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294" r:id="rId3"/>
    <p:sldId id="261" r:id="rId4"/>
    <p:sldId id="259" r:id="rId5"/>
    <p:sldId id="257" r:id="rId6"/>
    <p:sldId id="309" r:id="rId7"/>
    <p:sldId id="263" r:id="rId8"/>
    <p:sldId id="272" r:id="rId9"/>
    <p:sldId id="264" r:id="rId10"/>
    <p:sldId id="266" r:id="rId11"/>
    <p:sldId id="308" r:id="rId12"/>
    <p:sldId id="303" r:id="rId13"/>
    <p:sldId id="273" r:id="rId14"/>
    <p:sldId id="295" r:id="rId15"/>
    <p:sldId id="304" r:id="rId16"/>
    <p:sldId id="298" r:id="rId17"/>
    <p:sldId id="299" r:id="rId18"/>
    <p:sldId id="300" r:id="rId19"/>
    <p:sldId id="269" r:id="rId20"/>
    <p:sldId id="271" r:id="rId21"/>
    <p:sldId id="270" r:id="rId22"/>
    <p:sldId id="276" r:id="rId23"/>
    <p:sldId id="277" r:id="rId24"/>
    <p:sldId id="278" r:id="rId25"/>
    <p:sldId id="280" r:id="rId26"/>
    <p:sldId id="305" r:id="rId27"/>
    <p:sldId id="281" r:id="rId28"/>
    <p:sldId id="301" r:id="rId29"/>
    <p:sldId id="286" r:id="rId30"/>
    <p:sldId id="296" r:id="rId31"/>
    <p:sldId id="306" r:id="rId32"/>
    <p:sldId id="297" r:id="rId33"/>
    <p:sldId id="307" r:id="rId34"/>
    <p:sldId id="287" r:id="rId35"/>
    <p:sldId id="302" r:id="rId36"/>
    <p:sldId id="289" r:id="rId37"/>
    <p:sldId id="29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 d="1"/>
        <a:sy n="1" d="1"/>
      </p:scale>
      <p:origin x="0" y="0"/>
    </p:cViewPr>
  </p:notesTextViewPr>
  <p:sorterViewPr>
    <p:cViewPr>
      <p:scale>
        <a:sx n="100" d="100"/>
        <a:sy n="100" d="100"/>
      </p:scale>
      <p:origin x="0" y="40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Sport%20-%20GAA%20Competitive%20Balance\All-Ireland%20Hurling%20Winners%20-%20Minor%20U21%20Senior%20and%20Clu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Documents\All-Ireland%20Football%20Winners%20-%20Senior%20U21%20U18%20and%20Clu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E"/>
  <c:chart>
    <c:plotArea>
      <c:layout/>
      <c:barChart>
        <c:barDir val="col"/>
        <c:grouping val="clustered"/>
        <c:ser>
          <c:idx val="0"/>
          <c:order val="0"/>
          <c:tx>
            <c:strRef>
              <c:f>Hurling!$N$73</c:f>
              <c:strCache>
                <c:ptCount val="1"/>
                <c:pt idx="0">
                  <c:v>Senior</c:v>
                </c:pt>
              </c:strCache>
            </c:strRef>
          </c:tx>
          <c:spPr>
            <a:solidFill>
              <a:schemeClr val="tx1"/>
            </a:solidFill>
          </c:spPr>
          <c:cat>
            <c:strRef>
              <c:f>Hurling!$M$74:$M$83</c:f>
              <c:strCache>
                <c:ptCount val="10"/>
                <c:pt idx="0">
                  <c:v>Kilkenny</c:v>
                </c:pt>
                <c:pt idx="1">
                  <c:v>Cork</c:v>
                </c:pt>
                <c:pt idx="2">
                  <c:v>Tipperary</c:v>
                </c:pt>
                <c:pt idx="3">
                  <c:v>Offaly</c:v>
                </c:pt>
                <c:pt idx="4">
                  <c:v>Galway</c:v>
                </c:pt>
                <c:pt idx="5">
                  <c:v>Clare</c:v>
                </c:pt>
                <c:pt idx="6">
                  <c:v>Wexford</c:v>
                </c:pt>
                <c:pt idx="7">
                  <c:v>Limerick</c:v>
                </c:pt>
                <c:pt idx="8">
                  <c:v>Waterford</c:v>
                </c:pt>
                <c:pt idx="9">
                  <c:v>Dublin</c:v>
                </c:pt>
              </c:strCache>
            </c:strRef>
          </c:cat>
          <c:val>
            <c:numRef>
              <c:f>Hurling!$N$74:$N$83</c:f>
              <c:numCache>
                <c:formatCode>General</c:formatCode>
                <c:ptCount val="10"/>
                <c:pt idx="0">
                  <c:v>20</c:v>
                </c:pt>
                <c:pt idx="1">
                  <c:v>11</c:v>
                </c:pt>
                <c:pt idx="2">
                  <c:v>7</c:v>
                </c:pt>
                <c:pt idx="3">
                  <c:v>4</c:v>
                </c:pt>
                <c:pt idx="4">
                  <c:v>3</c:v>
                </c:pt>
                <c:pt idx="5">
                  <c:v>3</c:v>
                </c:pt>
                <c:pt idx="6">
                  <c:v>2</c:v>
                </c:pt>
                <c:pt idx="7">
                  <c:v>1</c:v>
                </c:pt>
                <c:pt idx="8">
                  <c:v>0</c:v>
                </c:pt>
                <c:pt idx="9">
                  <c:v>0</c:v>
                </c:pt>
              </c:numCache>
            </c:numRef>
          </c:val>
        </c:ser>
        <c:ser>
          <c:idx val="1"/>
          <c:order val="1"/>
          <c:tx>
            <c:strRef>
              <c:f>Hurling!$O$73</c:f>
              <c:strCache>
                <c:ptCount val="1"/>
                <c:pt idx="0">
                  <c:v>U21</c:v>
                </c:pt>
              </c:strCache>
            </c:strRef>
          </c:tx>
          <c:spPr>
            <a:solidFill>
              <a:schemeClr val="tx2">
                <a:lumMod val="60000"/>
                <a:lumOff val="40000"/>
              </a:schemeClr>
            </a:solidFill>
          </c:spPr>
          <c:cat>
            <c:strRef>
              <c:f>Hurling!$M$74:$M$83</c:f>
              <c:strCache>
                <c:ptCount val="10"/>
                <c:pt idx="0">
                  <c:v>Kilkenny</c:v>
                </c:pt>
                <c:pt idx="1">
                  <c:v>Cork</c:v>
                </c:pt>
                <c:pt idx="2">
                  <c:v>Tipperary</c:v>
                </c:pt>
                <c:pt idx="3">
                  <c:v>Offaly</c:v>
                </c:pt>
                <c:pt idx="4">
                  <c:v>Galway</c:v>
                </c:pt>
                <c:pt idx="5">
                  <c:v>Clare</c:v>
                </c:pt>
                <c:pt idx="6">
                  <c:v>Wexford</c:v>
                </c:pt>
                <c:pt idx="7">
                  <c:v>Limerick</c:v>
                </c:pt>
                <c:pt idx="8">
                  <c:v>Waterford</c:v>
                </c:pt>
                <c:pt idx="9">
                  <c:v>Dublin</c:v>
                </c:pt>
              </c:strCache>
            </c:strRef>
          </c:cat>
          <c:val>
            <c:numRef>
              <c:f>Hurling!$O$74:$O$83</c:f>
              <c:numCache>
                <c:formatCode>General</c:formatCode>
                <c:ptCount val="10"/>
                <c:pt idx="0">
                  <c:v>11</c:v>
                </c:pt>
                <c:pt idx="1">
                  <c:v>11</c:v>
                </c:pt>
                <c:pt idx="2">
                  <c:v>9</c:v>
                </c:pt>
                <c:pt idx="3">
                  <c:v>0</c:v>
                </c:pt>
                <c:pt idx="4">
                  <c:v>10</c:v>
                </c:pt>
                <c:pt idx="5">
                  <c:v>4</c:v>
                </c:pt>
                <c:pt idx="6">
                  <c:v>1</c:v>
                </c:pt>
                <c:pt idx="7">
                  <c:v>4</c:v>
                </c:pt>
                <c:pt idx="8">
                  <c:v>1</c:v>
                </c:pt>
                <c:pt idx="9">
                  <c:v>0</c:v>
                </c:pt>
              </c:numCache>
            </c:numRef>
          </c:val>
        </c:ser>
        <c:ser>
          <c:idx val="2"/>
          <c:order val="2"/>
          <c:tx>
            <c:strRef>
              <c:f>Hurling!$P$73</c:f>
              <c:strCache>
                <c:ptCount val="1"/>
                <c:pt idx="0">
                  <c:v>U18</c:v>
                </c:pt>
              </c:strCache>
            </c:strRef>
          </c:tx>
          <c:spPr>
            <a:solidFill>
              <a:schemeClr val="accent2">
                <a:lumMod val="60000"/>
                <a:lumOff val="40000"/>
              </a:schemeClr>
            </a:solidFill>
          </c:spPr>
          <c:cat>
            <c:strRef>
              <c:f>Hurling!$M$74:$M$83</c:f>
              <c:strCache>
                <c:ptCount val="10"/>
                <c:pt idx="0">
                  <c:v>Kilkenny</c:v>
                </c:pt>
                <c:pt idx="1">
                  <c:v>Cork</c:v>
                </c:pt>
                <c:pt idx="2">
                  <c:v>Tipperary</c:v>
                </c:pt>
                <c:pt idx="3">
                  <c:v>Offaly</c:v>
                </c:pt>
                <c:pt idx="4">
                  <c:v>Galway</c:v>
                </c:pt>
                <c:pt idx="5">
                  <c:v>Clare</c:v>
                </c:pt>
                <c:pt idx="6">
                  <c:v>Wexford</c:v>
                </c:pt>
                <c:pt idx="7">
                  <c:v>Limerick</c:v>
                </c:pt>
                <c:pt idx="8">
                  <c:v>Waterford</c:v>
                </c:pt>
                <c:pt idx="9">
                  <c:v>Dublin</c:v>
                </c:pt>
              </c:strCache>
            </c:strRef>
          </c:cat>
          <c:val>
            <c:numRef>
              <c:f>Hurling!$P$74:$P$83</c:f>
              <c:numCache>
                <c:formatCode>General</c:formatCode>
                <c:ptCount val="10"/>
                <c:pt idx="0">
                  <c:v>14</c:v>
                </c:pt>
                <c:pt idx="1">
                  <c:v>12</c:v>
                </c:pt>
                <c:pt idx="2">
                  <c:v>7</c:v>
                </c:pt>
                <c:pt idx="3">
                  <c:v>3</c:v>
                </c:pt>
                <c:pt idx="4">
                  <c:v>9</c:v>
                </c:pt>
                <c:pt idx="5">
                  <c:v>1</c:v>
                </c:pt>
                <c:pt idx="6">
                  <c:v>2</c:v>
                </c:pt>
                <c:pt idx="7">
                  <c:v>1</c:v>
                </c:pt>
                <c:pt idx="8">
                  <c:v>1</c:v>
                </c:pt>
                <c:pt idx="9">
                  <c:v>1</c:v>
                </c:pt>
              </c:numCache>
            </c:numRef>
          </c:val>
        </c:ser>
        <c:axId val="33117696"/>
        <c:axId val="33153792"/>
      </c:barChart>
      <c:catAx>
        <c:axId val="33117696"/>
        <c:scaling>
          <c:orientation val="minMax"/>
        </c:scaling>
        <c:axPos val="b"/>
        <c:numFmt formatCode="General" sourceLinked="0"/>
        <c:tickLblPos val="nextTo"/>
        <c:crossAx val="33153792"/>
        <c:crosses val="autoZero"/>
        <c:auto val="1"/>
        <c:lblAlgn val="ctr"/>
        <c:lblOffset val="100"/>
      </c:catAx>
      <c:valAx>
        <c:axId val="33153792"/>
        <c:scaling>
          <c:orientation val="minMax"/>
        </c:scaling>
        <c:axPos val="l"/>
        <c:majorGridlines/>
        <c:numFmt formatCode="General" sourceLinked="1"/>
        <c:tickLblPos val="nextTo"/>
        <c:crossAx val="33117696"/>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IE"/>
  <c:chart>
    <c:plotArea>
      <c:layout/>
      <c:barChart>
        <c:barDir val="col"/>
        <c:grouping val="clustered"/>
        <c:ser>
          <c:idx val="0"/>
          <c:order val="0"/>
          <c:tx>
            <c:strRef>
              <c:f>Football!$R$72</c:f>
              <c:strCache>
                <c:ptCount val="1"/>
                <c:pt idx="0">
                  <c:v>Senior</c:v>
                </c:pt>
              </c:strCache>
            </c:strRef>
          </c:tx>
          <c:spPr>
            <a:solidFill>
              <a:schemeClr val="tx1"/>
            </a:solidFill>
          </c:spPr>
          <c:cat>
            <c:strRef>
              <c:f>Football!$Q$73:$Q$90</c:f>
              <c:strCache>
                <c:ptCount val="18"/>
                <c:pt idx="0">
                  <c:v>Kerry</c:v>
                </c:pt>
                <c:pt idx="1">
                  <c:v>Dublin</c:v>
                </c:pt>
                <c:pt idx="2">
                  <c:v>Galway</c:v>
                </c:pt>
                <c:pt idx="3">
                  <c:v>Cork</c:v>
                </c:pt>
                <c:pt idx="4">
                  <c:v>Down</c:v>
                </c:pt>
                <c:pt idx="5">
                  <c:v>Meath</c:v>
                </c:pt>
                <c:pt idx="6">
                  <c:v>Tyrone</c:v>
                </c:pt>
                <c:pt idx="7">
                  <c:v>Offaly</c:v>
                </c:pt>
                <c:pt idx="8">
                  <c:v>Derry</c:v>
                </c:pt>
                <c:pt idx="9">
                  <c:v>Donegal</c:v>
                </c:pt>
                <c:pt idx="10">
                  <c:v>Armagh</c:v>
                </c:pt>
                <c:pt idx="11">
                  <c:v>Westmeath</c:v>
                </c:pt>
                <c:pt idx="12">
                  <c:v>Mayo</c:v>
                </c:pt>
                <c:pt idx="13">
                  <c:v>Laois</c:v>
                </c:pt>
                <c:pt idx="14">
                  <c:v>Tipperary</c:v>
                </c:pt>
                <c:pt idx="15">
                  <c:v>Roscommon</c:v>
                </c:pt>
                <c:pt idx="16">
                  <c:v>Kildare</c:v>
                </c:pt>
                <c:pt idx="17">
                  <c:v>Antrim</c:v>
                </c:pt>
              </c:strCache>
            </c:strRef>
          </c:cat>
          <c:val>
            <c:numRef>
              <c:f>Football!$R$73:$R$90</c:f>
              <c:numCache>
                <c:formatCode>General</c:formatCode>
                <c:ptCount val="18"/>
                <c:pt idx="0">
                  <c:v>17</c:v>
                </c:pt>
                <c:pt idx="1">
                  <c:v>7</c:v>
                </c:pt>
                <c:pt idx="2">
                  <c:v>5</c:v>
                </c:pt>
                <c:pt idx="3">
                  <c:v>4</c:v>
                </c:pt>
                <c:pt idx="4">
                  <c:v>3</c:v>
                </c:pt>
                <c:pt idx="5">
                  <c:v>5</c:v>
                </c:pt>
                <c:pt idx="6">
                  <c:v>3</c:v>
                </c:pt>
                <c:pt idx="7">
                  <c:v>3</c:v>
                </c:pt>
                <c:pt idx="8">
                  <c:v>1</c:v>
                </c:pt>
                <c:pt idx="9">
                  <c:v>2</c:v>
                </c:pt>
                <c:pt idx="10">
                  <c:v>1</c:v>
                </c:pt>
                <c:pt idx="11">
                  <c:v>0</c:v>
                </c:pt>
                <c:pt idx="12">
                  <c:v>0</c:v>
                </c:pt>
                <c:pt idx="13">
                  <c:v>0</c:v>
                </c:pt>
                <c:pt idx="14">
                  <c:v>0</c:v>
                </c:pt>
                <c:pt idx="15">
                  <c:v>0</c:v>
                </c:pt>
                <c:pt idx="16">
                  <c:v>0</c:v>
                </c:pt>
                <c:pt idx="17">
                  <c:v>0</c:v>
                </c:pt>
              </c:numCache>
            </c:numRef>
          </c:val>
        </c:ser>
        <c:ser>
          <c:idx val="1"/>
          <c:order val="1"/>
          <c:tx>
            <c:strRef>
              <c:f>Football!$S$72</c:f>
              <c:strCache>
                <c:ptCount val="1"/>
                <c:pt idx="0">
                  <c:v>U21</c:v>
                </c:pt>
              </c:strCache>
            </c:strRef>
          </c:tx>
          <c:spPr>
            <a:solidFill>
              <a:schemeClr val="tx2">
                <a:lumMod val="60000"/>
                <a:lumOff val="40000"/>
              </a:schemeClr>
            </a:solidFill>
          </c:spPr>
          <c:cat>
            <c:strRef>
              <c:f>Football!$Q$73:$Q$90</c:f>
              <c:strCache>
                <c:ptCount val="18"/>
                <c:pt idx="0">
                  <c:v>Kerry</c:v>
                </c:pt>
                <c:pt idx="1">
                  <c:v>Dublin</c:v>
                </c:pt>
                <c:pt idx="2">
                  <c:v>Galway</c:v>
                </c:pt>
                <c:pt idx="3">
                  <c:v>Cork</c:v>
                </c:pt>
                <c:pt idx="4">
                  <c:v>Down</c:v>
                </c:pt>
                <c:pt idx="5">
                  <c:v>Meath</c:v>
                </c:pt>
                <c:pt idx="6">
                  <c:v>Tyrone</c:v>
                </c:pt>
                <c:pt idx="7">
                  <c:v>Offaly</c:v>
                </c:pt>
                <c:pt idx="8">
                  <c:v>Derry</c:v>
                </c:pt>
                <c:pt idx="9">
                  <c:v>Donegal</c:v>
                </c:pt>
                <c:pt idx="10">
                  <c:v>Armagh</c:v>
                </c:pt>
                <c:pt idx="11">
                  <c:v>Westmeath</c:v>
                </c:pt>
                <c:pt idx="12">
                  <c:v>Mayo</c:v>
                </c:pt>
                <c:pt idx="13">
                  <c:v>Laois</c:v>
                </c:pt>
                <c:pt idx="14">
                  <c:v>Tipperary</c:v>
                </c:pt>
                <c:pt idx="15">
                  <c:v>Roscommon</c:v>
                </c:pt>
                <c:pt idx="16">
                  <c:v>Kildare</c:v>
                </c:pt>
                <c:pt idx="17">
                  <c:v>Antrim</c:v>
                </c:pt>
              </c:strCache>
            </c:strRef>
          </c:cat>
          <c:val>
            <c:numRef>
              <c:f>Football!$S$73:$S$90</c:f>
              <c:numCache>
                <c:formatCode>General</c:formatCode>
                <c:ptCount val="18"/>
                <c:pt idx="0">
                  <c:v>9</c:v>
                </c:pt>
                <c:pt idx="1">
                  <c:v>4</c:v>
                </c:pt>
                <c:pt idx="2">
                  <c:v>5</c:v>
                </c:pt>
                <c:pt idx="3">
                  <c:v>11</c:v>
                </c:pt>
                <c:pt idx="4">
                  <c:v>2</c:v>
                </c:pt>
                <c:pt idx="5">
                  <c:v>1</c:v>
                </c:pt>
                <c:pt idx="6">
                  <c:v>4</c:v>
                </c:pt>
                <c:pt idx="7">
                  <c:v>1</c:v>
                </c:pt>
                <c:pt idx="8">
                  <c:v>2</c:v>
                </c:pt>
                <c:pt idx="9">
                  <c:v>2</c:v>
                </c:pt>
                <c:pt idx="10">
                  <c:v>1</c:v>
                </c:pt>
                <c:pt idx="11">
                  <c:v>1</c:v>
                </c:pt>
                <c:pt idx="12">
                  <c:v>4</c:v>
                </c:pt>
                <c:pt idx="13">
                  <c:v>0</c:v>
                </c:pt>
                <c:pt idx="14">
                  <c:v>0</c:v>
                </c:pt>
                <c:pt idx="15">
                  <c:v>2</c:v>
                </c:pt>
                <c:pt idx="16">
                  <c:v>1</c:v>
                </c:pt>
                <c:pt idx="17">
                  <c:v>1</c:v>
                </c:pt>
              </c:numCache>
            </c:numRef>
          </c:val>
        </c:ser>
        <c:ser>
          <c:idx val="2"/>
          <c:order val="2"/>
          <c:tx>
            <c:strRef>
              <c:f>Football!$T$72</c:f>
              <c:strCache>
                <c:ptCount val="1"/>
                <c:pt idx="0">
                  <c:v>U18</c:v>
                </c:pt>
              </c:strCache>
            </c:strRef>
          </c:tx>
          <c:spPr>
            <a:solidFill>
              <a:schemeClr val="accent2">
                <a:lumMod val="60000"/>
                <a:lumOff val="40000"/>
              </a:schemeClr>
            </a:solidFill>
          </c:spPr>
          <c:cat>
            <c:strRef>
              <c:f>Football!$Q$73:$Q$90</c:f>
              <c:strCache>
                <c:ptCount val="18"/>
                <c:pt idx="0">
                  <c:v>Kerry</c:v>
                </c:pt>
                <c:pt idx="1">
                  <c:v>Dublin</c:v>
                </c:pt>
                <c:pt idx="2">
                  <c:v>Galway</c:v>
                </c:pt>
                <c:pt idx="3">
                  <c:v>Cork</c:v>
                </c:pt>
                <c:pt idx="4">
                  <c:v>Down</c:v>
                </c:pt>
                <c:pt idx="5">
                  <c:v>Meath</c:v>
                </c:pt>
                <c:pt idx="6">
                  <c:v>Tyrone</c:v>
                </c:pt>
                <c:pt idx="7">
                  <c:v>Offaly</c:v>
                </c:pt>
                <c:pt idx="8">
                  <c:v>Derry</c:v>
                </c:pt>
                <c:pt idx="9">
                  <c:v>Donegal</c:v>
                </c:pt>
                <c:pt idx="10">
                  <c:v>Armagh</c:v>
                </c:pt>
                <c:pt idx="11">
                  <c:v>Westmeath</c:v>
                </c:pt>
                <c:pt idx="12">
                  <c:v>Mayo</c:v>
                </c:pt>
                <c:pt idx="13">
                  <c:v>Laois</c:v>
                </c:pt>
                <c:pt idx="14">
                  <c:v>Tipperary</c:v>
                </c:pt>
                <c:pt idx="15">
                  <c:v>Roscommon</c:v>
                </c:pt>
                <c:pt idx="16">
                  <c:v>Kildare</c:v>
                </c:pt>
                <c:pt idx="17">
                  <c:v>Antrim</c:v>
                </c:pt>
              </c:strCache>
            </c:strRef>
          </c:cat>
          <c:val>
            <c:numRef>
              <c:f>Football!$T$73:$T$90</c:f>
              <c:numCache>
                <c:formatCode>General</c:formatCode>
                <c:ptCount val="18"/>
                <c:pt idx="0">
                  <c:v>5</c:v>
                </c:pt>
                <c:pt idx="1">
                  <c:v>4</c:v>
                </c:pt>
                <c:pt idx="2">
                  <c:v>4</c:v>
                </c:pt>
                <c:pt idx="3">
                  <c:v>9</c:v>
                </c:pt>
                <c:pt idx="4">
                  <c:v>4</c:v>
                </c:pt>
                <c:pt idx="5">
                  <c:v>2</c:v>
                </c:pt>
                <c:pt idx="6">
                  <c:v>6</c:v>
                </c:pt>
                <c:pt idx="7">
                  <c:v>1</c:v>
                </c:pt>
                <c:pt idx="8">
                  <c:v>4</c:v>
                </c:pt>
                <c:pt idx="9">
                  <c:v>0</c:v>
                </c:pt>
                <c:pt idx="10">
                  <c:v>1</c:v>
                </c:pt>
                <c:pt idx="11">
                  <c:v>1</c:v>
                </c:pt>
                <c:pt idx="12">
                  <c:v>5</c:v>
                </c:pt>
                <c:pt idx="13">
                  <c:v>3</c:v>
                </c:pt>
                <c:pt idx="14">
                  <c:v>1</c:v>
                </c:pt>
                <c:pt idx="15">
                  <c:v>1</c:v>
                </c:pt>
                <c:pt idx="16">
                  <c:v>0</c:v>
                </c:pt>
                <c:pt idx="17">
                  <c:v>0</c:v>
                </c:pt>
              </c:numCache>
            </c:numRef>
          </c:val>
        </c:ser>
        <c:axId val="87784064"/>
        <c:axId val="87789952"/>
      </c:barChart>
      <c:catAx>
        <c:axId val="87784064"/>
        <c:scaling>
          <c:orientation val="minMax"/>
        </c:scaling>
        <c:axPos val="b"/>
        <c:numFmt formatCode="General" sourceLinked="0"/>
        <c:tickLblPos val="nextTo"/>
        <c:crossAx val="87789952"/>
        <c:crosses val="autoZero"/>
        <c:auto val="1"/>
        <c:lblAlgn val="ctr"/>
        <c:lblOffset val="100"/>
      </c:catAx>
      <c:valAx>
        <c:axId val="87789952"/>
        <c:scaling>
          <c:orientation val="minMax"/>
        </c:scaling>
        <c:axPos val="l"/>
        <c:majorGridlines/>
        <c:numFmt formatCode="General" sourceLinked="1"/>
        <c:tickLblPos val="nextTo"/>
        <c:crossAx val="87784064"/>
        <c:crosses val="autoZero"/>
        <c:crossBetween val="between"/>
      </c:valAx>
    </c:plotArea>
    <c:legend>
      <c:legendPos val="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C161F0-5EB6-4BDD-9022-72F1777563FC}" type="datetimeFigureOut">
              <a:rPr lang="en-IE"/>
              <a:pPr>
                <a:defRPr/>
              </a:pPr>
              <a:t>09/01/2015</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947CEE-7E41-48C1-BEF7-10AEF12BE450}"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AA0538F8-3AE5-4FFF-93D2-0AF874E2F5B3}" type="slidenum">
              <a:rPr lang="en-US">
                <a:cs typeface="Arial" charset="0"/>
              </a:rPr>
              <a:pPr fontAlgn="base">
                <a:spcBef>
                  <a:spcPct val="0"/>
                </a:spcBef>
                <a:spcAft>
                  <a:spcPct val="0"/>
                </a:spcAft>
                <a:defRPr/>
              </a:pPr>
              <a:t>7</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0483"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460D5CCB-FF72-4681-8D77-DC9B1D1A587C}" type="slidenum">
              <a:rPr lang="en-US">
                <a:cs typeface="Arial" charset="0"/>
              </a:rPr>
              <a:pPr fontAlgn="base">
                <a:spcBef>
                  <a:spcPct val="0"/>
                </a:spcBef>
                <a:spcAft>
                  <a:spcPct val="0"/>
                </a:spcAft>
                <a:defRPr/>
              </a:pPr>
              <a:t>9</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3555"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927425C2-6253-4485-889B-E42B1C8ABB45}" type="slidenum">
              <a:rPr lang="en-US">
                <a:cs typeface="Arial" charset="0"/>
              </a:rPr>
              <a:pPr fontAlgn="base">
                <a:spcBef>
                  <a:spcPct val="0"/>
                </a:spcBef>
                <a:spcAft>
                  <a:spcPct val="0"/>
                </a:spcAft>
                <a:defRPr/>
              </a:pPr>
              <a:t>10</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5603"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259A91DF-E777-40EF-B579-675D72FA94FA}" type="slidenum">
              <a:rPr lang="en-US">
                <a:cs typeface="Arial" charset="0"/>
              </a:rPr>
              <a:pPr fontAlgn="base">
                <a:spcBef>
                  <a:spcPct val="0"/>
                </a:spcBef>
                <a:spcAft>
                  <a:spcPct val="0"/>
                </a:spcAft>
                <a:defRPr/>
              </a:pPr>
              <a:t>11</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7651"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B621117E-1D30-45BA-BE18-19AD9371FB9E}" type="slidenum">
              <a:rPr lang="en-US">
                <a:cs typeface="Arial" charset="0"/>
              </a:rPr>
              <a:pPr fontAlgn="base">
                <a:spcBef>
                  <a:spcPct val="0"/>
                </a:spcBef>
                <a:spcAft>
                  <a:spcPct val="0"/>
                </a:spcAft>
                <a:defRPr/>
              </a:pPr>
              <a:t>27</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46083"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CAAD6C46-FCB0-4B4F-98EA-7129A510F9FE}" type="slidenum">
              <a:rPr lang="en-US">
                <a:cs typeface="Arial" charset="0"/>
              </a:rPr>
              <a:pPr fontAlgn="base">
                <a:spcBef>
                  <a:spcPct val="0"/>
                </a:spcBef>
                <a:spcAft>
                  <a:spcPct val="0"/>
                </a:spcAft>
                <a:defRPr/>
              </a:pPr>
              <a:t>28</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48131"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47B14462-5A7A-4A63-AE5A-EC777087D637}" type="slidenum">
              <a:rPr lang="en-US">
                <a:cs typeface="Arial" charset="0"/>
              </a:rPr>
              <a:pPr fontAlgn="base">
                <a:spcBef>
                  <a:spcPct val="0"/>
                </a:spcBef>
                <a:spcAft>
                  <a:spcPct val="0"/>
                </a:spcAft>
                <a:defRPr/>
              </a:pPr>
              <a:t>29</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50179"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6"/>
          <p:cNvSpPr>
            <a:spLocks noGrp="1"/>
          </p:cNvSpPr>
          <p:nvPr>
            <p:ph type="sldNum" sz="quarter" idx="5"/>
          </p:nvPr>
        </p:nvSpPr>
        <p:spPr bwMode="auto">
          <a:ln>
            <a:miter lim="800000"/>
            <a:headEnd/>
            <a:tailEnd/>
          </a:ln>
        </p:spPr>
        <p:txBody>
          <a:bodyPr wrap="square" lIns="0" tIns="0" rIns="0" bIns="0" numCol="1" anchorCtr="0" compatLnSpc="1">
            <a:prstTxWarp prst="textNoShape">
              <a:avLst/>
            </a:prstTxWarp>
          </a:bodyPr>
          <a:lstStyle/>
          <a:p>
            <a:pPr fontAlgn="base">
              <a:spcBef>
                <a:spcPct val="0"/>
              </a:spcBef>
              <a:spcAft>
                <a:spcPct val="0"/>
              </a:spcAft>
              <a:defRPr/>
            </a:pPr>
            <a:fld id="{42319E5D-11A3-4CFC-8DF0-AF0CFCC6F944}" type="slidenum">
              <a:rPr lang="en-US">
                <a:cs typeface="Arial" charset="0"/>
              </a:rPr>
              <a:pPr fontAlgn="base">
                <a:spcBef>
                  <a:spcPct val="0"/>
                </a:spcBef>
                <a:spcAft>
                  <a:spcPct val="0"/>
                </a:spcAft>
                <a:defRPr/>
              </a:pPr>
              <a:t>35</a:t>
            </a:fld>
            <a:endParaRPr lang="en-US">
              <a:cs typeface="Arial" charset="0"/>
            </a:endParaRPr>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59395"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8ACFE45-ADC1-4502-AB4C-7DBC5BCED770}" type="datetimeFigureOut">
              <a:rPr lang="en-GB"/>
              <a:pPr>
                <a:defRPr/>
              </a:pPr>
              <a:t>09/01/2015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D3787C-BBC4-4465-8A4B-05F380D405D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75593C1-401E-4BA0-A9BE-FC33CE2A0B97}" type="datetimeFigureOut">
              <a:rPr lang="en-GB"/>
              <a:pPr>
                <a:defRPr/>
              </a:pPr>
              <a:t>09/01/2015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BFD8D4-7F24-4AAC-99FC-61AE72329C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0EC628A-94CE-4C4E-B9AC-6A981E08679A}" type="datetimeFigureOut">
              <a:rPr lang="en-GB"/>
              <a:pPr>
                <a:defRPr/>
              </a:pPr>
              <a:t>09/01/2015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BA7920-EBDE-494A-8258-39CF939B12E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CE89E9-0EB7-423E-8501-42D87BE6E915}" type="datetimeFigureOut">
              <a:rPr lang="en-GB"/>
              <a:pPr>
                <a:defRPr/>
              </a:pPr>
              <a:t>09/01/2015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49E737-D647-4CA0-BA2A-DF7AF69E200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A68CD4-BCAA-4EB8-A351-08E781014C94}" type="datetimeFigureOut">
              <a:rPr lang="en-GB"/>
              <a:pPr>
                <a:defRPr/>
              </a:pPr>
              <a:t>09/01/2015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6D4725-50A0-43C6-BE6F-6C43D0902B8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65C9735-9CEA-4497-A8B5-8C53AAFD57AA}" type="datetimeFigureOut">
              <a:rPr lang="en-GB"/>
              <a:pPr>
                <a:defRPr/>
              </a:pPr>
              <a:t>09/01/2015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7D3C8CF-F3E4-4510-B30A-59BB7568914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9651E3-BCF3-457E-8AAB-22B77AFABC22}" type="datetimeFigureOut">
              <a:rPr lang="en-GB"/>
              <a:pPr>
                <a:defRPr/>
              </a:pPr>
              <a:t>09/01/2015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53B220E-5B2D-4476-A14F-094428F8E68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0477E59-0BC4-4C4E-9CBD-2BA71E0AC1C0}" type="datetimeFigureOut">
              <a:rPr lang="en-GB"/>
              <a:pPr>
                <a:defRPr/>
              </a:pPr>
              <a:t>09/01/2015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99609FA-96C8-4BE8-84F2-BCF37E9AC68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06663B-2C4D-4CC7-9EB3-D33BFDE99CD3}" type="datetimeFigureOut">
              <a:rPr lang="en-GB"/>
              <a:pPr>
                <a:defRPr/>
              </a:pPr>
              <a:t>09/01/2015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85CEEAE-DE3D-4D9B-9D5E-87B87010036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0E562A-35AF-4DD0-B9C1-7C6A616D03B9}" type="datetimeFigureOut">
              <a:rPr lang="en-GB"/>
              <a:pPr>
                <a:defRPr/>
              </a:pPr>
              <a:t>09/01/2015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3895D5A-4F4E-40F8-A440-FA92F0B071E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4A52A5-EF64-4F44-9027-E4FA423A124E}" type="datetimeFigureOut">
              <a:rPr lang="en-GB"/>
              <a:pPr>
                <a:defRPr/>
              </a:pPr>
              <a:t>09/01/2015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919A5A-A06A-4720-BDFC-0E21D50F527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B63C64-9DA9-4E76-B43D-BF0DCAD28321}" type="datetimeFigureOut">
              <a:rPr lang="en-GB"/>
              <a:pPr>
                <a:defRPr/>
              </a:pPr>
              <a:t>09/01/2015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6AD2F-5FE6-41FE-B061-903F23E28D3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62175"/>
            <a:ext cx="6858000" cy="1327150"/>
          </a:xfrm>
        </p:spPr>
        <p:txBody>
          <a:bodyPr rtlCol="0">
            <a:normAutofit fontScale="90000"/>
          </a:bodyPr>
          <a:lstStyle/>
          <a:p>
            <a:pPr eaLnBrk="1" fontAlgn="auto" hangingPunct="1">
              <a:spcAft>
                <a:spcPts val="0"/>
              </a:spcAft>
              <a:defRPr/>
            </a:pPr>
            <a:r>
              <a:rPr lang="en-IE" dirty="0" smtClean="0"/>
              <a:t>Special K’s: Behind the Strength of Kerry and Kilkenny</a:t>
            </a:r>
            <a:endParaRPr lang="en-IE" dirty="0"/>
          </a:p>
        </p:txBody>
      </p:sp>
      <p:sp>
        <p:nvSpPr>
          <p:cNvPr id="3" name="Subtitle 2"/>
          <p:cNvSpPr>
            <a:spLocks noGrp="1"/>
          </p:cNvSpPr>
          <p:nvPr>
            <p:ph type="subTitle" idx="1"/>
          </p:nvPr>
        </p:nvSpPr>
        <p:spPr>
          <a:xfrm>
            <a:off x="755650" y="3789363"/>
            <a:ext cx="7521575" cy="1752600"/>
          </a:xfrm>
        </p:spPr>
        <p:txBody>
          <a:bodyPr rtlCol="0">
            <a:normAutofit/>
          </a:bodyPr>
          <a:lstStyle/>
          <a:p>
            <a:pPr eaLnBrk="1" fontAlgn="auto" hangingPunct="1">
              <a:spcAft>
                <a:spcPts val="0"/>
              </a:spcAft>
              <a:buFont typeface="Arial" pitchFamily="34" charset="0"/>
              <a:buNone/>
              <a:defRPr/>
            </a:pPr>
            <a:r>
              <a:rPr lang="en-IE" dirty="0" err="1" smtClean="0"/>
              <a:t>Dr.</a:t>
            </a:r>
            <a:r>
              <a:rPr lang="en-IE" dirty="0" smtClean="0"/>
              <a:t> John </a:t>
            </a:r>
            <a:r>
              <a:rPr lang="en-IE" dirty="0" err="1" smtClean="0"/>
              <a:t>Considine</a:t>
            </a:r>
            <a:r>
              <a:rPr lang="en-IE" dirty="0" smtClean="0"/>
              <a:t> (University College Cork)</a:t>
            </a:r>
          </a:p>
          <a:p>
            <a:pPr eaLnBrk="1" fontAlgn="auto" hangingPunct="1">
              <a:spcAft>
                <a:spcPts val="0"/>
              </a:spcAft>
              <a:buFont typeface="Arial" pitchFamily="34" charset="0"/>
              <a:buNone/>
              <a:defRPr/>
            </a:pPr>
            <a:r>
              <a:rPr lang="en-IE" dirty="0" smtClean="0"/>
              <a:t>Brian Ryan (Games Manager, Kilkenny)</a:t>
            </a:r>
          </a:p>
          <a:p>
            <a:pPr eaLnBrk="1" fontAlgn="auto" hangingPunct="1">
              <a:spcAft>
                <a:spcPts val="0"/>
              </a:spcAft>
              <a:buFont typeface="Arial" pitchFamily="34" charset="0"/>
              <a:buNone/>
              <a:defRPr/>
            </a:pPr>
            <a:r>
              <a:rPr lang="en-IE" dirty="0" err="1" smtClean="0"/>
              <a:t>Micheál</a:t>
            </a:r>
            <a:r>
              <a:rPr lang="en-IE" dirty="0" smtClean="0"/>
              <a:t> Quirke (GDA, Kerry)</a:t>
            </a:r>
            <a:endParaRPr lang="en-IE" dirty="0"/>
          </a:p>
        </p:txBody>
      </p:sp>
      <p:pic>
        <p:nvPicPr>
          <p:cNvPr id="14339" name="Picture 7"/>
          <p:cNvPicPr>
            <a:picLocks noChangeAspect="1"/>
          </p:cNvPicPr>
          <p:nvPr/>
        </p:nvPicPr>
        <p:blipFill>
          <a:blip r:embed="rId2"/>
          <a:srcRect/>
          <a:stretch>
            <a:fillRect/>
          </a:stretch>
        </p:blipFill>
        <p:spPr bwMode="auto">
          <a:xfrm>
            <a:off x="9525" y="866775"/>
            <a:ext cx="3881438" cy="920750"/>
          </a:xfrm>
          <a:prstGeom prst="rect">
            <a:avLst/>
          </a:prstGeom>
          <a:noFill/>
          <a:ln w="9525">
            <a:noFill/>
            <a:miter lim="800000"/>
            <a:headEnd/>
            <a:tailEnd/>
          </a:ln>
        </p:spPr>
      </p:pic>
      <p:pic>
        <p:nvPicPr>
          <p:cNvPr id="14340" name="Picture 8"/>
          <p:cNvPicPr>
            <a:picLocks noChangeAspect="1"/>
          </p:cNvPicPr>
          <p:nvPr/>
        </p:nvPicPr>
        <p:blipFill>
          <a:blip r:embed="rId3"/>
          <a:srcRect/>
          <a:stretch>
            <a:fillRect/>
          </a:stretch>
        </p:blipFill>
        <p:spPr bwMode="auto">
          <a:xfrm>
            <a:off x="82550" y="5589588"/>
            <a:ext cx="4418013" cy="1263650"/>
          </a:xfrm>
          <a:prstGeom prst="rect">
            <a:avLst/>
          </a:prstGeom>
          <a:noFill/>
          <a:ln w="9525">
            <a:noFill/>
            <a:miter lim="800000"/>
            <a:headEnd/>
            <a:tailEnd/>
          </a:ln>
        </p:spPr>
      </p:pic>
      <p:pic>
        <p:nvPicPr>
          <p:cNvPr id="14341" name="Picture 9"/>
          <p:cNvPicPr>
            <a:picLocks noChangeAspect="1"/>
          </p:cNvPicPr>
          <p:nvPr/>
        </p:nvPicPr>
        <p:blipFill>
          <a:blip r:embed="rId4"/>
          <a:srcRect/>
          <a:stretch>
            <a:fillRect/>
          </a:stretch>
        </p:blipFill>
        <p:spPr bwMode="auto">
          <a:xfrm>
            <a:off x="7531100" y="1012825"/>
            <a:ext cx="1227138"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p:cNvPicPr>
            <a:picLocks noChangeAspect="1"/>
          </p:cNvPicPr>
          <p:nvPr/>
        </p:nvPicPr>
        <p:blipFill>
          <a:blip r:embed="rId3"/>
          <a:srcRect/>
          <a:stretch>
            <a:fillRect/>
          </a:stretch>
        </p:blipFill>
        <p:spPr bwMode="auto">
          <a:xfrm>
            <a:off x="107950" y="106363"/>
            <a:ext cx="849313" cy="1171575"/>
          </a:xfrm>
          <a:prstGeom prst="rect">
            <a:avLst/>
          </a:prstGeom>
          <a:noFill/>
          <a:ln w="9525">
            <a:noFill/>
            <a:miter lim="800000"/>
            <a:headEnd/>
            <a:tailEnd/>
          </a:ln>
        </p:spPr>
      </p:pic>
      <p:sp>
        <p:nvSpPr>
          <p:cNvPr id="24578"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Urban Structure</a:t>
            </a:r>
          </a:p>
        </p:txBody>
      </p:sp>
      <p:pic>
        <p:nvPicPr>
          <p:cNvPr id="24579" name="Picture 7"/>
          <p:cNvPicPr>
            <a:picLocks noChangeAspect="1"/>
          </p:cNvPicPr>
          <p:nvPr/>
        </p:nvPicPr>
        <p:blipFill>
          <a:blip r:embed="rId3"/>
          <a:srcRect/>
          <a:stretch>
            <a:fillRect/>
          </a:stretch>
        </p:blipFill>
        <p:spPr bwMode="auto">
          <a:xfrm>
            <a:off x="8128000" y="106363"/>
            <a:ext cx="849313" cy="1171575"/>
          </a:xfrm>
          <a:prstGeom prst="rect">
            <a:avLst/>
          </a:prstGeom>
          <a:noFill/>
          <a:ln w="9525">
            <a:noFill/>
            <a:miter lim="800000"/>
            <a:headEnd/>
            <a:tailEnd/>
          </a:ln>
        </p:spPr>
      </p:pic>
      <p:sp>
        <p:nvSpPr>
          <p:cNvPr id="9" name="Content Placeholder 2"/>
          <p:cNvSpPr txBox="1">
            <a:spLocks/>
          </p:cNvSpPr>
          <p:nvPr/>
        </p:nvSpPr>
        <p:spPr>
          <a:xfrm>
            <a:off x="-36513" y="1700213"/>
            <a:ext cx="7921626" cy="396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0" fontAlgn="auto">
              <a:spcAft>
                <a:spcPts val="0"/>
              </a:spcAft>
              <a:buFont typeface="Arial" pitchFamily="34" charset="0"/>
              <a:buNone/>
              <a:defRPr/>
            </a:pPr>
            <a:endParaRPr lang="en-IE" sz="3600" dirty="0">
              <a:solidFill>
                <a:schemeClr val="accent1">
                  <a:lumMod val="75000"/>
                </a:schemeClr>
              </a:solidFill>
            </a:endParaRPr>
          </a:p>
        </p:txBody>
      </p:sp>
      <p:graphicFrame>
        <p:nvGraphicFramePr>
          <p:cNvPr id="5" name="Content Placeholder 4"/>
          <p:cNvGraphicFramePr>
            <a:graphicFrameLocks noGrp="1"/>
          </p:cNvGraphicFramePr>
          <p:nvPr>
            <p:ph idx="1"/>
          </p:nvPr>
        </p:nvGraphicFramePr>
        <p:xfrm>
          <a:off x="468313" y="1684338"/>
          <a:ext cx="8229600" cy="17526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IE" dirty="0" smtClean="0"/>
                        <a:t>Urban</a:t>
                      </a:r>
                      <a:r>
                        <a:rPr lang="en-IE" baseline="0" dirty="0" smtClean="0"/>
                        <a:t> Area</a:t>
                      </a:r>
                      <a:endParaRPr lang="en-IE" dirty="0"/>
                    </a:p>
                  </a:txBody>
                  <a:tcPr/>
                </a:tc>
                <a:tc>
                  <a:txBody>
                    <a:bodyPr/>
                    <a:lstStyle/>
                    <a:p>
                      <a:r>
                        <a:rPr lang="en-IE" dirty="0" smtClean="0"/>
                        <a:t>Population</a:t>
                      </a:r>
                      <a:endParaRPr lang="en-IE" dirty="0"/>
                    </a:p>
                  </a:txBody>
                  <a:tcPr/>
                </a:tc>
                <a:tc>
                  <a:txBody>
                    <a:bodyPr/>
                    <a:lstStyle/>
                    <a:p>
                      <a:r>
                        <a:rPr lang="en-IE" dirty="0" smtClean="0"/>
                        <a:t>No of Clubs</a:t>
                      </a:r>
                      <a:endParaRPr lang="en-IE" dirty="0"/>
                    </a:p>
                  </a:txBody>
                  <a:tcPr/>
                </a:tc>
                <a:tc>
                  <a:txBody>
                    <a:bodyPr/>
                    <a:lstStyle/>
                    <a:p>
                      <a:r>
                        <a:rPr lang="en-IE" dirty="0" smtClean="0"/>
                        <a:t>Average Population</a:t>
                      </a:r>
                      <a:r>
                        <a:rPr lang="en-IE" baseline="0" dirty="0" smtClean="0"/>
                        <a:t> Per Club</a:t>
                      </a:r>
                      <a:endParaRPr lang="en-IE" dirty="0"/>
                    </a:p>
                  </a:txBody>
                  <a:tcPr/>
                </a:tc>
              </a:tr>
              <a:tr h="370840">
                <a:tc>
                  <a:txBody>
                    <a:bodyPr/>
                    <a:lstStyle/>
                    <a:p>
                      <a:r>
                        <a:rPr lang="en-IE" dirty="0" smtClean="0"/>
                        <a:t>Kilkenny City</a:t>
                      </a:r>
                      <a:endParaRPr lang="en-IE" dirty="0"/>
                    </a:p>
                  </a:txBody>
                  <a:tcPr/>
                </a:tc>
                <a:tc>
                  <a:txBody>
                    <a:bodyPr/>
                    <a:lstStyle/>
                    <a:p>
                      <a:r>
                        <a:rPr lang="en-IE" dirty="0" smtClean="0"/>
                        <a:t>24, 423</a:t>
                      </a:r>
                      <a:endParaRPr lang="en-IE" dirty="0"/>
                    </a:p>
                  </a:txBody>
                  <a:tcPr/>
                </a:tc>
                <a:tc>
                  <a:txBody>
                    <a:bodyPr/>
                    <a:lstStyle/>
                    <a:p>
                      <a:r>
                        <a:rPr lang="en-IE" dirty="0" smtClean="0"/>
                        <a:t>3</a:t>
                      </a:r>
                      <a:endParaRPr lang="en-IE" dirty="0"/>
                    </a:p>
                  </a:txBody>
                  <a:tcPr/>
                </a:tc>
                <a:tc>
                  <a:txBody>
                    <a:bodyPr/>
                    <a:lstStyle/>
                    <a:p>
                      <a:r>
                        <a:rPr lang="en-IE" dirty="0" smtClean="0"/>
                        <a:t>8, 141</a:t>
                      </a:r>
                      <a:endParaRPr lang="en-IE" dirty="0"/>
                    </a:p>
                  </a:txBody>
                  <a:tcPr/>
                </a:tc>
              </a:tr>
              <a:tr h="370840">
                <a:tc>
                  <a:txBody>
                    <a:bodyPr/>
                    <a:lstStyle/>
                    <a:p>
                      <a:r>
                        <a:rPr lang="en-IE" dirty="0" smtClean="0"/>
                        <a:t>Tralee</a:t>
                      </a:r>
                      <a:endParaRPr lang="en-IE" dirty="0"/>
                    </a:p>
                  </a:txBody>
                  <a:tcPr/>
                </a:tc>
                <a:tc>
                  <a:txBody>
                    <a:bodyPr/>
                    <a:lstStyle/>
                    <a:p>
                      <a:r>
                        <a:rPr lang="en-IE" dirty="0" smtClean="0"/>
                        <a:t>23, 692</a:t>
                      </a:r>
                      <a:endParaRPr lang="en-IE" dirty="0"/>
                    </a:p>
                  </a:txBody>
                  <a:tcPr/>
                </a:tc>
                <a:tc>
                  <a:txBody>
                    <a:bodyPr/>
                    <a:lstStyle/>
                    <a:p>
                      <a:r>
                        <a:rPr lang="en-IE" dirty="0" smtClean="0"/>
                        <a:t>4</a:t>
                      </a:r>
                      <a:endParaRPr lang="en-IE" dirty="0"/>
                    </a:p>
                  </a:txBody>
                  <a:tcPr/>
                </a:tc>
                <a:tc>
                  <a:txBody>
                    <a:bodyPr/>
                    <a:lstStyle/>
                    <a:p>
                      <a:r>
                        <a:rPr lang="en-IE" dirty="0" smtClean="0"/>
                        <a:t>5, 923</a:t>
                      </a:r>
                      <a:endParaRPr lang="en-IE" dirty="0"/>
                    </a:p>
                  </a:txBody>
                  <a:tcPr/>
                </a:tc>
              </a:tr>
              <a:tr h="370840">
                <a:tc>
                  <a:txBody>
                    <a:bodyPr/>
                    <a:lstStyle/>
                    <a:p>
                      <a:r>
                        <a:rPr lang="en-IE" dirty="0" smtClean="0"/>
                        <a:t>Killarney</a:t>
                      </a:r>
                      <a:endParaRPr lang="en-IE" dirty="0"/>
                    </a:p>
                  </a:txBody>
                  <a:tcPr/>
                </a:tc>
                <a:tc>
                  <a:txBody>
                    <a:bodyPr/>
                    <a:lstStyle/>
                    <a:p>
                      <a:r>
                        <a:rPr lang="en-IE" dirty="0" smtClean="0"/>
                        <a:t>14, 219</a:t>
                      </a:r>
                      <a:endParaRPr lang="en-IE" dirty="0"/>
                    </a:p>
                  </a:txBody>
                  <a:tcPr/>
                </a:tc>
                <a:tc>
                  <a:txBody>
                    <a:bodyPr/>
                    <a:lstStyle/>
                    <a:p>
                      <a:r>
                        <a:rPr lang="en-IE" dirty="0" smtClean="0"/>
                        <a:t>3</a:t>
                      </a:r>
                      <a:endParaRPr lang="en-IE" dirty="0"/>
                    </a:p>
                  </a:txBody>
                  <a:tcPr/>
                </a:tc>
                <a:tc>
                  <a:txBody>
                    <a:bodyPr/>
                    <a:lstStyle/>
                    <a:p>
                      <a:r>
                        <a:rPr lang="en-IE" dirty="0" smtClean="0"/>
                        <a:t>4, 740</a:t>
                      </a:r>
                      <a:endParaRPr lang="en-IE" dirty="0"/>
                    </a:p>
                  </a:txBody>
                  <a:tcPr/>
                </a:tc>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p:cNvPicPr>
            <a:picLocks noChangeAspect="1"/>
          </p:cNvPicPr>
          <p:nvPr/>
        </p:nvPicPr>
        <p:blipFill>
          <a:blip r:embed="rId3"/>
          <a:srcRect/>
          <a:stretch>
            <a:fillRect/>
          </a:stretch>
        </p:blipFill>
        <p:spPr bwMode="auto">
          <a:xfrm>
            <a:off x="107950" y="106363"/>
            <a:ext cx="849313" cy="1171575"/>
          </a:xfrm>
          <a:prstGeom prst="rect">
            <a:avLst/>
          </a:prstGeom>
          <a:noFill/>
          <a:ln w="9525">
            <a:noFill/>
            <a:miter lim="800000"/>
            <a:headEnd/>
            <a:tailEnd/>
          </a:ln>
        </p:spPr>
      </p:pic>
      <p:sp>
        <p:nvSpPr>
          <p:cNvPr id="26626"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Urban Structure</a:t>
            </a:r>
          </a:p>
        </p:txBody>
      </p:sp>
      <p:pic>
        <p:nvPicPr>
          <p:cNvPr id="26627" name="Picture 7"/>
          <p:cNvPicPr>
            <a:picLocks noChangeAspect="1"/>
          </p:cNvPicPr>
          <p:nvPr/>
        </p:nvPicPr>
        <p:blipFill>
          <a:blip r:embed="rId3"/>
          <a:srcRect/>
          <a:stretch>
            <a:fillRect/>
          </a:stretch>
        </p:blipFill>
        <p:spPr bwMode="auto">
          <a:xfrm>
            <a:off x="8128000" y="106363"/>
            <a:ext cx="849313" cy="1171575"/>
          </a:xfrm>
          <a:prstGeom prst="rect">
            <a:avLst/>
          </a:prstGeom>
          <a:noFill/>
          <a:ln w="9525">
            <a:noFill/>
            <a:miter lim="800000"/>
            <a:headEnd/>
            <a:tailEnd/>
          </a:ln>
        </p:spPr>
      </p:pic>
      <p:sp>
        <p:nvSpPr>
          <p:cNvPr id="9" name="Content Placeholder 2"/>
          <p:cNvSpPr txBox="1">
            <a:spLocks/>
          </p:cNvSpPr>
          <p:nvPr/>
        </p:nvSpPr>
        <p:spPr>
          <a:xfrm>
            <a:off x="-36513" y="1700213"/>
            <a:ext cx="7921626" cy="39608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0" fontAlgn="auto">
              <a:spcAft>
                <a:spcPts val="0"/>
              </a:spcAft>
              <a:buFont typeface="Arial" pitchFamily="34" charset="0"/>
              <a:buNone/>
              <a:defRPr/>
            </a:pPr>
            <a:endParaRPr lang="en-IE" sz="3600" dirty="0">
              <a:solidFill>
                <a:schemeClr val="accent1">
                  <a:lumMod val="75000"/>
                </a:schemeClr>
              </a:solidFill>
            </a:endParaRPr>
          </a:p>
        </p:txBody>
      </p:sp>
      <p:pic>
        <p:nvPicPr>
          <p:cNvPr id="26629" name="Picture 3"/>
          <p:cNvPicPr>
            <a:picLocks noChangeAspect="1"/>
          </p:cNvPicPr>
          <p:nvPr/>
        </p:nvPicPr>
        <p:blipFill>
          <a:blip r:embed="rId4"/>
          <a:srcRect/>
          <a:stretch>
            <a:fillRect/>
          </a:stretch>
        </p:blipFill>
        <p:spPr bwMode="auto">
          <a:xfrm>
            <a:off x="1384300" y="1219200"/>
            <a:ext cx="5872163" cy="5572125"/>
          </a:xfrm>
          <a:prstGeom prst="rect">
            <a:avLst/>
          </a:prstGeom>
          <a:noFill/>
          <a:ln w="9525">
            <a:noFill/>
            <a:miter lim="800000"/>
            <a:headEnd/>
            <a:tailEnd/>
          </a:ln>
        </p:spPr>
      </p:pic>
      <p:sp>
        <p:nvSpPr>
          <p:cNvPr id="10" name="Rectangle 9"/>
          <p:cNvSpPr/>
          <p:nvPr/>
        </p:nvSpPr>
        <p:spPr>
          <a:xfrm>
            <a:off x="1042988" y="3284538"/>
            <a:ext cx="6481762" cy="1223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658938"/>
            <a:ext cx="8713787" cy="3830637"/>
          </a:xfrm>
        </p:spPr>
        <p:txBody>
          <a:bodyPr>
            <a:noAutofit/>
          </a:bodyPr>
          <a:lstStyle/>
          <a:p>
            <a:pPr eaLnBrk="1" hangingPunct="1"/>
            <a:r>
              <a:rPr lang="en-IE" smtClean="0">
                <a:solidFill>
                  <a:srgbClr val="376092"/>
                </a:solidFill>
              </a:rPr>
              <a:t>Foundation - GDA’s covering 100% of national schools in the county</a:t>
            </a:r>
          </a:p>
          <a:p>
            <a:pPr eaLnBrk="1" hangingPunct="1"/>
            <a:endParaRPr lang="en-IE" smtClean="0">
              <a:solidFill>
                <a:srgbClr val="376092"/>
              </a:solidFill>
            </a:endParaRPr>
          </a:p>
          <a:p>
            <a:pPr eaLnBrk="1" hangingPunct="1"/>
            <a:r>
              <a:rPr lang="en-IE" smtClean="0">
                <a:solidFill>
                  <a:srgbClr val="376092"/>
                </a:solidFill>
              </a:rPr>
              <a:t>Coach education – huge appetite for learning &amp; improvement amongst club coaches</a:t>
            </a:r>
          </a:p>
          <a:p>
            <a:pPr lvl="1" eaLnBrk="1" hangingPunct="1"/>
            <a:r>
              <a:rPr lang="en-IE" smtClean="0">
                <a:solidFill>
                  <a:srgbClr val="376092"/>
                </a:solidFill>
              </a:rPr>
              <a:t>(80+ at Award one Adult course in December)</a:t>
            </a:r>
          </a:p>
          <a:p>
            <a:pPr eaLnBrk="1" hangingPunct="1">
              <a:buFont typeface="Arial" charset="0"/>
              <a:buNone/>
            </a:pPr>
            <a:endParaRPr lang="en-IE" smtClean="0"/>
          </a:p>
        </p:txBody>
      </p:sp>
      <p:sp>
        <p:nvSpPr>
          <p:cNvPr id="28674"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Games Development </a:t>
            </a:r>
            <a:br>
              <a:rPr lang="en-IE" sz="4400">
                <a:solidFill>
                  <a:srgbClr val="FF0000"/>
                </a:solidFill>
                <a:latin typeface="Calibri" pitchFamily="34" charset="0"/>
              </a:rPr>
            </a:br>
            <a:r>
              <a:rPr lang="en-IE" sz="4400">
                <a:solidFill>
                  <a:srgbClr val="FF0000"/>
                </a:solidFill>
                <a:latin typeface="Calibri" pitchFamily="34" charset="0"/>
              </a:rPr>
              <a:t>Structure</a:t>
            </a:r>
          </a:p>
        </p:txBody>
      </p:sp>
      <p:pic>
        <p:nvPicPr>
          <p:cNvPr id="28675" name="Picture 6"/>
          <p:cNvPicPr>
            <a:picLocks noChangeAspect="1"/>
          </p:cNvPicPr>
          <p:nvPr/>
        </p:nvPicPr>
        <p:blipFill>
          <a:blip r:embed="rId2"/>
          <a:srcRect/>
          <a:stretch>
            <a:fillRect/>
          </a:stretch>
        </p:blipFill>
        <p:spPr bwMode="auto">
          <a:xfrm>
            <a:off x="8027988" y="182563"/>
            <a:ext cx="1030287" cy="1358900"/>
          </a:xfrm>
          <a:prstGeom prst="rect">
            <a:avLst/>
          </a:prstGeom>
          <a:noFill/>
          <a:ln w="9525">
            <a:noFill/>
            <a:miter lim="800000"/>
            <a:headEnd/>
            <a:tailEnd/>
          </a:ln>
        </p:spPr>
      </p:pic>
      <p:pic>
        <p:nvPicPr>
          <p:cNvPr id="28676" name="Picture 7"/>
          <p:cNvPicPr>
            <a:picLocks noChangeAspect="1"/>
          </p:cNvPicPr>
          <p:nvPr/>
        </p:nvPicPr>
        <p:blipFill>
          <a:blip r:embed="rId2"/>
          <a:srcRect/>
          <a:stretch>
            <a:fillRect/>
          </a:stretch>
        </p:blipFill>
        <p:spPr bwMode="auto">
          <a:xfrm>
            <a:off x="85725" y="166688"/>
            <a:ext cx="1030288"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658938"/>
            <a:ext cx="8713787" cy="3830637"/>
          </a:xfrm>
        </p:spPr>
        <p:txBody>
          <a:bodyPr rtlCol="0">
            <a:noAutofit/>
          </a:bodyPr>
          <a:lstStyle/>
          <a:p>
            <a:pPr eaLnBrk="1" fontAlgn="auto" hangingPunct="1">
              <a:spcAft>
                <a:spcPts val="0"/>
              </a:spcAft>
              <a:buFont typeface="Arial" pitchFamily="34" charset="0"/>
              <a:buChar char="•"/>
              <a:defRPr/>
            </a:pPr>
            <a:r>
              <a:rPr lang="en-IE" dirty="0" smtClean="0">
                <a:solidFill>
                  <a:schemeClr val="accent1">
                    <a:lumMod val="75000"/>
                  </a:schemeClr>
                </a:solidFill>
              </a:rPr>
              <a:t>Development squads</a:t>
            </a:r>
          </a:p>
          <a:p>
            <a:pPr lvl="1" eaLnBrk="1" fontAlgn="auto" hangingPunct="1">
              <a:spcAft>
                <a:spcPts val="0"/>
              </a:spcAft>
              <a:buFont typeface="Arial" pitchFamily="34" charset="0"/>
              <a:buChar char="–"/>
              <a:defRPr/>
            </a:pPr>
            <a:r>
              <a:rPr lang="en-IE" dirty="0" smtClean="0">
                <a:solidFill>
                  <a:schemeClr val="accent1">
                    <a:lumMod val="75000"/>
                  </a:schemeClr>
                </a:solidFill>
              </a:rPr>
              <a:t>‘Regular </a:t>
            </a:r>
            <a:r>
              <a:rPr lang="en-IE" dirty="0">
                <a:solidFill>
                  <a:schemeClr val="accent1">
                    <a:lumMod val="75000"/>
                  </a:schemeClr>
                </a:solidFill>
              </a:rPr>
              <a:t>fishing with a wide net’. </a:t>
            </a:r>
            <a:endParaRPr lang="en-IE" dirty="0" smtClean="0">
              <a:solidFill>
                <a:schemeClr val="accent1">
                  <a:lumMod val="75000"/>
                </a:schemeClr>
              </a:solidFill>
            </a:endParaRPr>
          </a:p>
          <a:p>
            <a:pPr lvl="1" eaLnBrk="1" fontAlgn="auto" hangingPunct="1">
              <a:spcAft>
                <a:spcPts val="0"/>
              </a:spcAft>
              <a:buFont typeface="Arial" pitchFamily="34" charset="0"/>
              <a:buChar char="–"/>
              <a:defRPr/>
            </a:pPr>
            <a:r>
              <a:rPr lang="en-IE" dirty="0" smtClean="0">
                <a:solidFill>
                  <a:schemeClr val="accent1">
                    <a:lumMod val="75000"/>
                  </a:schemeClr>
                </a:solidFill>
              </a:rPr>
              <a:t>Strength </a:t>
            </a:r>
            <a:r>
              <a:rPr lang="en-IE" dirty="0">
                <a:solidFill>
                  <a:schemeClr val="accent1">
                    <a:lumMod val="75000"/>
                  </a:schemeClr>
                </a:solidFill>
              </a:rPr>
              <a:t>&amp; conditioning (Body weight exercises, flexibility &amp; </a:t>
            </a:r>
            <a:r>
              <a:rPr lang="en-IE" dirty="0" smtClean="0">
                <a:solidFill>
                  <a:schemeClr val="accent1">
                    <a:lumMod val="75000"/>
                  </a:schemeClr>
                </a:solidFill>
              </a:rPr>
              <a:t>core)</a:t>
            </a:r>
          </a:p>
          <a:p>
            <a:pPr lvl="1" eaLnBrk="1" fontAlgn="auto" hangingPunct="1">
              <a:spcAft>
                <a:spcPts val="0"/>
              </a:spcAft>
              <a:buFont typeface="Arial" pitchFamily="34" charset="0"/>
              <a:buChar char="–"/>
              <a:defRPr/>
            </a:pPr>
            <a:r>
              <a:rPr lang="en-IE" dirty="0" smtClean="0">
                <a:solidFill>
                  <a:schemeClr val="accent1">
                    <a:lumMod val="75000"/>
                  </a:schemeClr>
                </a:solidFill>
              </a:rPr>
              <a:t>Bi </a:t>
            </a:r>
            <a:r>
              <a:rPr lang="en-IE" dirty="0">
                <a:solidFill>
                  <a:schemeClr val="accent1">
                    <a:lumMod val="75000"/>
                  </a:schemeClr>
                </a:solidFill>
              </a:rPr>
              <a:t>lateral co-ordination &amp; skill </a:t>
            </a:r>
            <a:r>
              <a:rPr lang="en-IE" dirty="0" smtClean="0">
                <a:solidFill>
                  <a:schemeClr val="accent1">
                    <a:lumMod val="75000"/>
                  </a:schemeClr>
                </a:solidFill>
              </a:rPr>
              <a:t>set</a:t>
            </a:r>
          </a:p>
          <a:p>
            <a:pPr lvl="1" eaLnBrk="1" fontAlgn="auto" hangingPunct="1">
              <a:spcAft>
                <a:spcPts val="0"/>
              </a:spcAft>
              <a:buFont typeface="Arial" pitchFamily="34" charset="0"/>
              <a:buChar char="–"/>
              <a:defRPr/>
            </a:pPr>
            <a:r>
              <a:rPr lang="en-IE" dirty="0" smtClean="0">
                <a:solidFill>
                  <a:schemeClr val="accent1">
                    <a:lumMod val="75000"/>
                  </a:schemeClr>
                </a:solidFill>
              </a:rPr>
              <a:t>An </a:t>
            </a:r>
            <a:r>
              <a:rPr lang="en-IE" dirty="0">
                <a:solidFill>
                  <a:schemeClr val="accent1">
                    <a:lumMod val="75000"/>
                  </a:schemeClr>
                </a:solidFill>
              </a:rPr>
              <a:t>acceptance of </a:t>
            </a:r>
            <a:r>
              <a:rPr lang="en-IE" dirty="0" smtClean="0">
                <a:solidFill>
                  <a:schemeClr val="accent1">
                    <a:lumMod val="75000"/>
                  </a:schemeClr>
                </a:solidFill>
              </a:rPr>
              <a:t>sampling</a:t>
            </a:r>
          </a:p>
          <a:p>
            <a:pPr lvl="1" eaLnBrk="1" fontAlgn="auto" hangingPunct="1">
              <a:spcAft>
                <a:spcPts val="0"/>
              </a:spcAft>
              <a:buFont typeface="Arial" pitchFamily="34" charset="0"/>
              <a:buChar char="–"/>
              <a:defRPr/>
            </a:pPr>
            <a:r>
              <a:rPr lang="en-IE" dirty="0" smtClean="0">
                <a:solidFill>
                  <a:schemeClr val="accent1">
                    <a:lumMod val="75000"/>
                  </a:schemeClr>
                </a:solidFill>
              </a:rPr>
              <a:t>Games </a:t>
            </a:r>
            <a:r>
              <a:rPr lang="en-IE" dirty="0">
                <a:solidFill>
                  <a:schemeClr val="accent1">
                    <a:lumMod val="75000"/>
                  </a:schemeClr>
                </a:solidFill>
              </a:rPr>
              <a:t>based coaching (High IQ footballers)</a:t>
            </a:r>
          </a:p>
          <a:p>
            <a:pPr marL="0" indent="0" eaLnBrk="1" fontAlgn="auto" hangingPunct="1">
              <a:spcAft>
                <a:spcPts val="0"/>
              </a:spcAft>
              <a:buFont typeface="Arial" pitchFamily="34" charset="0"/>
              <a:buNone/>
              <a:defRPr/>
            </a:pPr>
            <a:endParaRPr lang="en-IE" dirty="0" smtClean="0"/>
          </a:p>
        </p:txBody>
      </p:sp>
      <p:sp>
        <p:nvSpPr>
          <p:cNvPr id="29698"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Games Development </a:t>
            </a:r>
            <a:br>
              <a:rPr lang="en-IE" sz="4400">
                <a:solidFill>
                  <a:srgbClr val="FF0000"/>
                </a:solidFill>
                <a:latin typeface="Calibri" pitchFamily="34" charset="0"/>
              </a:rPr>
            </a:br>
            <a:r>
              <a:rPr lang="en-IE" sz="4400">
                <a:solidFill>
                  <a:srgbClr val="FF0000"/>
                </a:solidFill>
                <a:latin typeface="Calibri" pitchFamily="34" charset="0"/>
              </a:rPr>
              <a:t>Structure</a:t>
            </a:r>
          </a:p>
        </p:txBody>
      </p:sp>
      <p:pic>
        <p:nvPicPr>
          <p:cNvPr id="29699" name="Picture 6"/>
          <p:cNvPicPr>
            <a:picLocks noChangeAspect="1"/>
          </p:cNvPicPr>
          <p:nvPr/>
        </p:nvPicPr>
        <p:blipFill>
          <a:blip r:embed="rId2"/>
          <a:srcRect/>
          <a:stretch>
            <a:fillRect/>
          </a:stretch>
        </p:blipFill>
        <p:spPr bwMode="auto">
          <a:xfrm>
            <a:off x="8027988" y="182563"/>
            <a:ext cx="1030287" cy="1358900"/>
          </a:xfrm>
          <a:prstGeom prst="rect">
            <a:avLst/>
          </a:prstGeom>
          <a:noFill/>
          <a:ln w="9525">
            <a:noFill/>
            <a:miter lim="800000"/>
            <a:headEnd/>
            <a:tailEnd/>
          </a:ln>
        </p:spPr>
      </p:pic>
      <p:pic>
        <p:nvPicPr>
          <p:cNvPr id="29700" name="Picture 7"/>
          <p:cNvPicPr>
            <a:picLocks noChangeAspect="1"/>
          </p:cNvPicPr>
          <p:nvPr/>
        </p:nvPicPr>
        <p:blipFill>
          <a:blip r:embed="rId2"/>
          <a:srcRect/>
          <a:stretch>
            <a:fillRect/>
          </a:stretch>
        </p:blipFill>
        <p:spPr bwMode="auto">
          <a:xfrm>
            <a:off x="85725" y="166688"/>
            <a:ext cx="1030288"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96975"/>
            <a:ext cx="8569325" cy="3449638"/>
          </a:xfrm>
        </p:spPr>
        <p:txBody>
          <a:bodyPr rtlCol="0">
            <a:noAutofit/>
          </a:bodyPr>
          <a:lstStyle/>
          <a:p>
            <a:pPr marL="0" indent="0" eaLnBrk="1" fontAlgn="auto" hangingPunct="1">
              <a:spcAft>
                <a:spcPts val="0"/>
              </a:spcAft>
              <a:buFont typeface="Arial" pitchFamily="34" charset="0"/>
              <a:buNone/>
              <a:defRPr/>
            </a:pPr>
            <a:endParaRPr lang="en-IE" dirty="0" smtClean="0">
              <a:solidFill>
                <a:schemeClr val="accent1">
                  <a:lumMod val="75000"/>
                </a:schemeClr>
              </a:solidFill>
            </a:endParaRPr>
          </a:p>
          <a:p>
            <a:pPr eaLnBrk="1" fontAlgn="auto" hangingPunct="1">
              <a:spcAft>
                <a:spcPts val="0"/>
              </a:spcAft>
              <a:buFont typeface="Arial" pitchFamily="34" charset="0"/>
              <a:buChar char="•"/>
              <a:defRPr/>
            </a:pPr>
            <a:r>
              <a:rPr lang="en-IE" dirty="0">
                <a:solidFill>
                  <a:schemeClr val="accent1">
                    <a:lumMod val="75000"/>
                  </a:schemeClr>
                </a:solidFill>
              </a:rPr>
              <a:t>The importance of tradition is difficult to quantify, and even more difficult to acquire without </a:t>
            </a:r>
            <a:r>
              <a:rPr lang="en-IE" dirty="0" smtClean="0">
                <a:solidFill>
                  <a:schemeClr val="accent1">
                    <a:lumMod val="75000"/>
                  </a:schemeClr>
                </a:solidFill>
              </a:rPr>
              <a:t>success</a:t>
            </a:r>
            <a:br>
              <a:rPr lang="en-IE" dirty="0" smtClean="0">
                <a:solidFill>
                  <a:schemeClr val="accent1">
                    <a:lumMod val="75000"/>
                  </a:schemeClr>
                </a:solidFill>
              </a:rPr>
            </a:br>
            <a:endParaRPr lang="en-IE" dirty="0">
              <a:solidFill>
                <a:schemeClr val="accent1">
                  <a:lumMod val="75000"/>
                </a:schemeClr>
              </a:solidFill>
            </a:endParaRPr>
          </a:p>
          <a:p>
            <a:pPr eaLnBrk="1" fontAlgn="auto" hangingPunct="1">
              <a:spcAft>
                <a:spcPts val="0"/>
              </a:spcAft>
              <a:buFont typeface="Arial" pitchFamily="34" charset="0"/>
              <a:buChar char="•"/>
              <a:defRPr/>
            </a:pPr>
            <a:r>
              <a:rPr lang="en-IE" dirty="0" smtClean="0">
                <a:solidFill>
                  <a:schemeClr val="accent1">
                    <a:lumMod val="75000"/>
                  </a:schemeClr>
                </a:solidFill>
              </a:rPr>
              <a:t>In Kerry, your interaction with football becomes intrinsically linked to your self worth</a:t>
            </a:r>
            <a:br>
              <a:rPr lang="en-IE" dirty="0" smtClean="0">
                <a:solidFill>
                  <a:schemeClr val="accent1">
                    <a:lumMod val="75000"/>
                  </a:schemeClr>
                </a:solidFill>
              </a:rPr>
            </a:br>
            <a:endParaRPr lang="en-IE" dirty="0" smtClean="0">
              <a:solidFill>
                <a:schemeClr val="accent1">
                  <a:lumMod val="75000"/>
                </a:schemeClr>
              </a:solidFill>
            </a:endParaRPr>
          </a:p>
          <a:p>
            <a:pPr eaLnBrk="1" fontAlgn="auto" hangingPunct="1">
              <a:spcAft>
                <a:spcPts val="0"/>
              </a:spcAft>
              <a:buFont typeface="Arial" pitchFamily="34" charset="0"/>
              <a:buChar char="•"/>
              <a:defRPr/>
            </a:pPr>
            <a:r>
              <a:rPr lang="en-IE" dirty="0" smtClean="0">
                <a:solidFill>
                  <a:schemeClr val="accent1">
                    <a:lumMod val="75000"/>
                  </a:schemeClr>
                </a:solidFill>
              </a:rPr>
              <a:t>A </a:t>
            </a:r>
            <a:r>
              <a:rPr lang="en-IE" dirty="0">
                <a:solidFill>
                  <a:schemeClr val="accent1">
                    <a:lumMod val="75000"/>
                  </a:schemeClr>
                </a:solidFill>
              </a:rPr>
              <a:t>culture of playing, developing and </a:t>
            </a:r>
            <a:r>
              <a:rPr lang="en-IE" dirty="0" smtClean="0">
                <a:solidFill>
                  <a:schemeClr val="accent1">
                    <a:lumMod val="75000"/>
                  </a:schemeClr>
                </a:solidFill>
              </a:rPr>
              <a:t>winning</a:t>
            </a:r>
            <a:endParaRPr lang="en-IE" dirty="0">
              <a:solidFill>
                <a:schemeClr val="accent1">
                  <a:lumMod val="75000"/>
                </a:schemeClr>
              </a:solidFill>
            </a:endParaRPr>
          </a:p>
          <a:p>
            <a:pPr marL="0" indent="0" eaLnBrk="1" fontAlgn="auto" hangingPunct="1">
              <a:spcAft>
                <a:spcPts val="0"/>
              </a:spcAft>
              <a:buFont typeface="Arial" pitchFamily="34" charset="0"/>
              <a:buNone/>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a:solidFill>
                <a:schemeClr val="accent1">
                  <a:lumMod val="75000"/>
                </a:schemeClr>
              </a:solidFill>
            </a:endParaRPr>
          </a:p>
        </p:txBody>
      </p:sp>
      <p:pic>
        <p:nvPicPr>
          <p:cNvPr id="30722" name="Picture 3"/>
          <p:cNvPicPr>
            <a:picLocks noChangeAspect="1"/>
          </p:cNvPicPr>
          <p:nvPr/>
        </p:nvPicPr>
        <p:blipFill>
          <a:blip r:embed="rId2"/>
          <a:srcRect/>
          <a:stretch>
            <a:fillRect/>
          </a:stretch>
        </p:blipFill>
        <p:spPr bwMode="auto">
          <a:xfrm>
            <a:off x="8027988" y="182563"/>
            <a:ext cx="1030287" cy="1358900"/>
          </a:xfrm>
          <a:prstGeom prst="rect">
            <a:avLst/>
          </a:prstGeom>
          <a:noFill/>
          <a:ln w="9525">
            <a:noFill/>
            <a:miter lim="800000"/>
            <a:headEnd/>
            <a:tailEnd/>
          </a:ln>
        </p:spPr>
      </p:pic>
      <p:pic>
        <p:nvPicPr>
          <p:cNvPr id="30723" name="Picture 4"/>
          <p:cNvPicPr>
            <a:picLocks noChangeAspect="1"/>
          </p:cNvPicPr>
          <p:nvPr/>
        </p:nvPicPr>
        <p:blipFill>
          <a:blip r:embed="rId2"/>
          <a:srcRect/>
          <a:stretch>
            <a:fillRect/>
          </a:stretch>
        </p:blipFill>
        <p:spPr bwMode="auto">
          <a:xfrm>
            <a:off x="85725" y="166688"/>
            <a:ext cx="1030288" cy="1358900"/>
          </a:xfrm>
          <a:prstGeom prst="rect">
            <a:avLst/>
          </a:prstGeom>
          <a:noFill/>
          <a:ln w="9525">
            <a:noFill/>
            <a:miter lim="800000"/>
            <a:headEnd/>
            <a:tailEnd/>
          </a:ln>
        </p:spPr>
      </p:pic>
      <p:sp>
        <p:nvSpPr>
          <p:cNvPr id="30724"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Tradition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96975"/>
            <a:ext cx="8569325" cy="3449638"/>
          </a:xfrm>
        </p:spPr>
        <p:txBody>
          <a:bodyPr rtlCol="0">
            <a:noAutofit/>
          </a:bodyPr>
          <a:lstStyle/>
          <a:p>
            <a:pPr marL="0" indent="0" eaLnBrk="1" fontAlgn="auto" hangingPunct="1">
              <a:spcAft>
                <a:spcPts val="0"/>
              </a:spcAft>
              <a:buFont typeface="Arial" pitchFamily="34" charset="0"/>
              <a:buNone/>
              <a:defRPr/>
            </a:pPr>
            <a:endParaRPr lang="en-IE" dirty="0" smtClean="0">
              <a:solidFill>
                <a:schemeClr val="accent1">
                  <a:lumMod val="75000"/>
                </a:schemeClr>
              </a:solidFill>
            </a:endParaRPr>
          </a:p>
          <a:p>
            <a:pPr eaLnBrk="1" fontAlgn="auto" hangingPunct="1">
              <a:spcAft>
                <a:spcPts val="0"/>
              </a:spcAft>
              <a:buFont typeface="Arial" pitchFamily="34" charset="0"/>
              <a:buChar char="•"/>
              <a:defRPr/>
            </a:pPr>
            <a:r>
              <a:rPr lang="en-IE" dirty="0" smtClean="0">
                <a:solidFill>
                  <a:schemeClr val="accent1">
                    <a:lumMod val="75000"/>
                  </a:schemeClr>
                </a:solidFill>
              </a:rPr>
              <a:t>A </a:t>
            </a:r>
            <a:r>
              <a:rPr lang="en-IE" dirty="0">
                <a:solidFill>
                  <a:schemeClr val="accent1">
                    <a:lumMod val="75000"/>
                  </a:schemeClr>
                </a:solidFill>
              </a:rPr>
              <a:t>mastery climate, created by coaches, of sustained effort to improve at child and youth level (individual practice etc</a:t>
            </a:r>
            <a:r>
              <a:rPr lang="en-IE" dirty="0" smtClean="0">
                <a:solidFill>
                  <a:schemeClr val="accent1">
                    <a:lumMod val="75000"/>
                  </a:schemeClr>
                </a:solidFill>
              </a:rPr>
              <a:t>.)</a:t>
            </a:r>
            <a:br>
              <a:rPr lang="en-IE" dirty="0" smtClean="0">
                <a:solidFill>
                  <a:schemeClr val="accent1">
                    <a:lumMod val="75000"/>
                  </a:schemeClr>
                </a:solidFill>
              </a:rPr>
            </a:br>
            <a:endParaRPr lang="en-IE" dirty="0">
              <a:solidFill>
                <a:schemeClr val="accent1">
                  <a:lumMod val="75000"/>
                </a:schemeClr>
              </a:solidFill>
            </a:endParaRPr>
          </a:p>
          <a:p>
            <a:pPr eaLnBrk="1" fontAlgn="auto" hangingPunct="1">
              <a:spcAft>
                <a:spcPts val="0"/>
              </a:spcAft>
              <a:buFont typeface="Arial" pitchFamily="34" charset="0"/>
              <a:buChar char="•"/>
              <a:defRPr/>
            </a:pPr>
            <a:r>
              <a:rPr lang="en-IE" dirty="0" smtClean="0">
                <a:solidFill>
                  <a:schemeClr val="accent1">
                    <a:lumMod val="75000"/>
                  </a:schemeClr>
                </a:solidFill>
              </a:rPr>
              <a:t>Winning </a:t>
            </a:r>
            <a:r>
              <a:rPr lang="en-IE" dirty="0">
                <a:solidFill>
                  <a:schemeClr val="accent1">
                    <a:lumMod val="75000"/>
                  </a:schemeClr>
                </a:solidFill>
              </a:rPr>
              <a:t>Sam Maguire in Croke Park is the only measure of success in </a:t>
            </a:r>
            <a:r>
              <a:rPr lang="en-IE" dirty="0" smtClean="0">
                <a:solidFill>
                  <a:schemeClr val="accent1">
                    <a:lumMod val="75000"/>
                  </a:schemeClr>
                </a:solidFill>
              </a:rPr>
              <a:t>Kerry</a:t>
            </a:r>
          </a:p>
          <a:p>
            <a:pPr lvl="1" eaLnBrk="1" fontAlgn="auto" hangingPunct="1">
              <a:spcAft>
                <a:spcPts val="0"/>
              </a:spcAft>
              <a:buFont typeface="Arial" pitchFamily="34" charset="0"/>
              <a:buChar char="–"/>
              <a:defRPr/>
            </a:pPr>
            <a:r>
              <a:rPr lang="en-IE" dirty="0" smtClean="0">
                <a:solidFill>
                  <a:schemeClr val="accent1">
                    <a:lumMod val="75000"/>
                  </a:schemeClr>
                </a:solidFill>
              </a:rPr>
              <a:t>Fitzmaurice </a:t>
            </a:r>
            <a:r>
              <a:rPr lang="en-IE" dirty="0">
                <a:solidFill>
                  <a:schemeClr val="accent1">
                    <a:lumMod val="75000"/>
                  </a:schemeClr>
                </a:solidFill>
              </a:rPr>
              <a:t>medal </a:t>
            </a:r>
            <a:r>
              <a:rPr lang="en-IE" dirty="0" smtClean="0">
                <a:solidFill>
                  <a:schemeClr val="accent1">
                    <a:lumMod val="75000"/>
                  </a:schemeClr>
                </a:solidFill>
              </a:rPr>
              <a:t>presentation</a:t>
            </a:r>
          </a:p>
          <a:p>
            <a:pPr lvl="1" eaLnBrk="1" fontAlgn="auto" hangingPunct="1">
              <a:spcAft>
                <a:spcPts val="0"/>
              </a:spcAft>
              <a:buFont typeface="Arial" pitchFamily="34" charset="0"/>
              <a:buChar char="–"/>
              <a:defRPr/>
            </a:pPr>
            <a:r>
              <a:rPr lang="en-IE" dirty="0" smtClean="0">
                <a:solidFill>
                  <a:schemeClr val="accent1">
                    <a:lumMod val="75000"/>
                  </a:schemeClr>
                </a:solidFill>
              </a:rPr>
              <a:t>Gifts </a:t>
            </a:r>
            <a:r>
              <a:rPr lang="en-IE" dirty="0">
                <a:solidFill>
                  <a:schemeClr val="accent1">
                    <a:lumMod val="75000"/>
                  </a:schemeClr>
                </a:solidFill>
              </a:rPr>
              <a:t>for my kids</a:t>
            </a:r>
          </a:p>
          <a:p>
            <a:pPr eaLnBrk="1" fontAlgn="auto" hangingPunct="1">
              <a:spcAft>
                <a:spcPts val="0"/>
              </a:spcAft>
              <a:buFont typeface="Arial" pitchFamily="34" charset="0"/>
              <a:buChar char="•"/>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a:solidFill>
                <a:schemeClr val="accent1">
                  <a:lumMod val="75000"/>
                </a:schemeClr>
              </a:solidFill>
            </a:endParaRPr>
          </a:p>
        </p:txBody>
      </p:sp>
      <p:pic>
        <p:nvPicPr>
          <p:cNvPr id="31746" name="Picture 3"/>
          <p:cNvPicPr>
            <a:picLocks noChangeAspect="1"/>
          </p:cNvPicPr>
          <p:nvPr/>
        </p:nvPicPr>
        <p:blipFill>
          <a:blip r:embed="rId2"/>
          <a:srcRect/>
          <a:stretch>
            <a:fillRect/>
          </a:stretch>
        </p:blipFill>
        <p:spPr bwMode="auto">
          <a:xfrm>
            <a:off x="8027988" y="182563"/>
            <a:ext cx="1030287" cy="1358900"/>
          </a:xfrm>
          <a:prstGeom prst="rect">
            <a:avLst/>
          </a:prstGeom>
          <a:noFill/>
          <a:ln w="9525">
            <a:noFill/>
            <a:miter lim="800000"/>
            <a:headEnd/>
            <a:tailEnd/>
          </a:ln>
        </p:spPr>
      </p:pic>
      <p:pic>
        <p:nvPicPr>
          <p:cNvPr id="31747" name="Picture 4"/>
          <p:cNvPicPr>
            <a:picLocks noChangeAspect="1"/>
          </p:cNvPicPr>
          <p:nvPr/>
        </p:nvPicPr>
        <p:blipFill>
          <a:blip r:embed="rId2"/>
          <a:srcRect/>
          <a:stretch>
            <a:fillRect/>
          </a:stretch>
        </p:blipFill>
        <p:spPr bwMode="auto">
          <a:xfrm>
            <a:off x="107950" y="153988"/>
            <a:ext cx="1030288" cy="1358900"/>
          </a:xfrm>
          <a:prstGeom prst="rect">
            <a:avLst/>
          </a:prstGeom>
          <a:noFill/>
          <a:ln w="9525">
            <a:noFill/>
            <a:miter lim="800000"/>
            <a:headEnd/>
            <a:tailEnd/>
          </a:ln>
        </p:spPr>
      </p:pic>
      <p:sp>
        <p:nvSpPr>
          <p:cNvPr id="31748"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Tradition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443663" y="2636838"/>
          <a:ext cx="2514600" cy="2105025"/>
        </p:xfrm>
        <a:graphic>
          <a:graphicData uri="http://schemas.openxmlformats.org/drawingml/2006/table">
            <a:tbl>
              <a:tblPr/>
              <a:tblGrid>
                <a:gridCol w="685800"/>
                <a:gridCol w="609600"/>
                <a:gridCol w="609600"/>
                <a:gridCol w="609600"/>
              </a:tblGrid>
              <a:tr h="161925">
                <a:tc>
                  <a:txBody>
                    <a:bodyPr/>
                    <a:lstStyle/>
                    <a:p>
                      <a:pPr algn="l" fontAlgn="b"/>
                      <a:endParaRPr lang="en-GB" sz="10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Senior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U21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U18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Kilkenny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Cork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Tipperary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Offaly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Galway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Clare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Wexford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Limerick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Waterford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r>
                        <a:rPr lang="en-GB" sz="1000" b="0" i="0" u="none" strike="noStrike">
                          <a:latin typeface="Arial"/>
                        </a:rPr>
                        <a:t>Dublin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endParaRPr lang="en-GB" sz="1000" b="0" i="0" u="none" strike="noStrike">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a:solidFill>
                          <a:schemeClr val="bg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endParaRPr lang="en-GB" sz="10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GB" sz="10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1925">
                <a:tc>
                  <a:txBody>
                    <a:bodyPr/>
                    <a:lstStyle/>
                    <a:p>
                      <a:pPr algn="l" fontAlgn="b"/>
                      <a:endParaRPr lang="en-GB" sz="1000" b="0" i="0" u="none" strike="noStrike">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3" name="Chart 2"/>
          <p:cNvGraphicFramePr/>
          <p:nvPr/>
        </p:nvGraphicFramePr>
        <p:xfrm>
          <a:off x="179512" y="1772816"/>
          <a:ext cx="5832648"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3866"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Senior, U. 21 and </a:t>
            </a:r>
            <a:br>
              <a:rPr lang="en-IE" sz="4400">
                <a:solidFill>
                  <a:srgbClr val="FF0000"/>
                </a:solidFill>
                <a:latin typeface="Calibri" pitchFamily="34" charset="0"/>
              </a:rPr>
            </a:br>
            <a:r>
              <a:rPr lang="en-IE" sz="4400">
                <a:solidFill>
                  <a:srgbClr val="FF0000"/>
                </a:solidFill>
                <a:latin typeface="Calibri" pitchFamily="34" charset="0"/>
              </a:rPr>
              <a:t>Minor Hurling 1964 - 2014</a:t>
            </a:r>
          </a:p>
        </p:txBody>
      </p:sp>
      <p:pic>
        <p:nvPicPr>
          <p:cNvPr id="33867" name="Picture 5"/>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33868" name="Picture 6"/>
          <p:cNvPicPr>
            <a:picLocks noChangeAspect="1"/>
          </p:cNvPicPr>
          <p:nvPr/>
        </p:nvPicPr>
        <p:blipFill>
          <a:blip r:embed="rId4"/>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75463" y="2060575"/>
          <a:ext cx="2130425" cy="3400425"/>
        </p:xfrm>
        <a:graphic>
          <a:graphicData uri="http://schemas.openxmlformats.org/drawingml/2006/table">
            <a:tbl>
              <a:tblPr/>
              <a:tblGrid>
                <a:gridCol w="760724"/>
                <a:gridCol w="456435"/>
                <a:gridCol w="456435"/>
                <a:gridCol w="456435"/>
              </a:tblGrid>
              <a:tr h="161925">
                <a:tc>
                  <a:txBody>
                    <a:bodyPr/>
                    <a:lstStyle/>
                    <a:p>
                      <a:pPr algn="l" fontAlgn="b"/>
                      <a:endParaRPr lang="en-GB" sz="10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Senior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U21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U18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Kerry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Dublin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Galway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Cork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Down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Meath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Tyrone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Offaly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Derry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Donegal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Armagh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Westmeath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Mayo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Laois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Tipperary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Roscommon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Kildare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r>
                        <a:rPr lang="en-GB" sz="1000" b="0" i="0" u="none" strike="noStrike">
                          <a:latin typeface="Arial"/>
                        </a:rPr>
                        <a:t>Antrim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endParaRPr lang="en-GB" sz="1000" b="0" i="0" u="none" strike="noStrike">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chemeClr val="bg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endParaRPr lang="en-GB" sz="10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endParaRPr lang="en-GB" sz="10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1925">
                <a:tc>
                  <a:txBody>
                    <a:bodyPr/>
                    <a:lstStyle/>
                    <a:p>
                      <a:pPr algn="l" fontAlgn="b"/>
                      <a:endParaRPr lang="en-GB" sz="1000" b="0" i="0" u="none" strike="noStrike">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dirty="0">
                          <a:solidFill>
                            <a:schemeClr val="bg1"/>
                          </a:solidFill>
                          <a:latin typeface="Arial"/>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1000" b="0" i="0" u="none" strike="noStrike" dirty="0">
                          <a:latin typeface="Arial"/>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GB" sz="1000" b="0" i="0" u="none" strike="noStrike" dirty="0">
                          <a:latin typeface="Arial"/>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4" name="Chart 3"/>
          <p:cNvGraphicFramePr/>
          <p:nvPr/>
        </p:nvGraphicFramePr>
        <p:xfrm>
          <a:off x="107504" y="1988840"/>
          <a:ext cx="6588224"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4930"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Senior, U. 21 and </a:t>
            </a:r>
            <a:br>
              <a:rPr lang="en-IE" sz="4400">
                <a:solidFill>
                  <a:srgbClr val="FF0000"/>
                </a:solidFill>
                <a:latin typeface="Calibri" pitchFamily="34" charset="0"/>
              </a:rPr>
            </a:br>
            <a:r>
              <a:rPr lang="en-IE" sz="4400">
                <a:solidFill>
                  <a:srgbClr val="FF0000"/>
                </a:solidFill>
                <a:latin typeface="Calibri" pitchFamily="34" charset="0"/>
              </a:rPr>
              <a:t>Minor Football 1964 - 2014</a:t>
            </a:r>
          </a:p>
        </p:txBody>
      </p:sp>
      <p:pic>
        <p:nvPicPr>
          <p:cNvPr id="34931" name="Picture 5"/>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34932" name="Picture 6"/>
          <p:cNvPicPr>
            <a:picLocks noChangeAspect="1"/>
          </p:cNvPicPr>
          <p:nvPr/>
        </p:nvPicPr>
        <p:blipFill>
          <a:blip r:embed="rId4"/>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4213" y="1916113"/>
            <a:ext cx="7920037" cy="639762"/>
          </a:xfrm>
        </p:spPr>
        <p:txBody>
          <a:bodyPr rtlCol="0">
            <a:normAutofit/>
          </a:bodyPr>
          <a:lstStyle/>
          <a:p>
            <a:pPr eaLnBrk="1" fontAlgn="auto" hangingPunct="1">
              <a:spcAft>
                <a:spcPts val="0"/>
              </a:spcAft>
              <a:buFont typeface="Arial" pitchFamily="34" charset="0"/>
              <a:buNone/>
              <a:defRPr/>
            </a:pPr>
            <a:r>
              <a:rPr lang="en-GB" dirty="0">
                <a:solidFill>
                  <a:schemeClr val="accent1">
                    <a:lumMod val="75000"/>
                  </a:schemeClr>
                </a:solidFill>
              </a:rPr>
              <a:t>Since the introduction of the u21 All-Ireland in </a:t>
            </a:r>
            <a:r>
              <a:rPr lang="en-GB" dirty="0" smtClean="0">
                <a:solidFill>
                  <a:schemeClr val="accent1">
                    <a:lumMod val="75000"/>
                  </a:schemeClr>
                </a:solidFill>
              </a:rPr>
              <a:t>1964</a:t>
            </a:r>
            <a:endParaRPr lang="en-IE" dirty="0">
              <a:solidFill>
                <a:schemeClr val="accent1">
                  <a:lumMod val="75000"/>
                </a:schemeClr>
              </a:solidFill>
            </a:endParaRPr>
          </a:p>
        </p:txBody>
      </p:sp>
      <p:sp>
        <p:nvSpPr>
          <p:cNvPr id="6" name="Content Placeholder 5"/>
          <p:cNvSpPr>
            <a:spLocks noGrp="1"/>
          </p:cNvSpPr>
          <p:nvPr>
            <p:ph sz="half" idx="2"/>
          </p:nvPr>
        </p:nvSpPr>
        <p:spPr>
          <a:xfrm>
            <a:off x="179388" y="2708275"/>
            <a:ext cx="4040187" cy="2727325"/>
          </a:xfrm>
        </p:spPr>
        <p:txBody>
          <a:bodyPr rtlCol="0">
            <a:normAutofit/>
          </a:bodyPr>
          <a:lstStyle/>
          <a:p>
            <a:pPr eaLnBrk="1" fontAlgn="auto" hangingPunct="1">
              <a:spcAft>
                <a:spcPts val="0"/>
              </a:spcAft>
              <a:buFont typeface="Arial" pitchFamily="34" charset="0"/>
              <a:buChar char="•"/>
              <a:defRPr/>
            </a:pPr>
            <a:r>
              <a:rPr lang="en-GB" dirty="0">
                <a:solidFill>
                  <a:schemeClr val="accent1">
                    <a:lumMod val="75000"/>
                  </a:schemeClr>
                </a:solidFill>
              </a:rPr>
              <a:t>only 15 minor winners won the All-Ireland HURLING title 3 years later. </a:t>
            </a:r>
            <a:endParaRPr lang="en-GB" dirty="0" smtClean="0">
              <a:solidFill>
                <a:schemeClr val="accent1">
                  <a:lumMod val="75000"/>
                </a:schemeClr>
              </a:solidFill>
            </a:endParaRPr>
          </a:p>
          <a:p>
            <a:pPr eaLnBrk="1" fontAlgn="auto" hangingPunct="1">
              <a:spcAft>
                <a:spcPts val="0"/>
              </a:spcAft>
              <a:buFont typeface="Arial" pitchFamily="34" charset="0"/>
              <a:buChar char="•"/>
              <a:defRPr/>
            </a:pPr>
            <a:r>
              <a:rPr lang="en-GB" dirty="0" smtClean="0">
                <a:solidFill>
                  <a:schemeClr val="accent1">
                    <a:lumMod val="75000"/>
                  </a:schemeClr>
                </a:solidFill>
              </a:rPr>
              <a:t>Since </a:t>
            </a:r>
            <a:r>
              <a:rPr lang="en-GB" dirty="0">
                <a:solidFill>
                  <a:schemeClr val="accent1">
                    <a:lumMod val="75000"/>
                  </a:schemeClr>
                </a:solidFill>
              </a:rPr>
              <a:t>1995, only 4 teams have won the u21 title three years after the minor hurling title</a:t>
            </a:r>
            <a:endParaRPr lang="en-IE" dirty="0">
              <a:solidFill>
                <a:schemeClr val="accent1">
                  <a:lumMod val="75000"/>
                </a:schemeClr>
              </a:solidFill>
            </a:endParaRPr>
          </a:p>
        </p:txBody>
      </p:sp>
      <p:sp>
        <p:nvSpPr>
          <p:cNvPr id="8" name="Content Placeholder 7"/>
          <p:cNvSpPr>
            <a:spLocks noGrp="1"/>
          </p:cNvSpPr>
          <p:nvPr>
            <p:ph sz="quarter" idx="4"/>
          </p:nvPr>
        </p:nvSpPr>
        <p:spPr>
          <a:xfrm>
            <a:off x="4572000" y="2565400"/>
            <a:ext cx="4041775" cy="3054350"/>
          </a:xfrm>
        </p:spPr>
        <p:txBody>
          <a:bodyPr rtlCol="0">
            <a:normAutofit fontScale="92500"/>
          </a:bodyPr>
          <a:lstStyle/>
          <a:p>
            <a:pPr eaLnBrk="1" fontAlgn="auto" hangingPunct="1">
              <a:spcAft>
                <a:spcPts val="0"/>
              </a:spcAft>
              <a:buFont typeface="Arial" pitchFamily="34" charset="0"/>
              <a:buChar char="•"/>
              <a:defRPr/>
            </a:pPr>
            <a:r>
              <a:rPr lang="en-GB" dirty="0" smtClean="0">
                <a:solidFill>
                  <a:schemeClr val="accent1">
                    <a:lumMod val="75000"/>
                  </a:schemeClr>
                </a:solidFill>
              </a:rPr>
              <a:t>Only </a:t>
            </a:r>
            <a:r>
              <a:rPr lang="en-GB" dirty="0">
                <a:solidFill>
                  <a:schemeClr val="accent1">
                    <a:lumMod val="75000"/>
                  </a:schemeClr>
                </a:solidFill>
              </a:rPr>
              <a:t>9 minor winners won the All-Ireland FOOTBALL title 3 years later.  </a:t>
            </a:r>
            <a:endParaRPr lang="en-GB" dirty="0" smtClean="0">
              <a:solidFill>
                <a:schemeClr val="accent1">
                  <a:lumMod val="75000"/>
                </a:schemeClr>
              </a:solidFill>
            </a:endParaRPr>
          </a:p>
          <a:p>
            <a:pPr eaLnBrk="1" fontAlgn="auto" hangingPunct="1">
              <a:spcAft>
                <a:spcPts val="0"/>
              </a:spcAft>
              <a:buFont typeface="Arial" pitchFamily="34" charset="0"/>
              <a:buChar char="•"/>
              <a:defRPr/>
            </a:pPr>
            <a:r>
              <a:rPr lang="en-GB" dirty="0" smtClean="0">
                <a:solidFill>
                  <a:schemeClr val="accent1">
                    <a:lumMod val="75000"/>
                  </a:schemeClr>
                </a:solidFill>
              </a:rPr>
              <a:t>Since </a:t>
            </a:r>
            <a:r>
              <a:rPr lang="en-GB" dirty="0">
                <a:solidFill>
                  <a:schemeClr val="accent1">
                    <a:lumMod val="75000"/>
                  </a:schemeClr>
                </a:solidFill>
              </a:rPr>
              <a:t>1995 only 1 team has won the u21 title three years after the minor </a:t>
            </a:r>
            <a:r>
              <a:rPr lang="en-GB" dirty="0" smtClean="0">
                <a:solidFill>
                  <a:schemeClr val="accent1">
                    <a:lumMod val="75000"/>
                  </a:schemeClr>
                </a:solidFill>
              </a:rPr>
              <a:t>football </a:t>
            </a:r>
            <a:r>
              <a:rPr lang="en-GB" dirty="0">
                <a:solidFill>
                  <a:schemeClr val="accent1">
                    <a:lumMod val="75000"/>
                  </a:schemeClr>
                </a:solidFill>
              </a:rPr>
              <a:t>title.  </a:t>
            </a:r>
            <a:r>
              <a:rPr lang="en-GB" b="1" dirty="0">
                <a:solidFill>
                  <a:schemeClr val="accent1">
                    <a:lumMod val="75000"/>
                  </a:schemeClr>
                </a:solidFill>
              </a:rPr>
              <a:t>Kerry have never won u21 three years after minor</a:t>
            </a:r>
            <a:r>
              <a:rPr lang="en-GB" dirty="0">
                <a:solidFill>
                  <a:schemeClr val="accent1">
                    <a:lumMod val="75000"/>
                  </a:schemeClr>
                </a:solidFill>
              </a:rPr>
              <a:t>.</a:t>
            </a:r>
          </a:p>
          <a:p>
            <a:pPr eaLnBrk="1" fontAlgn="auto" hangingPunct="1">
              <a:spcAft>
                <a:spcPts val="0"/>
              </a:spcAft>
              <a:buFont typeface="Arial" pitchFamily="34" charset="0"/>
              <a:buChar char="•"/>
              <a:defRPr/>
            </a:pPr>
            <a:endParaRPr lang="en-IE" dirty="0">
              <a:solidFill>
                <a:schemeClr val="accent1">
                  <a:lumMod val="75000"/>
                </a:schemeClr>
              </a:solidFill>
            </a:endParaRPr>
          </a:p>
        </p:txBody>
      </p:sp>
      <p:sp>
        <p:nvSpPr>
          <p:cNvPr id="35844"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Senior, U. 21 and </a:t>
            </a:r>
            <a:br>
              <a:rPr lang="en-IE" sz="4400">
                <a:solidFill>
                  <a:srgbClr val="FF0000"/>
                </a:solidFill>
                <a:latin typeface="Calibri" pitchFamily="34" charset="0"/>
              </a:rPr>
            </a:br>
            <a:r>
              <a:rPr lang="en-IE" sz="4400">
                <a:solidFill>
                  <a:srgbClr val="FF0000"/>
                </a:solidFill>
                <a:latin typeface="Calibri" pitchFamily="34" charset="0"/>
              </a:rPr>
              <a:t>Minor Football 1964 - 2014</a:t>
            </a:r>
          </a:p>
        </p:txBody>
      </p:sp>
      <p:pic>
        <p:nvPicPr>
          <p:cNvPr id="35845" name="Picture 10"/>
          <p:cNvPicPr>
            <a:picLocks noChangeAspect="1"/>
          </p:cNvPicPr>
          <p:nvPr/>
        </p:nvPicPr>
        <p:blipFill>
          <a:blip r:embed="rId2"/>
          <a:srcRect/>
          <a:stretch>
            <a:fillRect/>
          </a:stretch>
        </p:blipFill>
        <p:spPr bwMode="auto">
          <a:xfrm>
            <a:off x="179388" y="244475"/>
            <a:ext cx="849312" cy="1173163"/>
          </a:xfrm>
          <a:prstGeom prst="rect">
            <a:avLst/>
          </a:prstGeom>
          <a:noFill/>
          <a:ln w="9525">
            <a:noFill/>
            <a:miter lim="800000"/>
            <a:headEnd/>
            <a:tailEnd/>
          </a:ln>
        </p:spPr>
      </p:pic>
      <p:pic>
        <p:nvPicPr>
          <p:cNvPr id="35846" name="Picture 11"/>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pic>
        <p:nvPicPr>
          <p:cNvPr id="2" name="Picture 1"/>
          <p:cNvPicPr>
            <a:picLocks noChangeAspect="1"/>
          </p:cNvPicPr>
          <p:nvPr/>
        </p:nvPicPr>
        <p:blipFill>
          <a:blip r:embed="rId4"/>
          <a:srcRect/>
          <a:stretch>
            <a:fillRect/>
          </a:stretch>
        </p:blipFill>
        <p:spPr bwMode="auto">
          <a:xfrm>
            <a:off x="1403350" y="1700213"/>
            <a:ext cx="5972175" cy="432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endParaRPr lang="en-IE" dirty="0" smtClean="0"/>
          </a:p>
          <a:p>
            <a:pPr eaLnBrk="1" fontAlgn="auto" hangingPunct="1">
              <a:spcAft>
                <a:spcPts val="0"/>
              </a:spcAft>
              <a:buFont typeface="Arial" pitchFamily="34" charset="0"/>
              <a:buChar char="•"/>
              <a:defRPr/>
            </a:pPr>
            <a:endParaRPr lang="en-IE" dirty="0"/>
          </a:p>
          <a:p>
            <a:pPr eaLnBrk="1" fontAlgn="auto" hangingPunct="1">
              <a:spcAft>
                <a:spcPts val="0"/>
              </a:spcAft>
              <a:buFont typeface="Arial" pitchFamily="34" charset="0"/>
              <a:buChar char="•"/>
              <a:defRPr/>
            </a:pPr>
            <a:endParaRPr lang="en-IE" dirty="0"/>
          </a:p>
        </p:txBody>
      </p:sp>
      <p:sp>
        <p:nvSpPr>
          <p:cNvPr id="7" name="Text Placeholder 6"/>
          <p:cNvSpPr>
            <a:spLocks noGrp="1"/>
          </p:cNvSpPr>
          <p:nvPr>
            <p:ph type="body" sz="half" idx="2"/>
          </p:nvPr>
        </p:nvSpPr>
        <p:spPr>
          <a:xfrm>
            <a:off x="225425" y="2279650"/>
            <a:ext cx="8304213" cy="4533900"/>
          </a:xfrm>
        </p:spPr>
        <p:txBody>
          <a:bodyPr rtlCol="0">
            <a:noAutofit/>
          </a:bodyPr>
          <a:lstStyle/>
          <a:p>
            <a:pPr eaLnBrk="1" fontAlgn="auto" hangingPunct="1">
              <a:spcAft>
                <a:spcPts val="0"/>
              </a:spcAft>
              <a:buFont typeface="Arial" pitchFamily="34" charset="0"/>
              <a:buNone/>
              <a:defRPr/>
            </a:pPr>
            <a:r>
              <a:rPr lang="en-IE" sz="3200" i="1" dirty="0">
                <a:solidFill>
                  <a:schemeClr val="accent1">
                    <a:lumMod val="75000"/>
                  </a:schemeClr>
                </a:solidFill>
              </a:rPr>
              <a:t>Popular misconceptions</a:t>
            </a:r>
            <a:r>
              <a:rPr lang="en-IE" sz="3200" dirty="0">
                <a:solidFill>
                  <a:schemeClr val="accent1">
                    <a:lumMod val="75000"/>
                  </a:schemeClr>
                </a:solidFill>
              </a:rPr>
              <a:t>;</a:t>
            </a:r>
          </a:p>
          <a:p>
            <a:pPr marL="428625" indent="-428625"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No </a:t>
            </a:r>
            <a:r>
              <a:rPr lang="en-IE" sz="3200" dirty="0">
                <a:solidFill>
                  <a:schemeClr val="accent1">
                    <a:lumMod val="75000"/>
                  </a:schemeClr>
                </a:solidFill>
              </a:rPr>
              <a:t>Structures</a:t>
            </a:r>
          </a:p>
          <a:p>
            <a:pPr marL="428625" indent="-428625"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No </a:t>
            </a:r>
            <a:r>
              <a:rPr lang="en-IE" sz="3200" dirty="0">
                <a:solidFill>
                  <a:schemeClr val="accent1">
                    <a:lumMod val="75000"/>
                  </a:schemeClr>
                </a:solidFill>
              </a:rPr>
              <a:t>coaching</a:t>
            </a:r>
          </a:p>
          <a:p>
            <a:pPr marL="428625" indent="-428625"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No </a:t>
            </a:r>
            <a:r>
              <a:rPr lang="en-IE" sz="3200" dirty="0">
                <a:solidFill>
                  <a:schemeClr val="accent1">
                    <a:lumMod val="75000"/>
                  </a:schemeClr>
                </a:solidFill>
              </a:rPr>
              <a:t>talent coming through</a:t>
            </a:r>
          </a:p>
          <a:p>
            <a:pPr marL="428625" indent="-428625"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A </a:t>
            </a:r>
            <a:r>
              <a:rPr lang="en-IE" sz="3200" dirty="0">
                <a:solidFill>
                  <a:schemeClr val="accent1">
                    <a:lumMod val="75000"/>
                  </a:schemeClr>
                </a:solidFill>
              </a:rPr>
              <a:t>FAMINE far worse than any potato blight was coming to Kerry GAA!!</a:t>
            </a:r>
          </a:p>
          <a:p>
            <a:pPr eaLnBrk="1" fontAlgn="auto" hangingPunct="1">
              <a:spcAft>
                <a:spcPts val="0"/>
              </a:spcAft>
              <a:buFont typeface="Arial" pitchFamily="34" charset="0"/>
              <a:buNone/>
              <a:defRPr/>
            </a:pPr>
            <a:endParaRPr lang="en-IE" sz="3200" dirty="0">
              <a:solidFill>
                <a:schemeClr val="accent1">
                  <a:lumMod val="75000"/>
                </a:schemeClr>
              </a:solidFill>
            </a:endParaRPr>
          </a:p>
          <a:p>
            <a:pPr eaLnBrk="1" fontAlgn="auto" hangingPunct="1">
              <a:spcAft>
                <a:spcPts val="0"/>
              </a:spcAft>
              <a:buFont typeface="Arial" pitchFamily="34" charset="0"/>
              <a:buNone/>
              <a:defRPr/>
            </a:pPr>
            <a:endParaRPr lang="en-IE" sz="3200" dirty="0">
              <a:solidFill>
                <a:schemeClr val="accent1">
                  <a:lumMod val="75000"/>
                </a:schemeClr>
              </a:solidFill>
            </a:endParaRPr>
          </a:p>
        </p:txBody>
      </p:sp>
      <p:pic>
        <p:nvPicPr>
          <p:cNvPr id="6" name="Content Placeholder 3"/>
          <p:cNvPicPr>
            <a:picLocks noChangeAspect="1"/>
          </p:cNvPicPr>
          <p:nvPr/>
        </p:nvPicPr>
        <p:blipFill>
          <a:blip r:embed="rId2"/>
          <a:srcRect l="1132" t="4216" r="-352" b="29485"/>
          <a:stretch>
            <a:fillRect/>
          </a:stretch>
        </p:blipFill>
        <p:spPr bwMode="auto">
          <a:xfrm>
            <a:off x="5148263" y="1700213"/>
            <a:ext cx="3398837" cy="2901950"/>
          </a:xfrm>
          <a:prstGeom prst="rect">
            <a:avLst/>
          </a:prstGeom>
          <a:noFill/>
          <a:ln w="9525">
            <a:noFill/>
            <a:miter lim="800000"/>
            <a:headEnd/>
            <a:tailEnd/>
          </a:ln>
        </p:spPr>
      </p:pic>
      <p:sp>
        <p:nvSpPr>
          <p:cNvPr id="36870"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What a Difference a </a:t>
            </a:r>
          </a:p>
          <a:p>
            <a:pPr algn="ctr"/>
            <a:r>
              <a:rPr lang="en-IE" sz="4400">
                <a:solidFill>
                  <a:srgbClr val="FF0000"/>
                </a:solidFill>
                <a:latin typeface="Calibri" pitchFamily="34" charset="0"/>
              </a:rPr>
              <a:t>Year Makes…</a:t>
            </a:r>
          </a:p>
        </p:txBody>
      </p:sp>
      <p:pic>
        <p:nvPicPr>
          <p:cNvPr id="36871" name="Picture 10"/>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pic>
        <p:nvPicPr>
          <p:cNvPr id="36872" name="Picture 11"/>
          <p:cNvPicPr>
            <a:picLocks noChangeAspect="1"/>
          </p:cNvPicPr>
          <p:nvPr/>
        </p:nvPicPr>
        <p:blipFill>
          <a:blip r:embed="rId3"/>
          <a:srcRect/>
          <a:stretch>
            <a:fillRect/>
          </a:stretch>
        </p:blipFill>
        <p:spPr bwMode="auto">
          <a:xfrm>
            <a:off x="225425" y="331788"/>
            <a:ext cx="1030288" cy="135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a:xfrm>
            <a:off x="468313" y="274638"/>
            <a:ext cx="8229600" cy="1143000"/>
          </a:xfrm>
        </p:spPr>
        <p:txBody>
          <a:bodyPr/>
          <a:lstStyle/>
          <a:p>
            <a:pPr eaLnBrk="1" hangingPunct="1"/>
            <a:r>
              <a:rPr lang="en-IE" smtClean="0">
                <a:solidFill>
                  <a:srgbClr val="FF0000"/>
                </a:solidFill>
              </a:rPr>
              <a:t>Speakers</a:t>
            </a:r>
          </a:p>
        </p:txBody>
      </p:sp>
      <p:pic>
        <p:nvPicPr>
          <p:cNvPr id="15362" name="Content Placeholder 1"/>
          <p:cNvPicPr>
            <a:picLocks noGrp="1" noChangeAspect="1"/>
          </p:cNvPicPr>
          <p:nvPr>
            <p:ph idx="1"/>
          </p:nvPr>
        </p:nvPicPr>
        <p:blipFill>
          <a:blip r:embed="rId2"/>
          <a:srcRect/>
          <a:stretch>
            <a:fillRect/>
          </a:stretch>
        </p:blipFill>
        <p:spPr>
          <a:xfrm>
            <a:off x="3492500" y="1558925"/>
            <a:ext cx="1682750" cy="2336800"/>
          </a:xfrm>
        </p:spPr>
      </p:pic>
      <p:sp>
        <p:nvSpPr>
          <p:cNvPr id="3" name="TextBox 2"/>
          <p:cNvSpPr txBox="1"/>
          <p:nvPr/>
        </p:nvSpPr>
        <p:spPr>
          <a:xfrm>
            <a:off x="3419475" y="4121150"/>
            <a:ext cx="3222625" cy="1323975"/>
          </a:xfrm>
          <a:prstGeom prst="rect">
            <a:avLst/>
          </a:prstGeom>
          <a:noFill/>
        </p:spPr>
        <p:txBody>
          <a:bodyPr>
            <a:spAutoFit/>
          </a:bodyPr>
          <a:lstStyle/>
          <a:p>
            <a:pPr fontAlgn="auto">
              <a:spcBef>
                <a:spcPts val="0"/>
              </a:spcBef>
              <a:spcAft>
                <a:spcPts val="0"/>
              </a:spcAft>
              <a:defRPr/>
            </a:pPr>
            <a:r>
              <a:rPr lang="en-IE" sz="1600" dirty="0">
                <a:solidFill>
                  <a:schemeClr val="accent1">
                    <a:lumMod val="75000"/>
                  </a:schemeClr>
                </a:solidFill>
                <a:latin typeface="+mn-lt"/>
                <a:cs typeface="+mn-cs"/>
              </a:rPr>
              <a:t>Brian Ryan</a:t>
            </a:r>
          </a:p>
          <a:p>
            <a:pPr fontAlgn="auto">
              <a:spcBef>
                <a:spcPts val="0"/>
              </a:spcBef>
              <a:spcAft>
                <a:spcPts val="0"/>
              </a:spcAft>
              <a:defRPr/>
            </a:pPr>
            <a:r>
              <a:rPr lang="en-IE" sz="1600" dirty="0">
                <a:solidFill>
                  <a:schemeClr val="accent1">
                    <a:lumMod val="75000"/>
                  </a:schemeClr>
                </a:solidFill>
                <a:latin typeface="+mn-lt"/>
                <a:cs typeface="+mn-cs"/>
              </a:rPr>
              <a:t>Games Development Manager, Kilkenny</a:t>
            </a:r>
          </a:p>
          <a:p>
            <a:pPr fontAlgn="auto">
              <a:spcBef>
                <a:spcPts val="0"/>
              </a:spcBef>
              <a:spcAft>
                <a:spcPts val="0"/>
              </a:spcAft>
              <a:defRPr/>
            </a:pPr>
            <a:r>
              <a:rPr lang="en-IE" sz="1600" dirty="0">
                <a:solidFill>
                  <a:schemeClr val="accent1">
                    <a:lumMod val="75000"/>
                  </a:schemeClr>
                </a:solidFill>
                <a:latin typeface="+mn-lt"/>
                <a:cs typeface="+mn-cs"/>
              </a:rPr>
              <a:t>All Ireland Minor Winner 1988, Senior Winner 1993</a:t>
            </a:r>
          </a:p>
        </p:txBody>
      </p:sp>
      <p:pic>
        <p:nvPicPr>
          <p:cNvPr id="15364" name="Picture 3"/>
          <p:cNvPicPr>
            <a:picLocks noChangeAspect="1"/>
          </p:cNvPicPr>
          <p:nvPr/>
        </p:nvPicPr>
        <p:blipFill>
          <a:blip r:embed="rId3"/>
          <a:srcRect/>
          <a:stretch>
            <a:fillRect/>
          </a:stretch>
        </p:blipFill>
        <p:spPr bwMode="auto">
          <a:xfrm>
            <a:off x="34925" y="1558925"/>
            <a:ext cx="3241675" cy="2454275"/>
          </a:xfrm>
          <a:prstGeom prst="rect">
            <a:avLst/>
          </a:prstGeom>
          <a:noFill/>
          <a:ln w="9525">
            <a:noFill/>
            <a:miter lim="800000"/>
            <a:headEnd/>
            <a:tailEnd/>
          </a:ln>
        </p:spPr>
      </p:pic>
      <p:sp>
        <p:nvSpPr>
          <p:cNvPr id="8" name="TextBox 7"/>
          <p:cNvSpPr txBox="1"/>
          <p:nvPr/>
        </p:nvSpPr>
        <p:spPr>
          <a:xfrm>
            <a:off x="-36513" y="4121150"/>
            <a:ext cx="3240088" cy="1077913"/>
          </a:xfrm>
          <a:prstGeom prst="rect">
            <a:avLst/>
          </a:prstGeom>
          <a:noFill/>
        </p:spPr>
        <p:txBody>
          <a:bodyPr>
            <a:spAutoFit/>
          </a:bodyPr>
          <a:lstStyle/>
          <a:p>
            <a:pPr fontAlgn="auto">
              <a:spcBef>
                <a:spcPts val="0"/>
              </a:spcBef>
              <a:spcAft>
                <a:spcPts val="0"/>
              </a:spcAft>
              <a:defRPr/>
            </a:pPr>
            <a:r>
              <a:rPr lang="en-IE" sz="1600" dirty="0" err="1">
                <a:solidFill>
                  <a:schemeClr val="accent1">
                    <a:lumMod val="75000"/>
                  </a:schemeClr>
                </a:solidFill>
                <a:latin typeface="+mn-lt"/>
                <a:cs typeface="+mn-cs"/>
              </a:rPr>
              <a:t>Micheál</a:t>
            </a:r>
            <a:r>
              <a:rPr lang="en-IE" sz="1600" dirty="0">
                <a:solidFill>
                  <a:schemeClr val="accent1">
                    <a:lumMod val="75000"/>
                  </a:schemeClr>
                </a:solidFill>
                <a:latin typeface="+mn-lt"/>
                <a:cs typeface="+mn-cs"/>
              </a:rPr>
              <a:t> Quirke</a:t>
            </a:r>
          </a:p>
          <a:p>
            <a:pPr fontAlgn="auto">
              <a:spcBef>
                <a:spcPts val="0"/>
              </a:spcBef>
              <a:spcAft>
                <a:spcPts val="0"/>
              </a:spcAft>
              <a:defRPr/>
            </a:pPr>
            <a:r>
              <a:rPr lang="en-IE" sz="1600" dirty="0">
                <a:solidFill>
                  <a:schemeClr val="accent1">
                    <a:lumMod val="75000"/>
                  </a:schemeClr>
                </a:solidFill>
                <a:latin typeface="+mn-lt"/>
                <a:cs typeface="+mn-cs"/>
              </a:rPr>
              <a:t>Games Development Administrator, Kerry</a:t>
            </a:r>
          </a:p>
          <a:p>
            <a:pPr fontAlgn="auto">
              <a:spcBef>
                <a:spcPts val="0"/>
              </a:spcBef>
              <a:spcAft>
                <a:spcPts val="0"/>
              </a:spcAft>
              <a:defRPr/>
            </a:pPr>
            <a:r>
              <a:rPr lang="en-IE" sz="1600" dirty="0">
                <a:solidFill>
                  <a:schemeClr val="accent1">
                    <a:lumMod val="75000"/>
                  </a:schemeClr>
                </a:solidFill>
                <a:latin typeface="+mn-lt"/>
                <a:cs typeface="+mn-cs"/>
              </a:rPr>
              <a:t>All Ireland Senior Winner 2006/7/9</a:t>
            </a:r>
          </a:p>
        </p:txBody>
      </p:sp>
      <p:pic>
        <p:nvPicPr>
          <p:cNvPr id="15366" name="Picture 8"/>
          <p:cNvPicPr>
            <a:picLocks noChangeAspect="1"/>
          </p:cNvPicPr>
          <p:nvPr/>
        </p:nvPicPr>
        <p:blipFill>
          <a:blip r:embed="rId4"/>
          <a:srcRect/>
          <a:stretch>
            <a:fillRect/>
          </a:stretch>
        </p:blipFill>
        <p:spPr bwMode="auto">
          <a:xfrm>
            <a:off x="6313488" y="1558925"/>
            <a:ext cx="2011362" cy="2117725"/>
          </a:xfrm>
          <a:prstGeom prst="rect">
            <a:avLst/>
          </a:prstGeom>
          <a:noFill/>
          <a:ln w="9525">
            <a:noFill/>
            <a:miter lim="800000"/>
            <a:headEnd/>
            <a:tailEnd/>
          </a:ln>
        </p:spPr>
      </p:pic>
      <p:sp>
        <p:nvSpPr>
          <p:cNvPr id="10" name="TextBox 9"/>
          <p:cNvSpPr txBox="1"/>
          <p:nvPr/>
        </p:nvSpPr>
        <p:spPr>
          <a:xfrm>
            <a:off x="6156325" y="3905250"/>
            <a:ext cx="3221038" cy="830263"/>
          </a:xfrm>
          <a:prstGeom prst="rect">
            <a:avLst/>
          </a:prstGeom>
          <a:noFill/>
        </p:spPr>
        <p:txBody>
          <a:bodyPr>
            <a:spAutoFit/>
          </a:bodyPr>
          <a:lstStyle/>
          <a:p>
            <a:pPr fontAlgn="auto">
              <a:spcBef>
                <a:spcPts val="0"/>
              </a:spcBef>
              <a:spcAft>
                <a:spcPts val="0"/>
              </a:spcAft>
              <a:defRPr/>
            </a:pPr>
            <a:r>
              <a:rPr lang="en-IE" sz="1600" dirty="0">
                <a:solidFill>
                  <a:schemeClr val="accent1">
                    <a:lumMod val="75000"/>
                  </a:schemeClr>
                </a:solidFill>
                <a:latin typeface="+mn-lt"/>
                <a:cs typeface="+mn-cs"/>
              </a:rPr>
              <a:t>John </a:t>
            </a:r>
            <a:r>
              <a:rPr lang="en-IE" sz="1600" dirty="0" err="1">
                <a:solidFill>
                  <a:schemeClr val="accent1">
                    <a:lumMod val="75000"/>
                  </a:schemeClr>
                </a:solidFill>
                <a:latin typeface="+mn-lt"/>
                <a:cs typeface="+mn-cs"/>
              </a:rPr>
              <a:t>Considine</a:t>
            </a:r>
            <a:r>
              <a:rPr lang="en-IE" sz="1600" dirty="0">
                <a:solidFill>
                  <a:schemeClr val="accent1">
                    <a:lumMod val="75000"/>
                  </a:schemeClr>
                </a:solidFill>
                <a:latin typeface="+mn-lt"/>
                <a:cs typeface="+mn-cs"/>
              </a:rPr>
              <a:t>, </a:t>
            </a:r>
          </a:p>
          <a:p>
            <a:pPr fontAlgn="auto">
              <a:spcBef>
                <a:spcPts val="0"/>
              </a:spcBef>
              <a:spcAft>
                <a:spcPts val="0"/>
              </a:spcAft>
              <a:defRPr/>
            </a:pPr>
            <a:r>
              <a:rPr lang="en-IE" sz="1600" dirty="0">
                <a:solidFill>
                  <a:schemeClr val="accent1">
                    <a:lumMod val="75000"/>
                  </a:schemeClr>
                </a:solidFill>
                <a:latin typeface="+mn-lt"/>
                <a:cs typeface="+mn-cs"/>
              </a:rPr>
              <a:t>All Ireland Senior Winner and All Star 1990</a:t>
            </a:r>
          </a:p>
        </p:txBody>
      </p:sp>
      <p:pic>
        <p:nvPicPr>
          <p:cNvPr id="15368" name="Picture 12"/>
          <p:cNvPicPr>
            <a:picLocks noChangeAspect="1"/>
          </p:cNvPicPr>
          <p:nvPr/>
        </p:nvPicPr>
        <p:blipFill>
          <a:blip r:embed="rId5"/>
          <a:srcRect/>
          <a:stretch>
            <a:fillRect/>
          </a:stretch>
        </p:blipFill>
        <p:spPr bwMode="auto">
          <a:xfrm>
            <a:off x="179388" y="244475"/>
            <a:ext cx="849312" cy="1173163"/>
          </a:xfrm>
          <a:prstGeom prst="rect">
            <a:avLst/>
          </a:prstGeom>
          <a:noFill/>
          <a:ln w="9525">
            <a:noFill/>
            <a:miter lim="800000"/>
            <a:headEnd/>
            <a:tailEnd/>
          </a:ln>
        </p:spPr>
      </p:pic>
      <p:pic>
        <p:nvPicPr>
          <p:cNvPr id="15369" name="Picture 13"/>
          <p:cNvPicPr>
            <a:picLocks noChangeAspect="1"/>
          </p:cNvPicPr>
          <p:nvPr/>
        </p:nvPicPr>
        <p:blipFill>
          <a:blip r:embed="rId6"/>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765300"/>
            <a:ext cx="8229600" cy="4471988"/>
          </a:xfrm>
        </p:spPr>
        <p:txBody>
          <a:bodyPr rtlCol="0">
            <a:noAutofit/>
          </a:bodyPr>
          <a:lstStyle/>
          <a:p>
            <a:pPr eaLnBrk="1" fontAlgn="auto" hangingPunct="1">
              <a:spcAft>
                <a:spcPts val="0"/>
              </a:spcAft>
              <a:buFont typeface="Arial" pitchFamily="34" charset="0"/>
              <a:buChar char="•"/>
              <a:defRPr/>
            </a:pPr>
            <a:r>
              <a:rPr lang="en-IE" dirty="0" smtClean="0">
                <a:solidFill>
                  <a:schemeClr val="accent1">
                    <a:lumMod val="75000"/>
                  </a:schemeClr>
                </a:solidFill>
              </a:rPr>
              <a:t>11 </a:t>
            </a:r>
            <a:r>
              <a:rPr lang="en-IE" dirty="0">
                <a:solidFill>
                  <a:schemeClr val="accent1">
                    <a:lumMod val="75000"/>
                  </a:schemeClr>
                </a:solidFill>
              </a:rPr>
              <a:t>players </a:t>
            </a:r>
            <a:r>
              <a:rPr lang="en-IE" dirty="0" smtClean="0">
                <a:solidFill>
                  <a:schemeClr val="accent1">
                    <a:lumMod val="75000"/>
                  </a:schemeClr>
                </a:solidFill>
              </a:rPr>
              <a:t>part </a:t>
            </a:r>
            <a:r>
              <a:rPr lang="en-IE" dirty="0">
                <a:solidFill>
                  <a:schemeClr val="accent1">
                    <a:lumMod val="75000"/>
                  </a:schemeClr>
                </a:solidFill>
              </a:rPr>
              <a:t>of the All Ireland winning Kerry senior panel </a:t>
            </a:r>
            <a:r>
              <a:rPr lang="en-IE" dirty="0" smtClean="0">
                <a:solidFill>
                  <a:schemeClr val="accent1">
                    <a:lumMod val="75000"/>
                  </a:schemeClr>
                </a:solidFill>
              </a:rPr>
              <a:t>2014 </a:t>
            </a:r>
          </a:p>
          <a:p>
            <a:pPr lvl="1" eaLnBrk="1" fontAlgn="auto" hangingPunct="1">
              <a:spcAft>
                <a:spcPts val="0"/>
              </a:spcAft>
              <a:buFont typeface="Arial" pitchFamily="34" charset="0"/>
              <a:buChar char="–"/>
              <a:defRPr/>
            </a:pPr>
            <a:r>
              <a:rPr lang="en-IE" dirty="0" smtClean="0">
                <a:solidFill>
                  <a:schemeClr val="accent1">
                    <a:lumMod val="75000"/>
                  </a:schemeClr>
                </a:solidFill>
              </a:rPr>
              <a:t>9 </a:t>
            </a:r>
            <a:r>
              <a:rPr lang="en-IE" dirty="0">
                <a:solidFill>
                  <a:schemeClr val="accent1">
                    <a:lumMod val="75000"/>
                  </a:schemeClr>
                </a:solidFill>
              </a:rPr>
              <a:t>of them </a:t>
            </a:r>
            <a:r>
              <a:rPr lang="en-IE" dirty="0" smtClean="0">
                <a:solidFill>
                  <a:schemeClr val="accent1">
                    <a:lumMod val="75000"/>
                  </a:schemeClr>
                </a:solidFill>
              </a:rPr>
              <a:t>played </a:t>
            </a:r>
            <a:r>
              <a:rPr lang="en-IE" dirty="0">
                <a:solidFill>
                  <a:schemeClr val="accent1">
                    <a:lumMod val="75000"/>
                  </a:schemeClr>
                </a:solidFill>
              </a:rPr>
              <a:t>in the semi final and / or final</a:t>
            </a:r>
            <a:r>
              <a:rPr lang="en-IE" dirty="0" smtClean="0">
                <a:solidFill>
                  <a:schemeClr val="accent1">
                    <a:lumMod val="75000"/>
                  </a:schemeClr>
                </a:solidFill>
              </a:rPr>
              <a:t>.</a:t>
            </a:r>
          </a:p>
          <a:p>
            <a:pPr lvl="1" eaLnBrk="1" fontAlgn="auto" hangingPunct="1">
              <a:spcAft>
                <a:spcPts val="0"/>
              </a:spcAft>
              <a:buFont typeface="Arial" pitchFamily="34" charset="0"/>
              <a:buChar char="–"/>
              <a:defRPr/>
            </a:pPr>
            <a:r>
              <a:rPr lang="en-IE" dirty="0" smtClean="0">
                <a:solidFill>
                  <a:schemeClr val="accent1">
                    <a:lumMod val="75000"/>
                  </a:schemeClr>
                </a:solidFill>
              </a:rPr>
              <a:t>B. </a:t>
            </a:r>
            <a:r>
              <a:rPr lang="en-IE" dirty="0">
                <a:solidFill>
                  <a:schemeClr val="accent1">
                    <a:lumMod val="75000"/>
                  </a:schemeClr>
                </a:solidFill>
              </a:rPr>
              <a:t>Kelly, P. Crowley, J. </a:t>
            </a:r>
            <a:r>
              <a:rPr lang="en-IE" dirty="0" err="1">
                <a:solidFill>
                  <a:schemeClr val="accent1">
                    <a:lumMod val="75000"/>
                  </a:schemeClr>
                </a:solidFill>
              </a:rPr>
              <a:t>O’Donoghue</a:t>
            </a:r>
            <a:r>
              <a:rPr lang="en-IE" dirty="0">
                <a:solidFill>
                  <a:schemeClr val="accent1">
                    <a:lumMod val="75000"/>
                  </a:schemeClr>
                </a:solidFill>
              </a:rPr>
              <a:t>, B.J. Keane, S. O’Brien, P. </a:t>
            </a:r>
            <a:r>
              <a:rPr lang="en-IE" dirty="0" err="1">
                <a:solidFill>
                  <a:schemeClr val="accent1">
                    <a:lumMod val="75000"/>
                  </a:schemeClr>
                </a:solidFill>
              </a:rPr>
              <a:t>Geaney</a:t>
            </a:r>
            <a:r>
              <a:rPr lang="en-IE" dirty="0">
                <a:solidFill>
                  <a:schemeClr val="accent1">
                    <a:lumMod val="75000"/>
                  </a:schemeClr>
                </a:solidFill>
              </a:rPr>
              <a:t>, </a:t>
            </a:r>
            <a:r>
              <a:rPr lang="en-IE" dirty="0" smtClean="0">
                <a:solidFill>
                  <a:schemeClr val="accent1">
                    <a:lumMod val="75000"/>
                  </a:schemeClr>
                </a:solidFill>
              </a:rPr>
              <a:t>J</a:t>
            </a:r>
            <a:r>
              <a:rPr lang="en-IE" dirty="0">
                <a:solidFill>
                  <a:schemeClr val="accent1">
                    <a:lumMod val="75000"/>
                  </a:schemeClr>
                </a:solidFill>
              </a:rPr>
              <a:t>. Lyne, P. Kilkenny, M. Griffin [D. Casey &amp; A. Fitzgerald</a:t>
            </a:r>
            <a:r>
              <a:rPr lang="en-IE" dirty="0" smtClean="0">
                <a:solidFill>
                  <a:schemeClr val="accent1">
                    <a:lumMod val="75000"/>
                  </a:schemeClr>
                </a:solidFill>
              </a:rPr>
              <a:t>])</a:t>
            </a:r>
          </a:p>
          <a:p>
            <a:pPr marL="457200" lvl="1" indent="0" eaLnBrk="1" fontAlgn="auto" hangingPunct="1">
              <a:spcAft>
                <a:spcPts val="0"/>
              </a:spcAft>
              <a:buFont typeface="Arial" pitchFamily="34" charset="0"/>
              <a:buNone/>
              <a:defRPr/>
            </a:pPr>
            <a:endParaRPr lang="en-IE" dirty="0">
              <a:solidFill>
                <a:schemeClr val="accent1">
                  <a:lumMod val="75000"/>
                </a:schemeClr>
              </a:solidFill>
            </a:endParaRPr>
          </a:p>
          <a:p>
            <a:pPr eaLnBrk="1" fontAlgn="auto" hangingPunct="1">
              <a:spcAft>
                <a:spcPts val="0"/>
              </a:spcAft>
              <a:buFont typeface="Arial" pitchFamily="34" charset="0"/>
              <a:buChar char="•"/>
              <a:defRPr/>
            </a:pPr>
            <a:r>
              <a:rPr lang="en-IE" dirty="0">
                <a:solidFill>
                  <a:schemeClr val="accent1">
                    <a:lumMod val="75000"/>
                  </a:schemeClr>
                </a:solidFill>
              </a:rPr>
              <a:t>2 All Stars 2014 and footballer of the year from that 2011 team</a:t>
            </a:r>
          </a:p>
          <a:p>
            <a:pPr marL="0" indent="0" eaLnBrk="1" fontAlgn="auto" hangingPunct="1">
              <a:lnSpc>
                <a:spcPct val="150000"/>
              </a:lnSpc>
              <a:spcAft>
                <a:spcPts val="0"/>
              </a:spcAft>
              <a:buFont typeface="Arial" pitchFamily="34" charset="0"/>
              <a:buNone/>
              <a:defRPr/>
            </a:pPr>
            <a:r>
              <a:rPr lang="en-IE" dirty="0">
                <a:solidFill>
                  <a:schemeClr val="accent1">
                    <a:lumMod val="75000"/>
                  </a:schemeClr>
                </a:solidFill>
              </a:rPr>
              <a:t>		</a:t>
            </a:r>
          </a:p>
          <a:p>
            <a:pPr marL="0" indent="0" eaLnBrk="1" fontAlgn="auto" hangingPunct="1">
              <a:spcAft>
                <a:spcPts val="0"/>
              </a:spcAft>
              <a:buFont typeface="Arial" pitchFamily="34" charset="0"/>
              <a:buNone/>
              <a:defRPr/>
            </a:pPr>
            <a:endParaRPr lang="en-IE" dirty="0">
              <a:solidFill>
                <a:schemeClr val="accent1">
                  <a:lumMod val="75000"/>
                </a:schemeClr>
              </a:solidFill>
            </a:endParaRPr>
          </a:p>
        </p:txBody>
      </p:sp>
      <p:sp>
        <p:nvSpPr>
          <p:cNvPr id="37890" name="Title 5"/>
          <p:cNvSpPr txBox="1">
            <a:spLocks/>
          </p:cNvSpPr>
          <p:nvPr/>
        </p:nvSpPr>
        <p:spPr bwMode="auto">
          <a:xfrm>
            <a:off x="395288" y="398463"/>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Kerry U. 21’s 2011</a:t>
            </a:r>
          </a:p>
        </p:txBody>
      </p:sp>
      <p:pic>
        <p:nvPicPr>
          <p:cNvPr id="37891" name="Picture 5"/>
          <p:cNvPicPr>
            <a:picLocks noChangeAspect="1"/>
          </p:cNvPicPr>
          <p:nvPr/>
        </p:nvPicPr>
        <p:blipFill>
          <a:blip r:embed="rId2"/>
          <a:srcRect/>
          <a:stretch>
            <a:fillRect/>
          </a:stretch>
        </p:blipFill>
        <p:spPr bwMode="auto">
          <a:xfrm>
            <a:off x="8077200" y="182563"/>
            <a:ext cx="1031875" cy="1358900"/>
          </a:xfrm>
          <a:prstGeom prst="rect">
            <a:avLst/>
          </a:prstGeom>
          <a:noFill/>
          <a:ln w="9525">
            <a:noFill/>
            <a:miter lim="800000"/>
            <a:headEnd/>
            <a:tailEnd/>
          </a:ln>
        </p:spPr>
      </p:pic>
      <p:pic>
        <p:nvPicPr>
          <p:cNvPr id="37892" name="Picture 7"/>
          <p:cNvPicPr>
            <a:picLocks noChangeAspect="1"/>
          </p:cNvPicPr>
          <p:nvPr/>
        </p:nvPicPr>
        <p:blipFill>
          <a:blip r:embed="rId2"/>
          <a:srcRect/>
          <a:stretch>
            <a:fillRect/>
          </a:stretch>
        </p:blipFill>
        <p:spPr bwMode="auto">
          <a:xfrm>
            <a:off x="250825" y="198438"/>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2000"/>
            <a:ext cx="8229600" cy="2189163"/>
          </a:xfrm>
        </p:spPr>
        <p:txBody>
          <a:bodyPr rtlCol="0">
            <a:noAutofit/>
          </a:bodyPr>
          <a:lstStyle/>
          <a:p>
            <a:pPr eaLnBrk="1" fontAlgn="auto" hangingPunct="1">
              <a:spcAft>
                <a:spcPts val="0"/>
              </a:spcAft>
              <a:buFont typeface="Arial" pitchFamily="34" charset="0"/>
              <a:buChar char="•"/>
              <a:defRPr/>
            </a:pPr>
            <a:r>
              <a:rPr lang="en-IE" dirty="0">
                <a:solidFill>
                  <a:schemeClr val="accent1">
                    <a:lumMod val="75000"/>
                  </a:schemeClr>
                </a:solidFill>
              </a:rPr>
              <a:t>Judging by the statistics, underage success is no longer a reliable determinant of senior </a:t>
            </a:r>
            <a:r>
              <a:rPr lang="en-IE" dirty="0" smtClean="0">
                <a:solidFill>
                  <a:schemeClr val="accent1">
                    <a:lumMod val="75000"/>
                  </a:schemeClr>
                </a:solidFill>
              </a:rPr>
              <a:t>success</a:t>
            </a:r>
            <a:endParaRPr lang="en-IE" dirty="0">
              <a:solidFill>
                <a:schemeClr val="accent1">
                  <a:lumMod val="75000"/>
                </a:schemeClr>
              </a:solidFill>
            </a:endParaRPr>
          </a:p>
          <a:p>
            <a:pPr lvl="1" eaLnBrk="1" fontAlgn="auto" hangingPunct="1">
              <a:spcAft>
                <a:spcPts val="0"/>
              </a:spcAft>
              <a:buFont typeface="Arial" pitchFamily="34" charset="0"/>
              <a:buChar char="–"/>
              <a:defRPr/>
            </a:pPr>
            <a:r>
              <a:rPr lang="en-IE" dirty="0" smtClean="0">
                <a:solidFill>
                  <a:schemeClr val="accent1">
                    <a:lumMod val="75000"/>
                  </a:schemeClr>
                </a:solidFill>
              </a:rPr>
              <a:t>Before 2014: 20 </a:t>
            </a:r>
            <a:r>
              <a:rPr lang="en-IE" dirty="0">
                <a:solidFill>
                  <a:schemeClr val="accent1">
                    <a:lumMod val="75000"/>
                  </a:schemeClr>
                </a:solidFill>
              </a:rPr>
              <a:t>years since last minor title </a:t>
            </a:r>
            <a:endParaRPr lang="en-IE" dirty="0" smtClean="0">
              <a:solidFill>
                <a:schemeClr val="accent1">
                  <a:lumMod val="75000"/>
                </a:schemeClr>
              </a:solidFill>
            </a:endParaRPr>
          </a:p>
          <a:p>
            <a:pPr lvl="1" eaLnBrk="1" fontAlgn="auto" hangingPunct="1">
              <a:spcAft>
                <a:spcPts val="0"/>
              </a:spcAft>
              <a:buFont typeface="Arial" pitchFamily="34" charset="0"/>
              <a:buChar char="–"/>
              <a:defRPr/>
            </a:pPr>
            <a:r>
              <a:rPr lang="en-IE" dirty="0" smtClean="0">
                <a:solidFill>
                  <a:schemeClr val="accent1">
                    <a:lumMod val="75000"/>
                  </a:schemeClr>
                </a:solidFill>
              </a:rPr>
              <a:t>In that time: 11 </a:t>
            </a:r>
            <a:r>
              <a:rPr lang="en-IE" dirty="0">
                <a:solidFill>
                  <a:schemeClr val="accent1">
                    <a:lumMod val="75000"/>
                  </a:schemeClr>
                </a:solidFill>
              </a:rPr>
              <a:t>senior All Ireland Final appearances </a:t>
            </a:r>
            <a:r>
              <a:rPr lang="en-IE" dirty="0" smtClean="0">
                <a:solidFill>
                  <a:schemeClr val="accent1">
                    <a:lumMod val="75000"/>
                  </a:schemeClr>
                </a:solidFill>
              </a:rPr>
              <a:t>(winning </a:t>
            </a:r>
            <a:r>
              <a:rPr lang="en-IE" dirty="0">
                <a:solidFill>
                  <a:schemeClr val="accent1">
                    <a:lumMod val="75000"/>
                  </a:schemeClr>
                </a:solidFill>
              </a:rPr>
              <a:t>7 </a:t>
            </a:r>
            <a:r>
              <a:rPr lang="en-IE" dirty="0" smtClean="0">
                <a:solidFill>
                  <a:schemeClr val="accent1">
                    <a:lumMod val="75000"/>
                  </a:schemeClr>
                </a:solidFill>
              </a:rPr>
              <a:t>titles</a:t>
            </a:r>
            <a:r>
              <a:rPr lang="en-IE" dirty="0">
                <a:solidFill>
                  <a:schemeClr val="accent1">
                    <a:lumMod val="75000"/>
                  </a:schemeClr>
                </a:solidFill>
              </a:rPr>
              <a:t>)</a:t>
            </a:r>
          </a:p>
        </p:txBody>
      </p:sp>
      <p:sp>
        <p:nvSpPr>
          <p:cNvPr id="38914"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37, 12 and counting…</a:t>
            </a:r>
          </a:p>
        </p:txBody>
      </p:sp>
      <p:pic>
        <p:nvPicPr>
          <p:cNvPr id="38915" name="Picture 4"/>
          <p:cNvPicPr>
            <a:picLocks noChangeAspect="1"/>
          </p:cNvPicPr>
          <p:nvPr/>
        </p:nvPicPr>
        <p:blipFill>
          <a:blip r:embed="rId2"/>
          <a:srcRect/>
          <a:stretch>
            <a:fillRect/>
          </a:stretch>
        </p:blipFill>
        <p:spPr bwMode="auto">
          <a:xfrm>
            <a:off x="8077200" y="182563"/>
            <a:ext cx="1031875" cy="1358900"/>
          </a:xfrm>
          <a:prstGeom prst="rect">
            <a:avLst/>
          </a:prstGeom>
          <a:noFill/>
          <a:ln w="9525">
            <a:noFill/>
            <a:miter lim="800000"/>
            <a:headEnd/>
            <a:tailEnd/>
          </a:ln>
        </p:spPr>
      </p:pic>
      <p:pic>
        <p:nvPicPr>
          <p:cNvPr id="38916" name="Picture 5"/>
          <p:cNvPicPr>
            <a:picLocks noChangeAspect="1"/>
          </p:cNvPicPr>
          <p:nvPr/>
        </p:nvPicPr>
        <p:blipFill>
          <a:blip r:embed="rId2"/>
          <a:srcRect/>
          <a:stretch>
            <a:fillRect/>
          </a:stretch>
        </p:blipFill>
        <p:spPr bwMode="auto">
          <a:xfrm>
            <a:off x="225425" y="331788"/>
            <a:ext cx="1030288" cy="1358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6" name="Oval 5"/>
          <p:cNvSpPr/>
          <p:nvPr/>
        </p:nvSpPr>
        <p:spPr>
          <a:xfrm>
            <a:off x="5795963" y="1989138"/>
            <a:ext cx="936625"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7" name="Oval 6"/>
          <p:cNvSpPr/>
          <p:nvPr/>
        </p:nvSpPr>
        <p:spPr>
          <a:xfrm>
            <a:off x="4787900" y="1989138"/>
            <a:ext cx="936625"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8" name="Oval 7"/>
          <p:cNvSpPr/>
          <p:nvPr/>
        </p:nvSpPr>
        <p:spPr>
          <a:xfrm>
            <a:off x="6732588" y="1989138"/>
            <a:ext cx="935037"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9" name="Oval 8"/>
          <p:cNvSpPr/>
          <p:nvPr/>
        </p:nvSpPr>
        <p:spPr>
          <a:xfrm>
            <a:off x="5076825" y="3068638"/>
            <a:ext cx="935038"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0" name="Oval 9"/>
          <p:cNvSpPr/>
          <p:nvPr/>
        </p:nvSpPr>
        <p:spPr>
          <a:xfrm>
            <a:off x="3059113" y="3284538"/>
            <a:ext cx="936625"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1" name="Oval 10"/>
          <p:cNvSpPr/>
          <p:nvPr/>
        </p:nvSpPr>
        <p:spPr>
          <a:xfrm>
            <a:off x="468313" y="2060575"/>
            <a:ext cx="935037"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2" name="Rectangle 11"/>
          <p:cNvSpPr/>
          <p:nvPr/>
        </p:nvSpPr>
        <p:spPr>
          <a:xfrm>
            <a:off x="503709" y="4846935"/>
            <a:ext cx="8057527" cy="923330"/>
          </a:xfrm>
          <a:prstGeom prst="rect">
            <a:avLst/>
          </a:prstGeom>
          <a:noFill/>
        </p:spPr>
        <p:txBody>
          <a:bodyPr wrap="none">
            <a:spAutoFit/>
          </a:bodyPr>
          <a:lstStyle/>
          <a:p>
            <a:pPr algn="ctr" fontAlgn="auto">
              <a:spcBef>
                <a:spcPts val="0"/>
              </a:spcBef>
              <a:spcAft>
                <a:spcPts val="0"/>
              </a:spcAft>
              <a:defRPr/>
            </a:pPr>
            <a:r>
              <a:rPr lang="en-US" sz="5400" dirty="0">
                <a:ln w="0">
                  <a:solidFill>
                    <a:srgbClr val="FFFF00"/>
                  </a:solidFill>
                </a:ln>
                <a:solidFill>
                  <a:srgbClr val="FFFF00"/>
                </a:solidFill>
                <a:effectLst>
                  <a:outerShdw blurRad="38100" dist="19050" dir="2700000" algn="tl" rotWithShape="0">
                    <a:schemeClr val="dk1">
                      <a:alpha val="40000"/>
                    </a:schemeClr>
                  </a:outerShdw>
                </a:effectLst>
                <a:latin typeface="+mn-lt"/>
                <a:cs typeface="+mn-cs"/>
              </a:rPr>
              <a:t>39 All Ireland Senior Medals</a:t>
            </a:r>
          </a:p>
        </p:txBody>
      </p:sp>
      <p:sp>
        <p:nvSpPr>
          <p:cNvPr id="2" name="Oval 6"/>
          <p:cNvSpPr/>
          <p:nvPr/>
        </p:nvSpPr>
        <p:spPr>
          <a:xfrm>
            <a:off x="1547813" y="2060575"/>
            <a:ext cx="936625"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3" name="Oval 9"/>
          <p:cNvSpPr/>
          <p:nvPr/>
        </p:nvSpPr>
        <p:spPr>
          <a:xfrm>
            <a:off x="2124075" y="3284538"/>
            <a:ext cx="936625"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4" name="Oval 8"/>
          <p:cNvSpPr/>
          <p:nvPr/>
        </p:nvSpPr>
        <p:spPr>
          <a:xfrm>
            <a:off x="3995738" y="3213100"/>
            <a:ext cx="935037"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nodeType="afterEffect">
                                  <p:stCondLst>
                                    <p:cond delay="1000"/>
                                  </p:stCondLst>
                                  <p:iterate type="lt">
                                    <p:tmAbs val="0"/>
                                  </p:iterate>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4"/>
          <p:cNvPicPr>
            <a:picLocks noGrp="1" noChangeAspect="1"/>
          </p:cNvPicPr>
          <p:nvPr>
            <p:ph idx="1"/>
          </p:nvPr>
        </p:nvPicPr>
        <p:blipFill>
          <a:blip r:embed="rId2"/>
          <a:srcRect/>
          <a:stretch>
            <a:fillRect/>
          </a:stretch>
        </p:blipFill>
        <p:spPr>
          <a:xfrm>
            <a:off x="0" y="4059238"/>
            <a:ext cx="5143500" cy="2733675"/>
          </a:xfrm>
        </p:spPr>
      </p:pic>
      <p:pic>
        <p:nvPicPr>
          <p:cNvPr id="40962" name="Picture 5"/>
          <p:cNvPicPr>
            <a:picLocks noChangeAspect="1"/>
          </p:cNvPicPr>
          <p:nvPr/>
        </p:nvPicPr>
        <p:blipFill>
          <a:blip r:embed="rId3"/>
          <a:srcRect/>
          <a:stretch>
            <a:fillRect/>
          </a:stretch>
        </p:blipFill>
        <p:spPr bwMode="auto">
          <a:xfrm>
            <a:off x="4000500" y="1279525"/>
            <a:ext cx="5143500" cy="3181350"/>
          </a:xfrm>
          <a:prstGeom prst="rect">
            <a:avLst/>
          </a:prstGeom>
          <a:noFill/>
          <a:ln w="9525">
            <a:noFill/>
            <a:miter lim="800000"/>
            <a:headEnd/>
            <a:tailEnd/>
          </a:ln>
        </p:spPr>
      </p:pic>
      <p:sp>
        <p:nvSpPr>
          <p:cNvPr id="40963" name="Title 5"/>
          <p:cNvSpPr txBox="1">
            <a:spLocks/>
          </p:cNvSpPr>
          <p:nvPr/>
        </p:nvSpPr>
        <p:spPr bwMode="auto">
          <a:xfrm>
            <a:off x="468313" y="74613"/>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Kilkenny Minor Hurlers 2002/3</a:t>
            </a:r>
          </a:p>
        </p:txBody>
      </p:sp>
      <p:pic>
        <p:nvPicPr>
          <p:cNvPr id="40964" name="Picture 7"/>
          <p:cNvPicPr>
            <a:picLocks noChangeAspect="1"/>
          </p:cNvPicPr>
          <p:nvPr/>
        </p:nvPicPr>
        <p:blipFill>
          <a:blip r:embed="rId4"/>
          <a:srcRect/>
          <a:stretch>
            <a:fillRect/>
          </a:stretch>
        </p:blipFill>
        <p:spPr bwMode="auto">
          <a:xfrm>
            <a:off x="179388" y="44450"/>
            <a:ext cx="849312" cy="1173163"/>
          </a:xfrm>
          <a:prstGeom prst="rect">
            <a:avLst/>
          </a:prstGeom>
          <a:noFill/>
          <a:ln w="9525">
            <a:noFill/>
            <a:miter lim="800000"/>
            <a:headEnd/>
            <a:tailEnd/>
          </a:ln>
        </p:spPr>
      </p:pic>
      <p:pic>
        <p:nvPicPr>
          <p:cNvPr id="40965" name="Picture 8"/>
          <p:cNvPicPr>
            <a:picLocks noChangeAspect="1"/>
          </p:cNvPicPr>
          <p:nvPr/>
        </p:nvPicPr>
        <p:blipFill>
          <a:blip r:embed="rId4"/>
          <a:srcRect/>
          <a:stretch>
            <a:fillRect/>
          </a:stretch>
        </p:blipFill>
        <p:spPr bwMode="auto">
          <a:xfrm>
            <a:off x="8262938" y="74613"/>
            <a:ext cx="847725" cy="117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p:cNvPicPr>
          <p:nvPr/>
        </p:nvPicPr>
        <p:blipFill>
          <a:blip r:embed="rId2"/>
          <a:srcRect/>
          <a:stretch>
            <a:fillRect/>
          </a:stretch>
        </p:blipFill>
        <p:spPr bwMode="auto">
          <a:xfrm>
            <a:off x="5700713" y="1916113"/>
            <a:ext cx="2986087" cy="4164012"/>
          </a:xfrm>
          <a:prstGeom prst="rect">
            <a:avLst/>
          </a:prstGeom>
          <a:noFill/>
          <a:ln w="9525">
            <a:noFill/>
            <a:miter lim="800000"/>
            <a:headEnd/>
            <a:tailEnd/>
          </a:ln>
        </p:spPr>
      </p:pic>
      <p:sp>
        <p:nvSpPr>
          <p:cNvPr id="5" name="TextBox 4"/>
          <p:cNvSpPr txBox="1"/>
          <p:nvPr/>
        </p:nvSpPr>
        <p:spPr>
          <a:xfrm>
            <a:off x="250825" y="1884363"/>
            <a:ext cx="5329238" cy="5016500"/>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The Tony Forrestal U. 14 Hurling tournament</a:t>
            </a:r>
          </a:p>
          <a:p>
            <a:pPr marL="914400" lvl="1"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Commemorates a great Waterford Hurling man tragically </a:t>
            </a:r>
          </a:p>
          <a:p>
            <a:pPr marL="914400" lvl="1"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Killed returning from a match with the Waterford U. 21 team whom he was training a the time</a:t>
            </a:r>
          </a:p>
        </p:txBody>
      </p:sp>
      <p:sp>
        <p:nvSpPr>
          <p:cNvPr id="41987"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Underage Inter County Hurling</a:t>
            </a:r>
          </a:p>
          <a:p>
            <a:pPr algn="ctr"/>
            <a:r>
              <a:rPr lang="en-IE" sz="4400">
                <a:solidFill>
                  <a:srgbClr val="FF0000"/>
                </a:solidFill>
                <a:latin typeface="Calibri" pitchFamily="34" charset="0"/>
              </a:rPr>
              <a:t>Tournaments</a:t>
            </a:r>
          </a:p>
        </p:txBody>
      </p:sp>
      <p:pic>
        <p:nvPicPr>
          <p:cNvPr id="41988" name="Picture 6"/>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41989" name="Picture 7"/>
          <p:cNvPicPr>
            <a:picLocks noChangeAspect="1"/>
          </p:cNvPicPr>
          <p:nvPr/>
        </p:nvPicPr>
        <p:blipFill>
          <a:blip r:embed="rId4"/>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1978025"/>
            <a:ext cx="8496300" cy="4032250"/>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Over 70% of all underage titles have been won by Kilkenny, Tipperary and Galway</a:t>
            </a:r>
          </a:p>
          <a:p>
            <a:pPr marL="914400" lvl="1"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Over 80% if Cork is included</a:t>
            </a:r>
          </a:p>
          <a:p>
            <a:pPr lvl="1" fontAlgn="auto">
              <a:spcBef>
                <a:spcPts val="0"/>
              </a:spcBef>
              <a:spcAft>
                <a:spcPts val="0"/>
              </a:spcAft>
              <a:defRPr/>
            </a:pPr>
            <a:endParaRPr lang="en-GB" sz="3200" dirty="0">
              <a:solidFill>
                <a:schemeClr val="accent1">
                  <a:lumMod val="75000"/>
                </a:schemeClr>
              </a:solidFill>
              <a:latin typeface="+mn-lt"/>
              <a:cs typeface="+mn-cs"/>
            </a:endParaRPr>
          </a:p>
          <a:p>
            <a:pPr marL="457200"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Since 1982 there has been NO WINNER of the Tony </a:t>
            </a:r>
            <a:r>
              <a:rPr lang="en-GB" sz="3200" dirty="0" err="1">
                <a:solidFill>
                  <a:schemeClr val="accent1">
                    <a:lumMod val="75000"/>
                  </a:schemeClr>
                </a:solidFill>
                <a:latin typeface="+mn-lt"/>
                <a:cs typeface="+mn-cs"/>
              </a:rPr>
              <a:t>Forristal</a:t>
            </a:r>
            <a:r>
              <a:rPr lang="en-GB" sz="3200" dirty="0">
                <a:solidFill>
                  <a:schemeClr val="accent1">
                    <a:lumMod val="75000"/>
                  </a:schemeClr>
                </a:solidFill>
                <a:latin typeface="+mn-lt"/>
                <a:cs typeface="+mn-cs"/>
              </a:rPr>
              <a:t> Tournament (U14) that has won the All-Ireland minor title four years later.</a:t>
            </a:r>
          </a:p>
          <a:p>
            <a:pPr fontAlgn="auto">
              <a:spcBef>
                <a:spcPts val="0"/>
              </a:spcBef>
              <a:spcAft>
                <a:spcPts val="0"/>
              </a:spcAft>
              <a:defRPr/>
            </a:pPr>
            <a:endParaRPr lang="en-GB" sz="3200" dirty="0">
              <a:solidFill>
                <a:schemeClr val="accent1">
                  <a:lumMod val="75000"/>
                </a:schemeClr>
              </a:solidFill>
              <a:latin typeface="+mn-lt"/>
              <a:cs typeface="+mn-cs"/>
            </a:endParaRPr>
          </a:p>
        </p:txBody>
      </p:sp>
      <p:sp>
        <p:nvSpPr>
          <p:cNvPr id="43010"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Underage Inter County Hurling</a:t>
            </a:r>
          </a:p>
          <a:p>
            <a:pPr algn="ctr"/>
            <a:r>
              <a:rPr lang="en-IE" sz="4400">
                <a:solidFill>
                  <a:srgbClr val="FF0000"/>
                </a:solidFill>
                <a:latin typeface="Calibri" pitchFamily="34" charset="0"/>
              </a:rPr>
              <a:t>Tournaments</a:t>
            </a:r>
          </a:p>
        </p:txBody>
      </p:sp>
      <p:pic>
        <p:nvPicPr>
          <p:cNvPr id="43011" name="Picture 4"/>
          <p:cNvPicPr>
            <a:picLocks noChangeAspect="1"/>
          </p:cNvPicPr>
          <p:nvPr/>
        </p:nvPicPr>
        <p:blipFill>
          <a:blip r:embed="rId2"/>
          <a:srcRect/>
          <a:stretch>
            <a:fillRect/>
          </a:stretch>
        </p:blipFill>
        <p:spPr bwMode="auto">
          <a:xfrm>
            <a:off x="179388" y="244475"/>
            <a:ext cx="849312" cy="1173163"/>
          </a:xfrm>
          <a:prstGeom prst="rect">
            <a:avLst/>
          </a:prstGeom>
          <a:noFill/>
          <a:ln w="9525">
            <a:noFill/>
            <a:miter lim="800000"/>
            <a:headEnd/>
            <a:tailEnd/>
          </a:ln>
        </p:spPr>
      </p:pic>
      <p:pic>
        <p:nvPicPr>
          <p:cNvPr id="43012" name="Picture 5"/>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1666875"/>
            <a:ext cx="8496300" cy="4524375"/>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Only 5 winners of the U16 tournament have gone to win the All-Ireland minor tournament two years later: </a:t>
            </a:r>
          </a:p>
          <a:p>
            <a:pPr marL="914400" lvl="1"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Tipperary (minor winners in 1996 and 2012); </a:t>
            </a:r>
          </a:p>
          <a:p>
            <a:pPr marL="914400" lvl="1"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Galway (minor winner in 2000 and 2005) </a:t>
            </a:r>
          </a:p>
          <a:p>
            <a:pPr marL="914400" lvl="1"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Kilkenny (2003).</a:t>
            </a:r>
          </a:p>
          <a:p>
            <a:pPr marL="457200" indent="-457200" fontAlgn="auto">
              <a:spcBef>
                <a:spcPts val="0"/>
              </a:spcBef>
              <a:spcAft>
                <a:spcPts val="0"/>
              </a:spcAft>
              <a:buFont typeface="Arial" panose="020B0604020202020204" pitchFamily="34" charset="0"/>
              <a:buChar char="•"/>
              <a:defRPr/>
            </a:pPr>
            <a:endParaRPr lang="en-GB" sz="3200" dirty="0">
              <a:solidFill>
                <a:schemeClr val="accent1">
                  <a:lumMod val="75000"/>
                </a:schemeClr>
              </a:solidFill>
              <a:latin typeface="+mn-lt"/>
              <a:cs typeface="+mn-cs"/>
            </a:endParaRPr>
          </a:p>
          <a:p>
            <a:pPr marL="457200" indent="-457200" fontAlgn="auto">
              <a:spcBef>
                <a:spcPts val="0"/>
              </a:spcBef>
              <a:spcAft>
                <a:spcPts val="0"/>
              </a:spcAft>
              <a:buFont typeface="Arial" panose="020B0604020202020204" pitchFamily="34" charset="0"/>
              <a:buChar char="•"/>
              <a:defRPr/>
            </a:pPr>
            <a:r>
              <a:rPr lang="en-GB" sz="3200" dirty="0">
                <a:solidFill>
                  <a:schemeClr val="accent1">
                    <a:lumMod val="75000"/>
                  </a:schemeClr>
                </a:solidFill>
                <a:latin typeface="+mn-lt"/>
                <a:cs typeface="+mn-cs"/>
              </a:rPr>
              <a:t>None of the “weaker” counties got a follow through.</a:t>
            </a:r>
          </a:p>
        </p:txBody>
      </p:sp>
      <p:sp>
        <p:nvSpPr>
          <p:cNvPr id="44034"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Underage Inter County Hurling</a:t>
            </a:r>
          </a:p>
          <a:p>
            <a:pPr algn="ctr"/>
            <a:r>
              <a:rPr lang="en-IE" sz="4400">
                <a:solidFill>
                  <a:srgbClr val="FF0000"/>
                </a:solidFill>
                <a:latin typeface="Calibri" pitchFamily="34" charset="0"/>
              </a:rPr>
              <a:t>Tournaments</a:t>
            </a:r>
          </a:p>
        </p:txBody>
      </p:sp>
      <p:pic>
        <p:nvPicPr>
          <p:cNvPr id="44035" name="Picture 4"/>
          <p:cNvPicPr>
            <a:picLocks noChangeAspect="1"/>
          </p:cNvPicPr>
          <p:nvPr/>
        </p:nvPicPr>
        <p:blipFill>
          <a:blip r:embed="rId2"/>
          <a:srcRect/>
          <a:stretch>
            <a:fillRect/>
          </a:stretch>
        </p:blipFill>
        <p:spPr bwMode="auto">
          <a:xfrm>
            <a:off x="179388" y="244475"/>
            <a:ext cx="849312" cy="1173163"/>
          </a:xfrm>
          <a:prstGeom prst="rect">
            <a:avLst/>
          </a:prstGeom>
          <a:noFill/>
          <a:ln w="9525">
            <a:noFill/>
            <a:miter lim="800000"/>
            <a:headEnd/>
            <a:tailEnd/>
          </a:ln>
        </p:spPr>
      </p:pic>
      <p:pic>
        <p:nvPicPr>
          <p:cNvPr id="44036" name="Picture 5"/>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p:txBody>
          <a:bodyPr rtlCol="0">
            <a:normAutofit/>
          </a:bodyPr>
          <a:lstStyle/>
          <a:p>
            <a:pPr eaLnBrk="1" fontAlgn="auto" hangingPunct="1">
              <a:spcAft>
                <a:spcPts val="0"/>
              </a:spcAft>
              <a:buFont typeface="Arial" pitchFamily="34" charset="0"/>
              <a:buChar char="•"/>
              <a:defRPr/>
            </a:pPr>
            <a:r>
              <a:rPr lang="x-none" dirty="0">
                <a:solidFill>
                  <a:schemeClr val="accent1">
                    <a:lumMod val="75000"/>
                  </a:schemeClr>
                </a:solidFill>
              </a:rPr>
              <a:t>U-14 – 3 Regional Squads</a:t>
            </a:r>
          </a:p>
          <a:p>
            <a:pPr eaLnBrk="1" fontAlgn="auto" hangingPunct="1">
              <a:spcAft>
                <a:spcPts val="0"/>
              </a:spcAft>
              <a:buFont typeface="Arial" pitchFamily="34" charset="0"/>
              <a:buChar char="•"/>
              <a:defRPr/>
            </a:pPr>
            <a:endParaRPr lang="x-none" dirty="0">
              <a:solidFill>
                <a:schemeClr val="accent1">
                  <a:lumMod val="75000"/>
                </a:schemeClr>
              </a:solidFill>
            </a:endParaRPr>
          </a:p>
          <a:p>
            <a:pPr eaLnBrk="1" fontAlgn="auto" hangingPunct="1">
              <a:spcAft>
                <a:spcPts val="0"/>
              </a:spcAft>
              <a:buFont typeface="Arial" pitchFamily="34" charset="0"/>
              <a:buChar char="•"/>
              <a:defRPr/>
            </a:pPr>
            <a:r>
              <a:rPr lang="x-none" dirty="0">
                <a:solidFill>
                  <a:schemeClr val="accent1">
                    <a:lumMod val="75000"/>
                  </a:schemeClr>
                </a:solidFill>
              </a:rPr>
              <a:t>U-15 – 2 Regional Squads</a:t>
            </a:r>
          </a:p>
          <a:p>
            <a:pPr eaLnBrk="1" fontAlgn="auto" hangingPunct="1">
              <a:spcAft>
                <a:spcPts val="0"/>
              </a:spcAft>
              <a:buFont typeface="Arial" pitchFamily="34" charset="0"/>
              <a:buChar char="•"/>
              <a:defRPr/>
            </a:pPr>
            <a:endParaRPr lang="x-none" dirty="0">
              <a:solidFill>
                <a:schemeClr val="accent1">
                  <a:lumMod val="75000"/>
                </a:schemeClr>
              </a:solidFill>
            </a:endParaRPr>
          </a:p>
          <a:p>
            <a:pPr eaLnBrk="1" fontAlgn="auto" hangingPunct="1">
              <a:spcAft>
                <a:spcPts val="0"/>
              </a:spcAft>
              <a:buFont typeface="Arial" pitchFamily="34" charset="0"/>
              <a:buChar char="•"/>
              <a:defRPr/>
            </a:pPr>
            <a:r>
              <a:rPr lang="x-none" dirty="0">
                <a:solidFill>
                  <a:schemeClr val="accent1">
                    <a:lumMod val="75000"/>
                  </a:schemeClr>
                </a:solidFill>
              </a:rPr>
              <a:t>U-16 2 Regional Squads</a:t>
            </a:r>
          </a:p>
          <a:p>
            <a:pPr eaLnBrk="1" fontAlgn="auto" hangingPunct="1">
              <a:spcAft>
                <a:spcPts val="0"/>
              </a:spcAft>
              <a:buFont typeface="Arial" pitchFamily="34" charset="0"/>
              <a:buChar char="•"/>
              <a:defRPr/>
            </a:pPr>
            <a:endParaRPr lang="x-none" dirty="0">
              <a:solidFill>
                <a:schemeClr val="accent1">
                  <a:lumMod val="75000"/>
                </a:schemeClr>
              </a:solidFill>
            </a:endParaRPr>
          </a:p>
          <a:p>
            <a:pPr eaLnBrk="1" fontAlgn="auto" hangingPunct="1">
              <a:spcAft>
                <a:spcPts val="0"/>
              </a:spcAft>
              <a:buFont typeface="Arial" pitchFamily="34" charset="0"/>
              <a:buChar char="•"/>
              <a:defRPr/>
            </a:pPr>
            <a:r>
              <a:rPr lang="x-none" dirty="0">
                <a:solidFill>
                  <a:schemeClr val="accent1">
                    <a:lumMod val="75000"/>
                  </a:schemeClr>
                </a:solidFill>
              </a:rPr>
              <a:t>U-17 1 Regional Squad</a:t>
            </a:r>
          </a:p>
        </p:txBody>
      </p:sp>
      <p:sp>
        <p:nvSpPr>
          <p:cNvPr id="45058"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Kilkenny Academy</a:t>
            </a:r>
          </a:p>
        </p:txBody>
      </p:sp>
      <p:pic>
        <p:nvPicPr>
          <p:cNvPr id="45059" name="Picture 6"/>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45060" name="Picture 7"/>
          <p:cNvPicPr>
            <a:picLocks noChangeAspect="1"/>
          </p:cNvPicPr>
          <p:nvPr/>
        </p:nvPicPr>
        <p:blipFill>
          <a:blip r:embed="rId3"/>
          <a:srcRect/>
          <a:stretch>
            <a:fillRect/>
          </a:stretch>
        </p:blipFill>
        <p:spPr bwMode="auto">
          <a:xfrm>
            <a:off x="8027988" y="241300"/>
            <a:ext cx="849312" cy="11731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lstStyle/>
          <a:p>
            <a:pPr eaLnBrk="1" hangingPunct="1"/>
            <a:r>
              <a:rPr lang="en-US" smtClean="0"/>
              <a:t> </a:t>
            </a:r>
          </a:p>
        </p:txBody>
      </p:sp>
      <p:sp>
        <p:nvSpPr>
          <p:cNvPr id="3" name="Text Placeholder 2"/>
          <p:cNvSpPr txBox="1">
            <a:spLocks noGrp="1"/>
          </p:cNvSpPr>
          <p:nvPr>
            <p:ph type="body" idx="4294967295"/>
          </p:nvPr>
        </p:nvSpPr>
        <p:spPr>
          <a:xfrm>
            <a:off x="327025" y="1557338"/>
            <a:ext cx="8816975" cy="5405437"/>
          </a:xfrm>
        </p:spPr>
        <p:txBody>
          <a:bodyPr rtlCol="0">
            <a:normAutofit/>
          </a:bodyPr>
          <a:lstStyle/>
          <a:p>
            <a:pPr marL="0" indent="0" eaLnBrk="1" fontAlgn="auto" hangingPunct="1">
              <a:spcAft>
                <a:spcPts val="0"/>
              </a:spcAft>
              <a:buFont typeface="Arial" pitchFamily="34" charset="0"/>
              <a:buNone/>
              <a:defRPr/>
            </a:pPr>
            <a:r>
              <a:rPr lang="x-none" sz="3628" i="1" dirty="0">
                <a:solidFill>
                  <a:schemeClr val="accent1">
                    <a:lumMod val="75000"/>
                  </a:schemeClr>
                </a:solidFill>
              </a:rPr>
              <a:t>Development Squads </a:t>
            </a:r>
            <a:r>
              <a:rPr lang="x-none" sz="3628" i="1" dirty="0" smtClean="0">
                <a:solidFill>
                  <a:schemeClr val="accent1">
                    <a:lumMod val="75000"/>
                  </a:schemeClr>
                </a:solidFill>
              </a:rPr>
              <a:t>Compliment </a:t>
            </a:r>
            <a:r>
              <a:rPr lang="x-none" sz="3628" i="1" dirty="0">
                <a:solidFill>
                  <a:schemeClr val="accent1">
                    <a:lumMod val="75000"/>
                  </a:schemeClr>
                </a:solidFill>
              </a:rPr>
              <a:t>Club/School activity</a:t>
            </a:r>
          </a:p>
          <a:p>
            <a:pPr lvl="1" eaLnBrk="1" fontAlgn="auto" hangingPunct="1">
              <a:spcAft>
                <a:spcPts val="0"/>
              </a:spcAft>
              <a:buFont typeface="Arial" pitchFamily="34" charset="0"/>
              <a:buChar char="–"/>
              <a:defRPr/>
            </a:pPr>
            <a:r>
              <a:rPr lang="x-none" sz="3228" i="1" dirty="0">
                <a:solidFill>
                  <a:schemeClr val="accent1">
                    <a:lumMod val="75000"/>
                  </a:schemeClr>
                </a:solidFill>
              </a:rPr>
              <a:t>"Develop the player in all various aspects of the game"</a:t>
            </a:r>
          </a:p>
          <a:p>
            <a:pPr lvl="1" eaLnBrk="1" fontAlgn="auto" hangingPunct="1">
              <a:spcAft>
                <a:spcPts val="0"/>
              </a:spcAft>
              <a:buFont typeface="Arial" pitchFamily="34" charset="0"/>
              <a:buChar char="–"/>
              <a:defRPr/>
            </a:pPr>
            <a:r>
              <a:rPr lang="x-none" sz="3228" dirty="0">
                <a:solidFill>
                  <a:schemeClr val="accent1">
                    <a:lumMod val="75000"/>
                  </a:schemeClr>
                </a:solidFill>
              </a:rPr>
              <a:t>"Have a better player going back to his club"</a:t>
            </a:r>
          </a:p>
          <a:p>
            <a:pPr lvl="1" eaLnBrk="1" fontAlgn="auto" hangingPunct="1">
              <a:spcAft>
                <a:spcPts val="0"/>
              </a:spcAft>
              <a:buFont typeface="Arial" pitchFamily="34" charset="0"/>
              <a:buChar char="–"/>
              <a:defRPr/>
            </a:pPr>
            <a:r>
              <a:rPr lang="x-none" sz="3228" i="1" dirty="0">
                <a:solidFill>
                  <a:schemeClr val="accent1">
                    <a:lumMod val="75000"/>
                  </a:schemeClr>
                </a:solidFill>
              </a:rPr>
              <a:t>"Expose the player to various coaching styles"</a:t>
            </a:r>
          </a:p>
          <a:p>
            <a:pPr lvl="1" eaLnBrk="1" fontAlgn="auto" hangingPunct="1">
              <a:spcAft>
                <a:spcPts val="0"/>
              </a:spcAft>
              <a:buFont typeface="Arial" pitchFamily="34" charset="0"/>
              <a:buChar char="–"/>
              <a:defRPr/>
            </a:pPr>
            <a:r>
              <a:rPr lang="x-none" sz="3228" dirty="0">
                <a:solidFill>
                  <a:schemeClr val="accent1">
                    <a:lumMod val="75000"/>
                  </a:schemeClr>
                </a:solidFill>
              </a:rPr>
              <a:t>"Prepare the player for his next stage of development"</a:t>
            </a:r>
          </a:p>
          <a:p>
            <a:pPr eaLnBrk="1" fontAlgn="auto" hangingPunct="1">
              <a:spcAft>
                <a:spcPts val="0"/>
              </a:spcAft>
              <a:buFont typeface="Arial" pitchFamily="34" charset="0"/>
              <a:buChar char="•"/>
              <a:defRPr/>
            </a:pPr>
            <a:endParaRPr lang="x-none" sz="3628" dirty="0">
              <a:solidFill>
                <a:schemeClr val="accent1">
                  <a:lumMod val="75000"/>
                </a:schemeClr>
              </a:solidFill>
            </a:endParaRPr>
          </a:p>
        </p:txBody>
      </p:sp>
      <p:sp>
        <p:nvSpPr>
          <p:cNvPr id="47107"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Kilkenny Academy</a:t>
            </a:r>
          </a:p>
        </p:txBody>
      </p:sp>
      <p:pic>
        <p:nvPicPr>
          <p:cNvPr id="47108" name="Picture 4"/>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47109" name="Picture 5"/>
          <p:cNvPicPr>
            <a:picLocks noChangeAspect="1"/>
          </p:cNvPicPr>
          <p:nvPr/>
        </p:nvPicPr>
        <p:blipFill>
          <a:blip r:embed="rId3"/>
          <a:srcRect/>
          <a:stretch>
            <a:fillRect/>
          </a:stretch>
        </p:blipFill>
        <p:spPr bwMode="auto">
          <a:xfrm>
            <a:off x="8027988" y="241300"/>
            <a:ext cx="849312" cy="11731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4294967295"/>
          </p:nvPr>
        </p:nvSpPr>
        <p:spPr/>
        <p:txBody>
          <a:bodyPr/>
          <a:lstStyle/>
          <a:p>
            <a:pPr eaLnBrk="1" hangingPunct="1"/>
            <a:endParaRPr lang="en-US" smtClean="0"/>
          </a:p>
          <a:p>
            <a:pPr eaLnBrk="1" hangingPunct="1"/>
            <a:endParaRPr lang="en-US" smtClean="0"/>
          </a:p>
        </p:txBody>
      </p:sp>
      <p:pic>
        <p:nvPicPr>
          <p:cNvPr id="49154" name="Picture 3"/>
          <p:cNvPicPr>
            <a:picLocks noChangeAspect="1"/>
          </p:cNvPicPr>
          <p:nvPr/>
        </p:nvPicPr>
        <p:blipFill>
          <a:blip r:embed="rId3">
            <a:lum bright="-50000"/>
          </a:blip>
          <a:srcRect/>
          <a:stretch>
            <a:fillRect/>
          </a:stretch>
        </p:blipFill>
        <p:spPr bwMode="auto">
          <a:xfrm>
            <a:off x="1187450" y="1273175"/>
            <a:ext cx="6769100" cy="5180013"/>
          </a:xfrm>
          <a:prstGeom prst="rect">
            <a:avLst/>
          </a:prstGeom>
          <a:noFill/>
          <a:ln w="9525">
            <a:noFill/>
            <a:miter lim="800000"/>
            <a:headEnd/>
            <a:tailEnd/>
          </a:ln>
        </p:spPr>
      </p:pic>
      <p:sp>
        <p:nvSpPr>
          <p:cNvPr id="49155"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Kilkenny Academy</a:t>
            </a:r>
          </a:p>
        </p:txBody>
      </p:sp>
      <p:pic>
        <p:nvPicPr>
          <p:cNvPr id="49156" name="Picture 5"/>
          <p:cNvPicPr>
            <a:picLocks noChangeAspect="1"/>
          </p:cNvPicPr>
          <p:nvPr/>
        </p:nvPicPr>
        <p:blipFill>
          <a:blip r:embed="rId4"/>
          <a:srcRect/>
          <a:stretch>
            <a:fillRect/>
          </a:stretch>
        </p:blipFill>
        <p:spPr bwMode="auto">
          <a:xfrm>
            <a:off x="179388" y="244475"/>
            <a:ext cx="849312" cy="1173163"/>
          </a:xfrm>
          <a:prstGeom prst="rect">
            <a:avLst/>
          </a:prstGeom>
          <a:noFill/>
          <a:ln w="9525">
            <a:noFill/>
            <a:miter lim="800000"/>
            <a:headEnd/>
            <a:tailEnd/>
          </a:ln>
        </p:spPr>
      </p:pic>
      <p:pic>
        <p:nvPicPr>
          <p:cNvPr id="49157" name="Picture 6"/>
          <p:cNvPicPr>
            <a:picLocks noChangeAspect="1"/>
          </p:cNvPicPr>
          <p:nvPr/>
        </p:nvPicPr>
        <p:blipFill>
          <a:blip r:embed="rId4"/>
          <a:srcRect/>
          <a:stretch>
            <a:fillRect/>
          </a:stretch>
        </p:blipFill>
        <p:spPr bwMode="auto">
          <a:xfrm>
            <a:off x="8027988" y="241300"/>
            <a:ext cx="849312" cy="11731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1331913" y="1268413"/>
            <a:ext cx="6419850" cy="5462587"/>
          </a:xfrm>
          <a:prstGeom prst="rect">
            <a:avLst/>
          </a:prstGeom>
          <a:noFill/>
          <a:ln w="9525">
            <a:noFill/>
            <a:miter lim="800000"/>
            <a:headEnd/>
            <a:tailEnd/>
          </a:ln>
        </p:spPr>
      </p:pic>
      <p:pic>
        <p:nvPicPr>
          <p:cNvPr id="16386" name="Picture 2"/>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16387" name="Picture 3"/>
          <p:cNvPicPr>
            <a:picLocks noChangeAspect="1"/>
          </p:cNvPicPr>
          <p:nvPr/>
        </p:nvPicPr>
        <p:blipFill>
          <a:blip r:embed="rId4"/>
          <a:srcRect/>
          <a:stretch>
            <a:fillRect/>
          </a:stretch>
        </p:blipFill>
        <p:spPr bwMode="auto">
          <a:xfrm>
            <a:off x="8027988" y="182563"/>
            <a:ext cx="1030287" cy="1358900"/>
          </a:xfrm>
          <a:prstGeom prst="rect">
            <a:avLst/>
          </a:prstGeom>
          <a:noFill/>
          <a:ln w="9525">
            <a:noFill/>
            <a:miter lim="800000"/>
            <a:headEnd/>
            <a:tailEnd/>
          </a:ln>
        </p:spPr>
      </p:pic>
      <p:sp>
        <p:nvSpPr>
          <p:cNvPr id="16388" name="Title 5"/>
          <p:cNvSpPr txBox="1">
            <a:spLocks/>
          </p:cNvSpPr>
          <p:nvPr/>
        </p:nvSpPr>
        <p:spPr bwMode="auto">
          <a:xfrm>
            <a:off x="395288"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100 Years of Senior All Irelands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700213"/>
            <a:ext cx="8135937" cy="4681537"/>
          </a:xfrm>
        </p:spPr>
        <p:txBody>
          <a:bodyPr rtlCol="0">
            <a:noAutofit/>
          </a:bodyPr>
          <a:lstStyle/>
          <a:p>
            <a:pPr eaLnBrk="1" fontAlgn="auto" hangingPunct="1">
              <a:spcAft>
                <a:spcPts val="0"/>
              </a:spcAft>
              <a:buFont typeface="Arial" pitchFamily="34" charset="0"/>
              <a:buChar char="•"/>
              <a:defRPr/>
            </a:pPr>
            <a:r>
              <a:rPr lang="en-IE" dirty="0" smtClean="0">
                <a:solidFill>
                  <a:schemeClr val="accent1">
                    <a:lumMod val="75000"/>
                  </a:schemeClr>
                </a:solidFill>
              </a:rPr>
              <a:t>“Concentrating </a:t>
            </a:r>
            <a:r>
              <a:rPr lang="en-IE" dirty="0">
                <a:solidFill>
                  <a:schemeClr val="accent1">
                    <a:lumMod val="75000"/>
                  </a:schemeClr>
                </a:solidFill>
              </a:rPr>
              <a:t>solely on the final score as the important outcome of games causes people to develop a very narrow definition of </a:t>
            </a:r>
            <a:r>
              <a:rPr lang="en-IE" dirty="0" smtClean="0">
                <a:solidFill>
                  <a:schemeClr val="accent1">
                    <a:lumMod val="75000"/>
                  </a:schemeClr>
                </a:solidFill>
              </a:rPr>
              <a:t>winning.” R</a:t>
            </a:r>
            <a:r>
              <a:rPr lang="en-IE" dirty="0">
                <a:solidFill>
                  <a:schemeClr val="accent1">
                    <a:lumMod val="75000"/>
                  </a:schemeClr>
                </a:solidFill>
              </a:rPr>
              <a:t>. B. Williams; Psychology </a:t>
            </a:r>
            <a:r>
              <a:rPr lang="en-IE" dirty="0" smtClean="0">
                <a:solidFill>
                  <a:schemeClr val="accent1">
                    <a:lumMod val="75000"/>
                  </a:schemeClr>
                </a:solidFill>
              </a:rPr>
              <a:t>Today</a:t>
            </a:r>
          </a:p>
          <a:p>
            <a:pPr marL="0" indent="0" eaLnBrk="1" fontAlgn="auto" hangingPunct="1">
              <a:spcAft>
                <a:spcPts val="0"/>
              </a:spcAft>
              <a:buFont typeface="Arial" pitchFamily="34" charset="0"/>
              <a:buNone/>
              <a:defRPr/>
            </a:pPr>
            <a:endParaRPr lang="en-IE" dirty="0">
              <a:solidFill>
                <a:schemeClr val="accent1">
                  <a:lumMod val="75000"/>
                </a:schemeClr>
              </a:solidFill>
            </a:endParaRPr>
          </a:p>
          <a:p>
            <a:pPr eaLnBrk="1" fontAlgn="auto" hangingPunct="1">
              <a:spcAft>
                <a:spcPts val="0"/>
              </a:spcAft>
              <a:buFont typeface="Arial" pitchFamily="34" charset="0"/>
              <a:buChar char="•"/>
              <a:defRPr/>
            </a:pPr>
            <a:r>
              <a:rPr lang="en-IE" dirty="0">
                <a:solidFill>
                  <a:schemeClr val="accent1">
                    <a:lumMod val="75000"/>
                  </a:schemeClr>
                </a:solidFill>
              </a:rPr>
              <a:t>Early specialisation is not </a:t>
            </a:r>
            <a:r>
              <a:rPr lang="en-IE" dirty="0" smtClean="0">
                <a:solidFill>
                  <a:schemeClr val="accent1">
                    <a:lumMod val="75000"/>
                  </a:schemeClr>
                </a:solidFill>
              </a:rPr>
              <a:t>desirable, both in terms of sports and playing positions - 10,000 hours by 20 years old is </a:t>
            </a:r>
            <a:r>
              <a:rPr lang="en-IE" dirty="0">
                <a:solidFill>
                  <a:schemeClr val="accent1">
                    <a:lumMod val="75000"/>
                  </a:schemeClr>
                </a:solidFill>
              </a:rPr>
              <a:t>not a </a:t>
            </a:r>
            <a:r>
              <a:rPr lang="en-IE" dirty="0" smtClean="0">
                <a:solidFill>
                  <a:schemeClr val="accent1">
                    <a:lumMod val="75000"/>
                  </a:schemeClr>
                </a:solidFill>
              </a:rPr>
              <a:t>rule!! </a:t>
            </a:r>
          </a:p>
          <a:p>
            <a:pPr eaLnBrk="1" fontAlgn="auto" hangingPunct="1">
              <a:spcAft>
                <a:spcPts val="0"/>
              </a:spcAft>
              <a:buFont typeface="Arial" pitchFamily="34" charset="0"/>
              <a:buChar char="•"/>
              <a:defRPr/>
            </a:pPr>
            <a:endParaRPr lang="en-IE" dirty="0">
              <a:solidFill>
                <a:schemeClr val="accent1">
                  <a:lumMod val="75000"/>
                </a:schemeClr>
              </a:solidFill>
            </a:endParaRPr>
          </a:p>
          <a:p>
            <a:pPr marL="0" indent="0" eaLnBrk="1" fontAlgn="auto" hangingPunct="1">
              <a:spcAft>
                <a:spcPts val="0"/>
              </a:spcAft>
              <a:buFont typeface="Arial" pitchFamily="34" charset="0"/>
              <a:buNone/>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smtClean="0">
              <a:solidFill>
                <a:schemeClr val="accent1">
                  <a:lumMod val="75000"/>
                </a:schemeClr>
              </a:solidFill>
            </a:endParaRPr>
          </a:p>
        </p:txBody>
      </p:sp>
      <p:sp>
        <p:nvSpPr>
          <p:cNvPr id="51202"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What Science Says…</a:t>
            </a:r>
          </a:p>
        </p:txBody>
      </p:sp>
      <p:pic>
        <p:nvPicPr>
          <p:cNvPr id="51203" name="Picture 5"/>
          <p:cNvPicPr>
            <a:picLocks noChangeAspect="1"/>
          </p:cNvPicPr>
          <p:nvPr/>
        </p:nvPicPr>
        <p:blipFill>
          <a:blip r:embed="rId2"/>
          <a:srcRect/>
          <a:stretch>
            <a:fillRect/>
          </a:stretch>
        </p:blipFill>
        <p:spPr bwMode="auto">
          <a:xfrm>
            <a:off x="179388" y="244475"/>
            <a:ext cx="849312" cy="1173163"/>
          </a:xfrm>
          <a:prstGeom prst="rect">
            <a:avLst/>
          </a:prstGeom>
          <a:noFill/>
          <a:ln w="9525">
            <a:noFill/>
            <a:miter lim="800000"/>
            <a:headEnd/>
            <a:tailEnd/>
          </a:ln>
        </p:spPr>
      </p:pic>
      <p:pic>
        <p:nvPicPr>
          <p:cNvPr id="51204" name="Picture 6"/>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700213"/>
            <a:ext cx="8135937" cy="4681537"/>
          </a:xfrm>
        </p:spPr>
        <p:txBody>
          <a:bodyPr rtlCol="0">
            <a:noAutofit/>
          </a:bodyPr>
          <a:lstStyle/>
          <a:p>
            <a:pPr eaLnBrk="1" fontAlgn="auto" hangingPunct="1">
              <a:spcAft>
                <a:spcPts val="0"/>
              </a:spcAft>
              <a:buFont typeface="Arial" pitchFamily="34" charset="0"/>
              <a:buChar char="•"/>
              <a:defRPr/>
            </a:pPr>
            <a:r>
              <a:rPr lang="en-IE" dirty="0" smtClean="0">
                <a:solidFill>
                  <a:schemeClr val="accent1">
                    <a:lumMod val="75000"/>
                  </a:schemeClr>
                </a:solidFill>
              </a:rPr>
              <a:t>Ice cream flavours &gt; The GAA is chocolate</a:t>
            </a:r>
          </a:p>
          <a:p>
            <a:pPr marL="0" indent="0" eaLnBrk="1" fontAlgn="auto" hangingPunct="1">
              <a:spcAft>
                <a:spcPts val="0"/>
              </a:spcAft>
              <a:buFont typeface="Arial" pitchFamily="34" charset="0"/>
              <a:buNone/>
              <a:defRPr/>
            </a:pPr>
            <a:endParaRPr lang="en-IE" dirty="0" smtClean="0">
              <a:solidFill>
                <a:schemeClr val="accent1">
                  <a:lumMod val="75000"/>
                </a:schemeClr>
              </a:solidFill>
            </a:endParaRPr>
          </a:p>
          <a:p>
            <a:pPr eaLnBrk="1" fontAlgn="auto" hangingPunct="1">
              <a:spcAft>
                <a:spcPts val="0"/>
              </a:spcAft>
              <a:buFont typeface="Arial" pitchFamily="34" charset="0"/>
              <a:buChar char="•"/>
              <a:defRPr/>
            </a:pPr>
            <a:r>
              <a:rPr lang="en-IE" dirty="0" smtClean="0">
                <a:solidFill>
                  <a:schemeClr val="accent1">
                    <a:lumMod val="75000"/>
                  </a:schemeClr>
                </a:solidFill>
              </a:rPr>
              <a:t>A </a:t>
            </a:r>
            <a:r>
              <a:rPr lang="en-IE" dirty="0">
                <a:solidFill>
                  <a:schemeClr val="accent1">
                    <a:lumMod val="75000"/>
                  </a:schemeClr>
                </a:solidFill>
              </a:rPr>
              <a:t>2013 American Medical Society for Sports Medicine survey found that 88% of college athletes surveyed participated in more than one sport as a </a:t>
            </a:r>
            <a:r>
              <a:rPr lang="en-IE" dirty="0" smtClean="0">
                <a:solidFill>
                  <a:schemeClr val="accent1">
                    <a:lumMod val="75000"/>
                  </a:schemeClr>
                </a:solidFill>
              </a:rPr>
              <a:t>child</a:t>
            </a:r>
            <a:endParaRPr lang="en-IE" dirty="0">
              <a:solidFill>
                <a:schemeClr val="accent1">
                  <a:lumMod val="75000"/>
                </a:schemeClr>
              </a:solidFill>
            </a:endParaRPr>
          </a:p>
          <a:p>
            <a:pPr marL="0" indent="0" eaLnBrk="1" fontAlgn="auto" hangingPunct="1">
              <a:spcAft>
                <a:spcPts val="0"/>
              </a:spcAft>
              <a:buFont typeface="Arial" pitchFamily="34" charset="0"/>
              <a:buNone/>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a:solidFill>
                <a:schemeClr val="accent1">
                  <a:lumMod val="75000"/>
                </a:schemeClr>
              </a:solidFill>
            </a:endParaRPr>
          </a:p>
          <a:p>
            <a:pPr eaLnBrk="1" fontAlgn="auto" hangingPunct="1">
              <a:spcAft>
                <a:spcPts val="0"/>
              </a:spcAft>
              <a:buFont typeface="Arial" pitchFamily="34" charset="0"/>
              <a:buChar char="•"/>
              <a:defRPr/>
            </a:pPr>
            <a:endParaRPr lang="en-IE" dirty="0" smtClean="0">
              <a:solidFill>
                <a:schemeClr val="accent1">
                  <a:lumMod val="75000"/>
                </a:schemeClr>
              </a:solidFill>
            </a:endParaRPr>
          </a:p>
        </p:txBody>
      </p:sp>
      <p:sp>
        <p:nvSpPr>
          <p:cNvPr id="52226"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What Science Says…</a:t>
            </a:r>
          </a:p>
        </p:txBody>
      </p:sp>
      <p:pic>
        <p:nvPicPr>
          <p:cNvPr id="52227" name="Picture 5"/>
          <p:cNvPicPr>
            <a:picLocks noChangeAspect="1"/>
          </p:cNvPicPr>
          <p:nvPr/>
        </p:nvPicPr>
        <p:blipFill>
          <a:blip r:embed="rId2"/>
          <a:srcRect/>
          <a:stretch>
            <a:fillRect/>
          </a:stretch>
        </p:blipFill>
        <p:spPr bwMode="auto">
          <a:xfrm>
            <a:off x="179388" y="244475"/>
            <a:ext cx="849312" cy="1173163"/>
          </a:xfrm>
          <a:prstGeom prst="rect">
            <a:avLst/>
          </a:prstGeom>
          <a:noFill/>
          <a:ln w="9525">
            <a:noFill/>
            <a:miter lim="800000"/>
            <a:headEnd/>
            <a:tailEnd/>
          </a:ln>
        </p:spPr>
      </p:pic>
      <p:pic>
        <p:nvPicPr>
          <p:cNvPr id="52228" name="Picture 6"/>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687513"/>
            <a:ext cx="8640763" cy="4837112"/>
          </a:xfrm>
        </p:spPr>
        <p:txBody>
          <a:bodyPr>
            <a:noAutofit/>
          </a:bodyPr>
          <a:lstStyle/>
          <a:p>
            <a:pPr eaLnBrk="1" hangingPunct="1"/>
            <a:r>
              <a:rPr lang="en-IE" smtClean="0">
                <a:solidFill>
                  <a:srgbClr val="376092"/>
                </a:solidFill>
              </a:rPr>
              <a:t>In a study of 1200 youth athletes, </a:t>
            </a:r>
          </a:p>
          <a:p>
            <a:pPr lvl="1" eaLnBrk="1" hangingPunct="1"/>
            <a:r>
              <a:rPr lang="en-IE" smtClean="0">
                <a:solidFill>
                  <a:srgbClr val="376092"/>
                </a:solidFill>
              </a:rPr>
              <a:t>early specialization in a single sport is one of the strongest predictors of injury. </a:t>
            </a:r>
          </a:p>
          <a:p>
            <a:pPr lvl="1" eaLnBrk="1" hangingPunct="1"/>
            <a:r>
              <a:rPr lang="en-IE" b="1" smtClean="0">
                <a:solidFill>
                  <a:srgbClr val="376092"/>
                </a:solidFill>
              </a:rPr>
              <a:t>70% to 93% more likely to be injured </a:t>
            </a:r>
            <a:r>
              <a:rPr lang="en-IE" smtClean="0">
                <a:solidFill>
                  <a:srgbClr val="376092"/>
                </a:solidFill>
              </a:rPr>
              <a:t>than children who played multiple sports</a:t>
            </a:r>
          </a:p>
          <a:p>
            <a:pPr lvl="1" eaLnBrk="1" hangingPunct="1">
              <a:buFont typeface="Arial" charset="0"/>
              <a:buNone/>
            </a:pPr>
            <a:endParaRPr lang="en-IE" smtClean="0">
              <a:solidFill>
                <a:srgbClr val="376092"/>
              </a:solidFill>
            </a:endParaRPr>
          </a:p>
          <a:p>
            <a:pPr eaLnBrk="1" hangingPunct="1"/>
            <a:r>
              <a:rPr lang="en-IE" smtClean="0">
                <a:solidFill>
                  <a:srgbClr val="376092"/>
                </a:solidFill>
              </a:rPr>
              <a:t>Michael Jordan, Tomás O Leary, Keith Wood, Shane Long, Kieran Donaghy, Jason Sherlock, Colm Cooper, John Galvin, Darragh Joyce</a:t>
            </a:r>
          </a:p>
          <a:p>
            <a:pPr eaLnBrk="1" hangingPunct="1">
              <a:buFont typeface="Arial" charset="0"/>
              <a:buNone/>
            </a:pPr>
            <a:endParaRPr lang="en-IE" smtClean="0">
              <a:solidFill>
                <a:srgbClr val="376092"/>
              </a:solidFill>
            </a:endParaRPr>
          </a:p>
        </p:txBody>
      </p:sp>
      <p:sp>
        <p:nvSpPr>
          <p:cNvPr id="53250"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What Science Says…</a:t>
            </a:r>
          </a:p>
        </p:txBody>
      </p:sp>
      <p:pic>
        <p:nvPicPr>
          <p:cNvPr id="53251" name="Picture 5"/>
          <p:cNvPicPr>
            <a:picLocks noChangeAspect="1"/>
          </p:cNvPicPr>
          <p:nvPr/>
        </p:nvPicPr>
        <p:blipFill>
          <a:blip r:embed="rId2"/>
          <a:srcRect/>
          <a:stretch>
            <a:fillRect/>
          </a:stretch>
        </p:blipFill>
        <p:spPr bwMode="auto">
          <a:xfrm>
            <a:off x="179388" y="244475"/>
            <a:ext cx="849312" cy="1173163"/>
          </a:xfrm>
          <a:prstGeom prst="rect">
            <a:avLst/>
          </a:prstGeom>
          <a:noFill/>
          <a:ln w="9525">
            <a:noFill/>
            <a:miter lim="800000"/>
            <a:headEnd/>
            <a:tailEnd/>
          </a:ln>
        </p:spPr>
      </p:pic>
      <p:pic>
        <p:nvPicPr>
          <p:cNvPr id="53252" name="Picture 6"/>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687513"/>
            <a:ext cx="8640763" cy="2911475"/>
          </a:xfrm>
        </p:spPr>
        <p:txBody>
          <a:bodyPr rtlCol="0">
            <a:noAutofit/>
          </a:bodyPr>
          <a:lstStyle/>
          <a:p>
            <a:pPr eaLnBrk="1" fontAlgn="auto" hangingPunct="1">
              <a:spcAft>
                <a:spcPts val="0"/>
              </a:spcAft>
              <a:buFont typeface="Arial" pitchFamily="34" charset="0"/>
              <a:buChar char="•"/>
              <a:defRPr/>
            </a:pPr>
            <a:r>
              <a:rPr lang="en-IE" dirty="0" smtClean="0">
                <a:solidFill>
                  <a:schemeClr val="accent1">
                    <a:lumMod val="75000"/>
                  </a:schemeClr>
                </a:solidFill>
              </a:rPr>
              <a:t> </a:t>
            </a:r>
            <a:r>
              <a:rPr lang="en-IE" dirty="0">
                <a:solidFill>
                  <a:schemeClr val="accent1">
                    <a:lumMod val="75000"/>
                  </a:schemeClr>
                </a:solidFill>
              </a:rPr>
              <a:t>“Youth sport often claims to respond to the needs and wishes of children. Far too often, however, it exists to satisfy adults. Even more than their peers, children involved in competitive sports grow up in a world dominated by adults with little space for freedom, self-initiative, and creativity</a:t>
            </a:r>
            <a:r>
              <a:rPr lang="en-IE" dirty="0" smtClean="0">
                <a:solidFill>
                  <a:schemeClr val="accent1">
                    <a:lumMod val="75000"/>
                  </a:schemeClr>
                </a:solidFill>
              </a:rPr>
              <a:t>”.</a:t>
            </a:r>
            <a:br>
              <a:rPr lang="en-IE" dirty="0" smtClean="0">
                <a:solidFill>
                  <a:schemeClr val="accent1">
                    <a:lumMod val="75000"/>
                  </a:schemeClr>
                </a:solidFill>
              </a:rPr>
            </a:br>
            <a:r>
              <a:rPr lang="en-IE" dirty="0" smtClean="0">
                <a:solidFill>
                  <a:schemeClr val="accent1">
                    <a:lumMod val="75000"/>
                  </a:schemeClr>
                </a:solidFill>
              </a:rPr>
              <a:t>David </a:t>
            </a:r>
            <a:r>
              <a:rPr lang="en-IE" dirty="0">
                <a:solidFill>
                  <a:schemeClr val="accent1">
                    <a:lumMod val="75000"/>
                  </a:schemeClr>
                </a:solidFill>
              </a:rPr>
              <a:t>(2005) Human Rights in Youth Sport	</a:t>
            </a:r>
          </a:p>
        </p:txBody>
      </p:sp>
      <p:sp>
        <p:nvSpPr>
          <p:cNvPr id="54274"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What Science Says…</a:t>
            </a:r>
          </a:p>
        </p:txBody>
      </p:sp>
      <p:pic>
        <p:nvPicPr>
          <p:cNvPr id="54275" name="Picture 5"/>
          <p:cNvPicPr>
            <a:picLocks noChangeAspect="1"/>
          </p:cNvPicPr>
          <p:nvPr/>
        </p:nvPicPr>
        <p:blipFill>
          <a:blip r:embed="rId2"/>
          <a:srcRect/>
          <a:stretch>
            <a:fillRect/>
          </a:stretch>
        </p:blipFill>
        <p:spPr bwMode="auto">
          <a:xfrm>
            <a:off x="179388" y="244475"/>
            <a:ext cx="849312" cy="1173163"/>
          </a:xfrm>
          <a:prstGeom prst="rect">
            <a:avLst/>
          </a:prstGeom>
          <a:noFill/>
          <a:ln w="9525">
            <a:noFill/>
            <a:miter lim="800000"/>
            <a:headEnd/>
            <a:tailEnd/>
          </a:ln>
        </p:spPr>
      </p:pic>
      <p:pic>
        <p:nvPicPr>
          <p:cNvPr id="54276" name="Picture 6"/>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r>
              <a:rPr lang="en-IE" i="1" smtClean="0">
                <a:solidFill>
                  <a:srgbClr val="376092"/>
                </a:solidFill>
              </a:rPr>
              <a:t>If there was a transfer market in the GAA the one man that I would buy is Ned Quinn</a:t>
            </a:r>
            <a:r>
              <a:rPr lang="en-IE" smtClean="0">
                <a:solidFill>
                  <a:srgbClr val="376092"/>
                </a:solidFill>
              </a:rPr>
              <a:t> </a:t>
            </a:r>
            <a:br>
              <a:rPr lang="en-IE" smtClean="0">
                <a:solidFill>
                  <a:srgbClr val="376092"/>
                </a:solidFill>
              </a:rPr>
            </a:br>
            <a:r>
              <a:rPr lang="en-IE" smtClean="0">
                <a:solidFill>
                  <a:srgbClr val="376092"/>
                </a:solidFill>
              </a:rPr>
              <a:t>(Liam Griffin)</a:t>
            </a:r>
          </a:p>
          <a:p>
            <a:pPr eaLnBrk="1" hangingPunct="1"/>
            <a:endParaRPr lang="en-IE" smtClean="0">
              <a:solidFill>
                <a:srgbClr val="376092"/>
              </a:solidFill>
            </a:endParaRPr>
          </a:p>
          <a:p>
            <a:pPr eaLnBrk="1" hangingPunct="1"/>
            <a:endParaRPr lang="en-IE" smtClean="0">
              <a:solidFill>
                <a:srgbClr val="376092"/>
              </a:solidFill>
            </a:endParaRPr>
          </a:p>
          <a:p>
            <a:pPr eaLnBrk="1" hangingPunct="1"/>
            <a:endParaRPr lang="en-IE" smtClean="0">
              <a:solidFill>
                <a:srgbClr val="376092"/>
              </a:solidFill>
            </a:endParaRPr>
          </a:p>
          <a:p>
            <a:pPr eaLnBrk="1" hangingPunct="1"/>
            <a:endParaRPr lang="en-IE" smtClean="0">
              <a:solidFill>
                <a:srgbClr val="376092"/>
              </a:solidFill>
            </a:endParaRPr>
          </a:p>
        </p:txBody>
      </p:sp>
      <p:pic>
        <p:nvPicPr>
          <p:cNvPr id="57346" name="Picture 3"/>
          <p:cNvPicPr>
            <a:picLocks noChangeAspect="1"/>
          </p:cNvPicPr>
          <p:nvPr/>
        </p:nvPicPr>
        <p:blipFill>
          <a:blip r:embed="rId2"/>
          <a:srcRect/>
          <a:stretch>
            <a:fillRect/>
          </a:stretch>
        </p:blipFill>
        <p:spPr bwMode="auto">
          <a:xfrm>
            <a:off x="6221413" y="2636838"/>
            <a:ext cx="2922587" cy="4221162"/>
          </a:xfrm>
          <a:prstGeom prst="rect">
            <a:avLst/>
          </a:prstGeom>
          <a:noFill/>
          <a:ln w="9525">
            <a:noFill/>
            <a:miter lim="800000"/>
            <a:headEnd/>
            <a:tailEnd/>
          </a:ln>
        </p:spPr>
      </p:pic>
      <p:sp>
        <p:nvSpPr>
          <p:cNvPr id="57347"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Administration/Misc</a:t>
            </a:r>
          </a:p>
        </p:txBody>
      </p:sp>
      <p:pic>
        <p:nvPicPr>
          <p:cNvPr id="57348" name="Picture 6"/>
          <p:cNvPicPr>
            <a:picLocks noChangeAspect="1"/>
          </p:cNvPicPr>
          <p:nvPr/>
        </p:nvPicPr>
        <p:blipFill>
          <a:blip r:embed="rId3"/>
          <a:srcRect/>
          <a:stretch>
            <a:fillRect/>
          </a:stretch>
        </p:blipFill>
        <p:spPr bwMode="auto">
          <a:xfrm>
            <a:off x="8077200" y="182563"/>
            <a:ext cx="1031875" cy="1358900"/>
          </a:xfrm>
          <a:prstGeom prst="rect">
            <a:avLst/>
          </a:prstGeom>
          <a:noFill/>
          <a:ln w="9525">
            <a:noFill/>
            <a:miter lim="800000"/>
            <a:headEnd/>
            <a:tailEnd/>
          </a:ln>
        </p:spPr>
      </p:pic>
      <p:pic>
        <p:nvPicPr>
          <p:cNvPr id="57349" name="Picture 7"/>
          <p:cNvPicPr>
            <a:picLocks noChangeAspect="1"/>
          </p:cNvPicPr>
          <p:nvPr/>
        </p:nvPicPr>
        <p:blipFill>
          <a:blip r:embed="rId3"/>
          <a:srcRect/>
          <a:stretch>
            <a:fillRect/>
          </a:stretch>
        </p:blipFill>
        <p:spPr bwMode="auto">
          <a:xfrm>
            <a:off x="179388" y="212725"/>
            <a:ext cx="1030287"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457200" y="1916113"/>
            <a:ext cx="8229600" cy="4525962"/>
          </a:xfrm>
        </p:spPr>
        <p:txBody>
          <a:bodyPr rtlCol="0">
            <a:normAutofit/>
          </a:bodyPr>
          <a:lstStyle/>
          <a:p>
            <a:pPr marL="0" indent="0" eaLnBrk="1" fontAlgn="auto" hangingPunct="1">
              <a:spcAft>
                <a:spcPts val="0"/>
              </a:spcAft>
              <a:buFont typeface="Arial" pitchFamily="34" charset="0"/>
              <a:buNone/>
              <a:defRPr/>
            </a:pPr>
            <a:r>
              <a:rPr lang="x-none" dirty="0">
                <a:solidFill>
                  <a:schemeClr val="accent1">
                    <a:lumMod val="75000"/>
                  </a:schemeClr>
                </a:solidFill>
              </a:rPr>
              <a:t>"Meeting all clubs to provide guidance in all their areas of activities and also to learn from them"</a:t>
            </a:r>
          </a:p>
        </p:txBody>
      </p:sp>
      <p:sp>
        <p:nvSpPr>
          <p:cNvPr id="58370" name="Title 5"/>
          <p:cNvSpPr txBox="1">
            <a:spLocks/>
          </p:cNvSpPr>
          <p:nvPr/>
        </p:nvSpPr>
        <p:spPr bwMode="auto">
          <a:xfrm>
            <a:off x="468313"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Club Coaching Templates</a:t>
            </a:r>
          </a:p>
        </p:txBody>
      </p:sp>
      <p:pic>
        <p:nvPicPr>
          <p:cNvPr id="58371" name="Picture 4"/>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58372" name="Picture 5"/>
          <p:cNvPicPr>
            <a:picLocks noChangeAspect="1"/>
          </p:cNvPicPr>
          <p:nvPr/>
        </p:nvPicPr>
        <p:blipFill>
          <a:blip r:embed="rId3"/>
          <a:srcRect/>
          <a:stretch>
            <a:fillRect/>
          </a:stretch>
        </p:blipFill>
        <p:spPr bwMode="auto">
          <a:xfrm>
            <a:off x="8112125" y="223838"/>
            <a:ext cx="847725" cy="11731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r>
              <a:rPr lang="en-IE" smtClean="0">
                <a:solidFill>
                  <a:srgbClr val="376092"/>
                </a:solidFill>
              </a:rPr>
              <a:t>Development is not linear</a:t>
            </a:r>
          </a:p>
          <a:p>
            <a:pPr eaLnBrk="1" hangingPunct="1"/>
            <a:r>
              <a:rPr lang="en-IE" smtClean="0">
                <a:solidFill>
                  <a:srgbClr val="376092"/>
                </a:solidFill>
              </a:rPr>
              <a:t>Early Specialisation is counter productive </a:t>
            </a:r>
          </a:p>
          <a:p>
            <a:pPr eaLnBrk="1" hangingPunct="1"/>
            <a:endParaRPr lang="en-IE" smtClean="0">
              <a:solidFill>
                <a:srgbClr val="376092"/>
              </a:solidFill>
            </a:endParaRPr>
          </a:p>
        </p:txBody>
      </p:sp>
      <p:pic>
        <p:nvPicPr>
          <p:cNvPr id="61442" name="Picture 5"/>
          <p:cNvPicPr>
            <a:picLocks noChangeAspect="1"/>
          </p:cNvPicPr>
          <p:nvPr/>
        </p:nvPicPr>
        <p:blipFill>
          <a:blip r:embed="rId2"/>
          <a:srcRect/>
          <a:stretch>
            <a:fillRect/>
          </a:stretch>
        </p:blipFill>
        <p:spPr bwMode="auto">
          <a:xfrm>
            <a:off x="1476375" y="3244850"/>
            <a:ext cx="5807075" cy="3627438"/>
          </a:xfrm>
          <a:prstGeom prst="rect">
            <a:avLst/>
          </a:prstGeom>
          <a:noFill/>
          <a:ln w="9525">
            <a:noFill/>
            <a:miter lim="800000"/>
            <a:headEnd/>
            <a:tailEnd/>
          </a:ln>
        </p:spPr>
      </p:pic>
      <p:pic>
        <p:nvPicPr>
          <p:cNvPr id="61443" name="Picture 6"/>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sp>
        <p:nvSpPr>
          <p:cNvPr id="61444" name="Title 5"/>
          <p:cNvSpPr txBox="1">
            <a:spLocks/>
          </p:cNvSpPr>
          <p:nvPr/>
        </p:nvSpPr>
        <p:spPr bwMode="auto">
          <a:xfrm>
            <a:off x="503238" y="260350"/>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Summary</a:t>
            </a:r>
          </a:p>
        </p:txBody>
      </p:sp>
      <p:pic>
        <p:nvPicPr>
          <p:cNvPr id="61445" name="Picture 8"/>
          <p:cNvPicPr>
            <a:picLocks noChangeAspect="1"/>
          </p:cNvPicPr>
          <p:nvPr/>
        </p:nvPicPr>
        <p:blipFill>
          <a:blip r:embed="rId4"/>
          <a:srcRect/>
          <a:stretch>
            <a:fillRect/>
          </a:stretch>
        </p:blipFill>
        <p:spPr bwMode="auto">
          <a:xfrm>
            <a:off x="8112125" y="18256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68450"/>
            <a:ext cx="5072063" cy="3516313"/>
          </a:xfrm>
        </p:spPr>
        <p:txBody>
          <a:bodyPr>
            <a:normAutofit/>
          </a:bodyPr>
          <a:lstStyle/>
          <a:p>
            <a:pPr eaLnBrk="1" hangingPunct="1"/>
            <a:r>
              <a:rPr lang="en-IE" smtClean="0"/>
              <a:t>An over emphasis on winning as the outcome of sport before kids can emotionally cope with the process, is similar to loading their muscles with </a:t>
            </a:r>
          </a:p>
          <a:p>
            <a:pPr eaLnBrk="1" hangingPunct="1">
              <a:buFont typeface="Arial" charset="0"/>
              <a:buNone/>
            </a:pPr>
            <a:r>
              <a:rPr lang="en-IE" smtClean="0"/>
              <a:t>    weights they are incapable of lifting.</a:t>
            </a:r>
          </a:p>
          <a:p>
            <a:pPr eaLnBrk="1" hangingPunct="1"/>
            <a:endParaRPr lang="en-IE" smtClean="0"/>
          </a:p>
        </p:txBody>
      </p:sp>
      <p:pic>
        <p:nvPicPr>
          <p:cNvPr id="62466" name="Picture 3"/>
          <p:cNvPicPr>
            <a:picLocks noChangeAspect="1"/>
          </p:cNvPicPr>
          <p:nvPr/>
        </p:nvPicPr>
        <p:blipFill>
          <a:blip r:embed="rId2"/>
          <a:srcRect/>
          <a:stretch>
            <a:fillRect/>
          </a:stretch>
        </p:blipFill>
        <p:spPr bwMode="auto">
          <a:xfrm>
            <a:off x="5086350" y="4040188"/>
            <a:ext cx="4454525" cy="2817812"/>
          </a:xfrm>
          <a:prstGeom prst="rect">
            <a:avLst/>
          </a:prstGeom>
          <a:noFill/>
          <a:ln w="9525">
            <a:noFill/>
            <a:miter lim="800000"/>
            <a:headEnd/>
            <a:tailEnd/>
          </a:ln>
        </p:spPr>
      </p:pic>
      <p:sp>
        <p:nvSpPr>
          <p:cNvPr id="62468" name="Title 5"/>
          <p:cNvSpPr txBox="1">
            <a:spLocks/>
          </p:cNvSpPr>
          <p:nvPr/>
        </p:nvSpPr>
        <p:spPr bwMode="auto">
          <a:xfrm>
            <a:off x="503238" y="260350"/>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Summary</a:t>
            </a:r>
          </a:p>
        </p:txBody>
      </p:sp>
      <p:pic>
        <p:nvPicPr>
          <p:cNvPr id="62469" name="Picture 8"/>
          <p:cNvPicPr>
            <a:picLocks noChangeAspect="1"/>
          </p:cNvPicPr>
          <p:nvPr/>
        </p:nvPicPr>
        <p:blipFill>
          <a:blip r:embed="rId3"/>
          <a:srcRect/>
          <a:stretch>
            <a:fillRect/>
          </a:stretch>
        </p:blipFill>
        <p:spPr bwMode="auto">
          <a:xfrm>
            <a:off x="8112125" y="188913"/>
            <a:ext cx="1031875" cy="1358900"/>
          </a:xfrm>
          <a:prstGeom prst="rect">
            <a:avLst/>
          </a:prstGeom>
          <a:noFill/>
          <a:ln w="9525">
            <a:noFill/>
            <a:miter lim="800000"/>
            <a:headEnd/>
            <a:tailEnd/>
          </a:ln>
        </p:spPr>
      </p:pic>
      <p:pic>
        <p:nvPicPr>
          <p:cNvPr id="62470" name="Picture 8"/>
          <p:cNvPicPr>
            <a:picLocks noChangeAspect="1"/>
          </p:cNvPicPr>
          <p:nvPr/>
        </p:nvPicPr>
        <p:blipFill>
          <a:blip r:embed="rId3"/>
          <a:srcRect/>
          <a:stretch>
            <a:fillRect/>
          </a:stretch>
        </p:blipFill>
        <p:spPr bwMode="auto">
          <a:xfrm>
            <a:off x="250825" y="188913"/>
            <a:ext cx="1031875"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755650" y="1487488"/>
            <a:ext cx="7773988" cy="5357812"/>
          </a:xfrm>
          <a:prstGeom prst="rect">
            <a:avLst/>
          </a:prstGeom>
          <a:noFill/>
          <a:ln w="9525">
            <a:noFill/>
            <a:miter lim="800000"/>
            <a:headEnd/>
            <a:tailEnd/>
          </a:ln>
        </p:spPr>
      </p:pic>
      <p:pic>
        <p:nvPicPr>
          <p:cNvPr id="17410" name="Picture 2"/>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17411" name="Picture 3"/>
          <p:cNvPicPr>
            <a:picLocks noChangeAspect="1"/>
          </p:cNvPicPr>
          <p:nvPr/>
        </p:nvPicPr>
        <p:blipFill>
          <a:blip r:embed="rId4"/>
          <a:srcRect/>
          <a:stretch>
            <a:fillRect/>
          </a:stretch>
        </p:blipFill>
        <p:spPr bwMode="auto">
          <a:xfrm>
            <a:off x="7954963" y="182563"/>
            <a:ext cx="1030287" cy="1358900"/>
          </a:xfrm>
          <a:prstGeom prst="rect">
            <a:avLst/>
          </a:prstGeom>
          <a:noFill/>
          <a:ln w="9525">
            <a:noFill/>
            <a:miter lim="800000"/>
            <a:headEnd/>
            <a:tailEnd/>
          </a:ln>
        </p:spPr>
      </p:pic>
      <p:sp>
        <p:nvSpPr>
          <p:cNvPr id="17412" name="Title 5"/>
          <p:cNvSpPr txBox="1">
            <a:spLocks/>
          </p:cNvSpPr>
          <p:nvPr/>
        </p:nvSpPr>
        <p:spPr bwMode="auto">
          <a:xfrm>
            <a:off x="395288"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100 Years of Senior All Irelands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534988" y="1581150"/>
            <a:ext cx="8072437" cy="3700463"/>
          </a:xfrm>
          <a:prstGeom prst="rect">
            <a:avLst/>
          </a:prstGeom>
          <a:noFill/>
          <a:ln w="9525">
            <a:noFill/>
            <a:miter lim="800000"/>
            <a:headEnd/>
            <a:tailEnd/>
          </a:ln>
        </p:spPr>
      </p:pic>
      <p:pic>
        <p:nvPicPr>
          <p:cNvPr id="18434" name="Picture 2"/>
          <p:cNvPicPr>
            <a:picLocks noChangeAspect="1"/>
          </p:cNvPicPr>
          <p:nvPr/>
        </p:nvPicPr>
        <p:blipFill>
          <a:blip r:embed="rId3"/>
          <a:srcRect/>
          <a:stretch>
            <a:fillRect/>
          </a:stretch>
        </p:blipFill>
        <p:spPr bwMode="auto">
          <a:xfrm>
            <a:off x="179388" y="244475"/>
            <a:ext cx="849312" cy="1173163"/>
          </a:xfrm>
          <a:prstGeom prst="rect">
            <a:avLst/>
          </a:prstGeom>
          <a:noFill/>
          <a:ln w="9525">
            <a:noFill/>
            <a:miter lim="800000"/>
            <a:headEnd/>
            <a:tailEnd/>
          </a:ln>
        </p:spPr>
      </p:pic>
      <p:pic>
        <p:nvPicPr>
          <p:cNvPr id="18435" name="Picture 3"/>
          <p:cNvPicPr>
            <a:picLocks noChangeAspect="1"/>
          </p:cNvPicPr>
          <p:nvPr/>
        </p:nvPicPr>
        <p:blipFill>
          <a:blip r:embed="rId4"/>
          <a:srcRect/>
          <a:stretch>
            <a:fillRect/>
          </a:stretch>
        </p:blipFill>
        <p:spPr bwMode="auto">
          <a:xfrm>
            <a:off x="8027988" y="182563"/>
            <a:ext cx="1030287" cy="1358900"/>
          </a:xfrm>
          <a:prstGeom prst="rect">
            <a:avLst/>
          </a:prstGeom>
          <a:noFill/>
          <a:ln w="9525">
            <a:noFill/>
            <a:miter lim="800000"/>
            <a:headEnd/>
            <a:tailEnd/>
          </a:ln>
        </p:spPr>
      </p:pic>
      <p:sp>
        <p:nvSpPr>
          <p:cNvPr id="18436" name="Title 5"/>
          <p:cNvSpPr txBox="1">
            <a:spLocks/>
          </p:cNvSpPr>
          <p:nvPr/>
        </p:nvSpPr>
        <p:spPr bwMode="auto">
          <a:xfrm>
            <a:off x="395288"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100 Years of Senior All Irelands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latin typeface="Calibri" pitchFamily="34" charset="0"/>
              </a:rPr>
              <a:t>Common Features</a:t>
            </a:r>
          </a:p>
        </p:txBody>
      </p:sp>
      <p:pic>
        <p:nvPicPr>
          <p:cNvPr id="64518" name="Picture 8"/>
          <p:cNvPicPr>
            <a:picLocks noChangeAspect="1"/>
          </p:cNvPicPr>
          <p:nvPr/>
        </p:nvPicPr>
        <p:blipFill>
          <a:blip r:embed="rId2"/>
          <a:srcRect/>
          <a:stretch>
            <a:fillRect/>
          </a:stretch>
        </p:blipFill>
        <p:spPr bwMode="auto">
          <a:xfrm>
            <a:off x="8128000" y="266700"/>
            <a:ext cx="849313" cy="1173163"/>
          </a:xfrm>
          <a:prstGeom prst="rect">
            <a:avLst/>
          </a:prstGeom>
          <a:noFill/>
          <a:ln w="9525">
            <a:noFill/>
            <a:miter lim="800000"/>
            <a:headEnd/>
            <a:tailEnd/>
          </a:ln>
        </p:spPr>
      </p:pic>
      <p:pic>
        <p:nvPicPr>
          <p:cNvPr id="64519" name="Picture 6"/>
          <p:cNvPicPr>
            <a:picLocks noChangeAspect="1"/>
          </p:cNvPicPr>
          <p:nvPr/>
        </p:nvPicPr>
        <p:blipFill>
          <a:blip r:embed="rId3"/>
          <a:srcRect/>
          <a:stretch>
            <a:fillRect/>
          </a:stretch>
        </p:blipFill>
        <p:spPr bwMode="auto">
          <a:xfrm>
            <a:off x="0" y="188913"/>
            <a:ext cx="1030288" cy="1358900"/>
          </a:xfrm>
          <a:prstGeom prst="rect">
            <a:avLst/>
          </a:prstGeom>
          <a:noFill/>
          <a:ln w="9525">
            <a:noFill/>
            <a:miter lim="800000"/>
            <a:headEnd/>
            <a:tailEnd/>
          </a:ln>
        </p:spPr>
      </p:pic>
      <p:sp>
        <p:nvSpPr>
          <p:cNvPr id="64520" name="Title 5"/>
          <p:cNvSpPr txBox="1">
            <a:spLocks/>
          </p:cNvSpPr>
          <p:nvPr/>
        </p:nvSpPr>
        <p:spPr bwMode="auto">
          <a:xfrm>
            <a:off x="395288" y="15573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Games Programme</a:t>
            </a:r>
          </a:p>
          <a:p>
            <a:pPr algn="ctr"/>
            <a:endParaRPr lang="en-IE" sz="4400">
              <a:solidFill>
                <a:srgbClr val="FF0000"/>
              </a:solidFill>
              <a:latin typeface="Calibri" pitchFamily="34" charset="0"/>
            </a:endParaRPr>
          </a:p>
          <a:p>
            <a:pPr algn="ctr"/>
            <a:r>
              <a:rPr lang="en-IE" sz="4400">
                <a:solidFill>
                  <a:srgbClr val="FF0000"/>
                </a:solidFill>
                <a:latin typeface="Calibri" pitchFamily="34" charset="0"/>
              </a:rPr>
              <a:t>Clubs and Schools</a:t>
            </a:r>
          </a:p>
          <a:p>
            <a:pPr algn="ctr"/>
            <a:endParaRPr lang="en-IE" sz="4400">
              <a:solidFill>
                <a:srgbClr val="FF0000"/>
              </a:solidFill>
              <a:latin typeface="Calibri" pitchFamily="34" charset="0"/>
            </a:endParaRPr>
          </a:p>
          <a:p>
            <a:pPr algn="ctr"/>
            <a:r>
              <a:rPr lang="en-IE" sz="4400">
                <a:solidFill>
                  <a:srgbClr val="FF0000"/>
                </a:solidFill>
                <a:latin typeface="Calibri" pitchFamily="34" charset="0"/>
              </a:rPr>
              <a:t>Games Development Structure</a:t>
            </a:r>
          </a:p>
          <a:p>
            <a:pPr algn="ctr"/>
            <a:endParaRPr lang="en-IE" sz="4400">
              <a:solidFill>
                <a:srgbClr val="FF0000"/>
              </a:solidFill>
              <a:latin typeface="Calibri" pitchFamily="34" charset="0"/>
            </a:endParaRPr>
          </a:p>
          <a:p>
            <a:pPr algn="ctr"/>
            <a:r>
              <a:rPr lang="en-IE" sz="4400">
                <a:solidFill>
                  <a:srgbClr val="FF0000"/>
                </a:solidFill>
                <a:latin typeface="Calibri" pitchFamily="34" charset="0"/>
              </a:rPr>
              <a:t>Traditions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p:txBody>
          <a:bodyPr rtlCol="0">
            <a:normAutofit/>
          </a:bodyPr>
          <a:lstStyle/>
          <a:p>
            <a:pPr eaLnBrk="1" fontAlgn="auto" hangingPunct="1">
              <a:spcAft>
                <a:spcPts val="0"/>
              </a:spcAft>
              <a:buSzPct val="45000"/>
              <a:buFont typeface="StarSymbol"/>
              <a:buChar char="●"/>
              <a:defRPr/>
            </a:pPr>
            <a:r>
              <a:rPr lang="x-none" dirty="0">
                <a:solidFill>
                  <a:schemeClr val="accent1">
                    <a:lumMod val="75000"/>
                  </a:schemeClr>
                </a:solidFill>
              </a:rPr>
              <a:t>Go Games</a:t>
            </a:r>
          </a:p>
          <a:p>
            <a:pPr eaLnBrk="1" fontAlgn="auto" hangingPunct="1">
              <a:spcAft>
                <a:spcPts val="0"/>
              </a:spcAft>
              <a:buSzPct val="45000"/>
              <a:buFont typeface="StarSymbol"/>
              <a:buChar char="●"/>
              <a:defRPr/>
            </a:pPr>
            <a:r>
              <a:rPr lang="x-none" dirty="0">
                <a:solidFill>
                  <a:schemeClr val="accent1">
                    <a:lumMod val="75000"/>
                  </a:schemeClr>
                </a:solidFill>
              </a:rPr>
              <a:t>Primary Schools</a:t>
            </a:r>
          </a:p>
          <a:p>
            <a:pPr eaLnBrk="1" fontAlgn="auto" hangingPunct="1">
              <a:spcAft>
                <a:spcPts val="0"/>
              </a:spcAft>
              <a:buSzPct val="45000"/>
              <a:buFont typeface="StarSymbol"/>
              <a:buChar char="●"/>
              <a:defRPr/>
            </a:pPr>
            <a:r>
              <a:rPr lang="x-none" dirty="0">
                <a:solidFill>
                  <a:schemeClr val="accent1">
                    <a:lumMod val="75000"/>
                  </a:schemeClr>
                </a:solidFill>
              </a:rPr>
              <a:t>Post Primary Schools</a:t>
            </a:r>
          </a:p>
          <a:p>
            <a:pPr eaLnBrk="1" fontAlgn="auto" hangingPunct="1">
              <a:spcAft>
                <a:spcPts val="0"/>
              </a:spcAft>
              <a:buSzPct val="45000"/>
              <a:buFont typeface="StarSymbol"/>
              <a:buChar char="●"/>
              <a:defRPr/>
            </a:pPr>
            <a:r>
              <a:rPr lang="x-none" dirty="0">
                <a:solidFill>
                  <a:schemeClr val="accent1">
                    <a:lumMod val="75000"/>
                  </a:schemeClr>
                </a:solidFill>
              </a:rPr>
              <a:t>Squads</a:t>
            </a:r>
          </a:p>
          <a:p>
            <a:pPr eaLnBrk="1" fontAlgn="auto" hangingPunct="1">
              <a:spcAft>
                <a:spcPts val="0"/>
              </a:spcAft>
              <a:buSzPct val="45000"/>
              <a:buFont typeface="StarSymbol"/>
              <a:buChar char="●"/>
              <a:defRPr/>
            </a:pPr>
            <a:r>
              <a:rPr lang="x-none" dirty="0">
                <a:solidFill>
                  <a:schemeClr val="accent1">
                    <a:lumMod val="75000"/>
                  </a:schemeClr>
                </a:solidFill>
              </a:rPr>
              <a:t>U-14 /U-16 /Minor</a:t>
            </a:r>
          </a:p>
          <a:p>
            <a:pPr eaLnBrk="1" fontAlgn="auto" hangingPunct="1">
              <a:spcAft>
                <a:spcPts val="0"/>
              </a:spcAft>
              <a:buSzPct val="45000"/>
              <a:buFont typeface="StarSymbol"/>
              <a:buChar char="●"/>
              <a:defRPr/>
            </a:pPr>
            <a:r>
              <a:rPr lang="x-none" dirty="0">
                <a:solidFill>
                  <a:schemeClr val="accent1">
                    <a:lumMod val="75000"/>
                  </a:schemeClr>
                </a:solidFill>
              </a:rPr>
              <a:t>Senior x 12 , Intermediate x 12 and Junior x 12</a:t>
            </a:r>
          </a:p>
          <a:p>
            <a:pPr eaLnBrk="1" fontAlgn="auto" hangingPunct="1">
              <a:spcAft>
                <a:spcPts val="0"/>
              </a:spcAft>
              <a:buSzPct val="45000"/>
              <a:buFont typeface="StarSymbol"/>
              <a:buChar char="●"/>
              <a:defRPr/>
            </a:pPr>
            <a:endParaRPr lang="x-none" dirty="0">
              <a:solidFill>
                <a:schemeClr val="accent1">
                  <a:lumMod val="75000"/>
                </a:schemeClr>
              </a:solidFill>
            </a:endParaRPr>
          </a:p>
        </p:txBody>
      </p:sp>
      <p:pic>
        <p:nvPicPr>
          <p:cNvPr id="19458" name="Picture 5"/>
          <p:cNvPicPr>
            <a:picLocks noChangeAspect="1"/>
          </p:cNvPicPr>
          <p:nvPr/>
        </p:nvPicPr>
        <p:blipFill>
          <a:blip r:embed="rId3"/>
          <a:srcRect/>
          <a:stretch>
            <a:fillRect/>
          </a:stretch>
        </p:blipFill>
        <p:spPr bwMode="auto">
          <a:xfrm>
            <a:off x="107950" y="106363"/>
            <a:ext cx="849313" cy="1171575"/>
          </a:xfrm>
          <a:prstGeom prst="rect">
            <a:avLst/>
          </a:prstGeom>
          <a:noFill/>
          <a:ln w="9525">
            <a:noFill/>
            <a:miter lim="800000"/>
            <a:headEnd/>
            <a:tailEnd/>
          </a:ln>
        </p:spPr>
      </p:pic>
      <p:sp>
        <p:nvSpPr>
          <p:cNvPr id="19459"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Games Programme</a:t>
            </a:r>
          </a:p>
          <a:p>
            <a:pPr algn="ctr"/>
            <a:r>
              <a:rPr lang="en-IE" sz="4400">
                <a:solidFill>
                  <a:srgbClr val="FF0000"/>
                </a:solidFill>
                <a:latin typeface="Calibri" pitchFamily="34" charset="0"/>
              </a:rPr>
              <a:t>Opportunities to Play</a:t>
            </a:r>
          </a:p>
        </p:txBody>
      </p:sp>
      <p:pic>
        <p:nvPicPr>
          <p:cNvPr id="19460" name="Picture 8"/>
          <p:cNvPicPr>
            <a:picLocks noChangeAspect="1"/>
          </p:cNvPicPr>
          <p:nvPr/>
        </p:nvPicPr>
        <p:blipFill>
          <a:blip r:embed="rId3"/>
          <a:srcRect/>
          <a:stretch>
            <a:fillRect/>
          </a:stretch>
        </p:blipFill>
        <p:spPr bwMode="auto">
          <a:xfrm>
            <a:off x="8128000" y="266700"/>
            <a:ext cx="849313" cy="11731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E" dirty="0" smtClean="0"/>
              <a:t/>
            </a:r>
            <a:br>
              <a:rPr lang="en-IE" dirty="0" smtClean="0"/>
            </a:br>
            <a:endParaRPr lang="en-IE" dirty="0"/>
          </a:p>
        </p:txBody>
      </p:sp>
      <p:sp>
        <p:nvSpPr>
          <p:cNvPr id="3" name="Content Placeholder 2"/>
          <p:cNvSpPr>
            <a:spLocks noGrp="1"/>
          </p:cNvSpPr>
          <p:nvPr>
            <p:ph idx="1"/>
          </p:nvPr>
        </p:nvSpPr>
        <p:spPr>
          <a:xfrm>
            <a:off x="-36513" y="1700213"/>
            <a:ext cx="7921626" cy="3960812"/>
          </a:xfrm>
        </p:spPr>
        <p:txBody>
          <a:bodyPr rtlCol="0">
            <a:noAutofit/>
          </a:bodyPr>
          <a:lstStyle/>
          <a:p>
            <a:pPr lvl="1" indent="-457200"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Meaningful </a:t>
            </a:r>
            <a:r>
              <a:rPr lang="en-IE" sz="3200" dirty="0">
                <a:solidFill>
                  <a:schemeClr val="accent1">
                    <a:lumMod val="75000"/>
                  </a:schemeClr>
                </a:solidFill>
              </a:rPr>
              <a:t>games for club players at all </a:t>
            </a:r>
            <a:r>
              <a:rPr lang="en-IE" sz="3200" dirty="0" smtClean="0">
                <a:solidFill>
                  <a:schemeClr val="accent1">
                    <a:lumMod val="75000"/>
                  </a:schemeClr>
                </a:solidFill>
              </a:rPr>
              <a:t>levels.</a:t>
            </a:r>
          </a:p>
          <a:p>
            <a:pPr lvl="1" indent="-457200"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5 </a:t>
            </a:r>
            <a:r>
              <a:rPr lang="en-IE" sz="3200" dirty="0">
                <a:solidFill>
                  <a:schemeClr val="accent1">
                    <a:lumMod val="75000"/>
                  </a:schemeClr>
                </a:solidFill>
              </a:rPr>
              <a:t>divisions of senior of county league, 3 up 3 </a:t>
            </a:r>
            <a:r>
              <a:rPr lang="en-IE" sz="3200" dirty="0" smtClean="0">
                <a:solidFill>
                  <a:schemeClr val="accent1">
                    <a:lumMod val="75000"/>
                  </a:schemeClr>
                </a:solidFill>
              </a:rPr>
              <a:t>down</a:t>
            </a:r>
          </a:p>
          <a:p>
            <a:pPr lvl="1" indent="-457200"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Junior</a:t>
            </a:r>
            <a:r>
              <a:rPr lang="en-IE" sz="3200" dirty="0">
                <a:solidFill>
                  <a:schemeClr val="accent1">
                    <a:lumMod val="75000"/>
                  </a:schemeClr>
                </a:solidFill>
              </a:rPr>
              <a:t>, intermediate and senior championships very </a:t>
            </a:r>
            <a:r>
              <a:rPr lang="en-IE" sz="3200" dirty="0" smtClean="0">
                <a:solidFill>
                  <a:schemeClr val="accent1">
                    <a:lumMod val="75000"/>
                  </a:schemeClr>
                </a:solidFill>
              </a:rPr>
              <a:t>competitive</a:t>
            </a:r>
            <a:endParaRPr lang="en-IE" sz="3200" dirty="0">
              <a:solidFill>
                <a:schemeClr val="accent1">
                  <a:lumMod val="75000"/>
                </a:schemeClr>
              </a:solidFill>
            </a:endParaRPr>
          </a:p>
          <a:p>
            <a:pPr lvl="1" indent="-457200" eaLnBrk="1" fontAlgn="auto" hangingPunct="1">
              <a:spcAft>
                <a:spcPts val="0"/>
              </a:spcAft>
              <a:buFont typeface="Arial" panose="020B0604020202020204" pitchFamily="34" charset="0"/>
              <a:buChar char="•"/>
              <a:defRPr/>
            </a:pPr>
            <a:r>
              <a:rPr lang="en-IE" sz="3200" dirty="0">
                <a:solidFill>
                  <a:schemeClr val="accent1">
                    <a:lumMod val="75000"/>
                  </a:schemeClr>
                </a:solidFill>
              </a:rPr>
              <a:t>M</a:t>
            </a:r>
            <a:r>
              <a:rPr lang="en-IE" sz="3200" dirty="0" smtClean="0">
                <a:solidFill>
                  <a:schemeClr val="accent1">
                    <a:lumMod val="75000"/>
                  </a:schemeClr>
                </a:solidFill>
              </a:rPr>
              <a:t>unster </a:t>
            </a:r>
            <a:r>
              <a:rPr lang="en-IE" sz="3200" dirty="0">
                <a:solidFill>
                  <a:schemeClr val="accent1">
                    <a:lumMod val="75000"/>
                  </a:schemeClr>
                </a:solidFill>
              </a:rPr>
              <a:t>clubs champions at all grades this year	</a:t>
            </a:r>
          </a:p>
          <a:p>
            <a:pPr lvl="1" indent="-457200" eaLnBrk="1" fontAlgn="auto" hangingPunct="1">
              <a:spcAft>
                <a:spcPts val="0"/>
              </a:spcAft>
              <a:buFont typeface="Arial" panose="020B0604020202020204" pitchFamily="34" charset="0"/>
              <a:buChar char="•"/>
              <a:defRPr/>
            </a:pPr>
            <a:r>
              <a:rPr lang="en-IE" sz="3200" dirty="0" smtClean="0">
                <a:solidFill>
                  <a:schemeClr val="accent1">
                    <a:lumMod val="75000"/>
                  </a:schemeClr>
                </a:solidFill>
              </a:rPr>
              <a:t>Meaningful </a:t>
            </a:r>
            <a:r>
              <a:rPr lang="en-IE" sz="3200" dirty="0">
                <a:solidFill>
                  <a:schemeClr val="accent1">
                    <a:lumMod val="75000"/>
                  </a:schemeClr>
                </a:solidFill>
              </a:rPr>
              <a:t>divisional </a:t>
            </a:r>
            <a:r>
              <a:rPr lang="en-IE" sz="3600" dirty="0">
                <a:solidFill>
                  <a:schemeClr val="accent1">
                    <a:lumMod val="75000"/>
                  </a:schemeClr>
                </a:solidFill>
              </a:rPr>
              <a:t>club competitions</a:t>
            </a:r>
          </a:p>
        </p:txBody>
      </p:sp>
      <p:pic>
        <p:nvPicPr>
          <p:cNvPr id="21507" name="Picture 4"/>
          <p:cNvPicPr>
            <a:picLocks noChangeAspect="1"/>
          </p:cNvPicPr>
          <p:nvPr/>
        </p:nvPicPr>
        <p:blipFill>
          <a:blip r:embed="rId2"/>
          <a:srcRect/>
          <a:stretch>
            <a:fillRect/>
          </a:stretch>
        </p:blipFill>
        <p:spPr bwMode="auto">
          <a:xfrm>
            <a:off x="8027988" y="182563"/>
            <a:ext cx="1030287" cy="1358900"/>
          </a:xfrm>
          <a:prstGeom prst="rect">
            <a:avLst/>
          </a:prstGeom>
          <a:noFill/>
          <a:ln w="9525">
            <a:noFill/>
            <a:miter lim="800000"/>
            <a:headEnd/>
            <a:tailEnd/>
          </a:ln>
        </p:spPr>
      </p:pic>
      <p:sp>
        <p:nvSpPr>
          <p:cNvPr id="21508" name="Title 5"/>
          <p:cNvSpPr txBox="1">
            <a:spLocks/>
          </p:cNvSpPr>
          <p:nvPr/>
        </p:nvSpPr>
        <p:spPr bwMode="auto">
          <a:xfrm>
            <a:off x="395288" y="2746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Club Senior Games Structure</a:t>
            </a:r>
          </a:p>
        </p:txBody>
      </p:sp>
      <p:pic>
        <p:nvPicPr>
          <p:cNvPr id="21509" name="Picture 6"/>
          <p:cNvPicPr>
            <a:picLocks noChangeAspect="1"/>
          </p:cNvPicPr>
          <p:nvPr/>
        </p:nvPicPr>
        <p:blipFill>
          <a:blip r:embed="rId2"/>
          <a:srcRect/>
          <a:stretch>
            <a:fillRect/>
          </a:stretch>
        </p:blipFill>
        <p:spPr bwMode="auto">
          <a:xfrm>
            <a:off x="0" y="188913"/>
            <a:ext cx="1030288"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p:txBody>
          <a:bodyPr rtlCol="0">
            <a:normAutofit/>
          </a:bodyPr>
          <a:lstStyle/>
          <a:p>
            <a:pPr eaLnBrk="1" fontAlgn="auto" hangingPunct="1">
              <a:spcAft>
                <a:spcPts val="0"/>
              </a:spcAft>
              <a:buFont typeface="Arial" pitchFamily="34" charset="0"/>
              <a:buChar char="•"/>
              <a:defRPr/>
            </a:pPr>
            <a:endParaRPr lang="x-none" dirty="0">
              <a:solidFill>
                <a:schemeClr val="accent1">
                  <a:lumMod val="75000"/>
                </a:schemeClr>
              </a:solidFill>
            </a:endParaRPr>
          </a:p>
          <a:p>
            <a:pPr eaLnBrk="1" fontAlgn="auto" hangingPunct="1">
              <a:spcAft>
                <a:spcPts val="0"/>
              </a:spcAft>
              <a:buSzPct val="45000"/>
              <a:buFont typeface="StarSymbol"/>
              <a:buChar char="●"/>
              <a:defRPr/>
            </a:pPr>
            <a:r>
              <a:rPr lang="x-none" dirty="0">
                <a:solidFill>
                  <a:schemeClr val="accent1">
                    <a:lumMod val="75000"/>
                  </a:schemeClr>
                </a:solidFill>
              </a:rPr>
              <a:t>Primary Schools</a:t>
            </a:r>
          </a:p>
          <a:p>
            <a:pPr eaLnBrk="1" fontAlgn="auto" hangingPunct="1">
              <a:spcAft>
                <a:spcPts val="0"/>
              </a:spcAft>
              <a:buSzPct val="45000"/>
              <a:buFont typeface="StarSymbol"/>
              <a:buChar char="●"/>
              <a:defRPr/>
            </a:pPr>
            <a:r>
              <a:rPr lang="x-none" dirty="0">
                <a:solidFill>
                  <a:schemeClr val="accent1">
                    <a:lumMod val="75000"/>
                  </a:schemeClr>
                </a:solidFill>
              </a:rPr>
              <a:t>Post Primary Schools</a:t>
            </a:r>
          </a:p>
          <a:p>
            <a:pPr eaLnBrk="1" fontAlgn="auto" hangingPunct="1">
              <a:spcAft>
                <a:spcPts val="0"/>
              </a:spcAft>
              <a:buSzPct val="45000"/>
              <a:buFont typeface="StarSymbol"/>
              <a:buChar char="●"/>
              <a:defRPr/>
            </a:pPr>
            <a:r>
              <a:rPr lang="x-none" dirty="0">
                <a:solidFill>
                  <a:schemeClr val="accent1">
                    <a:lumMod val="75000"/>
                  </a:schemeClr>
                </a:solidFill>
              </a:rPr>
              <a:t>Urban</a:t>
            </a:r>
          </a:p>
          <a:p>
            <a:pPr eaLnBrk="1" fontAlgn="auto" hangingPunct="1">
              <a:spcAft>
                <a:spcPts val="0"/>
              </a:spcAft>
              <a:buSzPct val="45000"/>
              <a:buFont typeface="StarSymbol"/>
              <a:buChar char="●"/>
              <a:defRPr/>
            </a:pPr>
            <a:r>
              <a:rPr lang="x-none" dirty="0">
                <a:solidFill>
                  <a:schemeClr val="accent1">
                    <a:lumMod val="75000"/>
                  </a:schemeClr>
                </a:solidFill>
              </a:rPr>
              <a:t>Rural</a:t>
            </a:r>
          </a:p>
          <a:p>
            <a:pPr eaLnBrk="1" fontAlgn="auto" hangingPunct="1">
              <a:spcAft>
                <a:spcPts val="0"/>
              </a:spcAft>
              <a:buSzPct val="45000"/>
              <a:buFont typeface="StarSymbol"/>
              <a:buChar char="●"/>
              <a:defRPr/>
            </a:pPr>
            <a:endParaRPr lang="x-none" dirty="0">
              <a:solidFill>
                <a:schemeClr val="accent1">
                  <a:lumMod val="75000"/>
                </a:schemeClr>
              </a:solidFill>
            </a:endParaRPr>
          </a:p>
        </p:txBody>
      </p:sp>
      <p:pic>
        <p:nvPicPr>
          <p:cNvPr id="22530" name="Picture 5"/>
          <p:cNvPicPr>
            <a:picLocks noChangeAspect="1"/>
          </p:cNvPicPr>
          <p:nvPr/>
        </p:nvPicPr>
        <p:blipFill>
          <a:blip r:embed="rId3"/>
          <a:srcRect/>
          <a:stretch>
            <a:fillRect/>
          </a:stretch>
        </p:blipFill>
        <p:spPr bwMode="auto">
          <a:xfrm>
            <a:off x="107950" y="106363"/>
            <a:ext cx="849313" cy="1171575"/>
          </a:xfrm>
          <a:prstGeom prst="rect">
            <a:avLst/>
          </a:prstGeom>
          <a:noFill/>
          <a:ln w="9525">
            <a:noFill/>
            <a:miter lim="800000"/>
            <a:headEnd/>
            <a:tailEnd/>
          </a:ln>
        </p:spPr>
      </p:pic>
      <p:sp>
        <p:nvSpPr>
          <p:cNvPr id="22531" name="Title 5"/>
          <p:cNvSpPr txBox="1">
            <a:spLocks/>
          </p:cNvSpPr>
          <p:nvPr/>
        </p:nvSpPr>
        <p:spPr bwMode="auto">
          <a:xfrm>
            <a:off x="323850" y="134938"/>
            <a:ext cx="8229600" cy="1143000"/>
          </a:xfrm>
          <a:prstGeom prst="rect">
            <a:avLst/>
          </a:prstGeom>
          <a:noFill/>
          <a:ln w="9525">
            <a:noFill/>
            <a:miter lim="800000"/>
            <a:headEnd/>
            <a:tailEnd/>
          </a:ln>
        </p:spPr>
        <p:txBody>
          <a:bodyPr/>
          <a:lstStyle/>
          <a:p>
            <a:pPr algn="ctr"/>
            <a:r>
              <a:rPr lang="en-IE" sz="4400">
                <a:solidFill>
                  <a:srgbClr val="FF0000"/>
                </a:solidFill>
                <a:latin typeface="Calibri" pitchFamily="34" charset="0"/>
              </a:rPr>
              <a:t>Clubs and Schools</a:t>
            </a:r>
          </a:p>
        </p:txBody>
      </p:sp>
      <p:pic>
        <p:nvPicPr>
          <p:cNvPr id="22532" name="Picture 7"/>
          <p:cNvPicPr>
            <a:picLocks noChangeAspect="1"/>
          </p:cNvPicPr>
          <p:nvPr/>
        </p:nvPicPr>
        <p:blipFill>
          <a:blip r:embed="rId3"/>
          <a:srcRect/>
          <a:stretch>
            <a:fillRect/>
          </a:stretch>
        </p:blipFill>
        <p:spPr bwMode="auto">
          <a:xfrm>
            <a:off x="8128000" y="106363"/>
            <a:ext cx="849313" cy="11715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1191</Words>
  <Application>Microsoft Office PowerPoint</Application>
  <PresentationFormat>On-screen Show (4:3)</PresentationFormat>
  <Paragraphs>315</Paragraphs>
  <Slides>37</Slides>
  <Notes>8</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37</vt:i4>
      </vt:variant>
    </vt:vector>
  </HeadingPairs>
  <TitlesOfParts>
    <vt:vector size="41" baseType="lpstr">
      <vt:lpstr>Arial</vt:lpstr>
      <vt:lpstr>Calibri</vt:lpstr>
      <vt:lpstr>StarSymbol</vt:lpstr>
      <vt:lpstr>Office Theme</vt:lpstr>
      <vt:lpstr>Special K’s: Behind the Strength of Kerry and Kilkenny</vt:lpstr>
      <vt:lpstr>Speakers</vt:lpstr>
      <vt:lpstr>Slide 3</vt:lpstr>
      <vt:lpstr>Slide 4</vt:lpstr>
      <vt:lpstr>Slide 5</vt:lpstr>
      <vt:lpstr>Slide 6</vt:lpstr>
      <vt:lpstr>Slide 7</vt:lpstr>
      <vt:lpstr>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vt:lpstr>
      <vt:lpstr>Slide 29</vt:lpstr>
      <vt:lpstr>Slide 30</vt:lpstr>
      <vt:lpstr>Slide 31</vt:lpstr>
      <vt:lpstr>Slide 32</vt:lpstr>
      <vt:lpstr>Slide 33</vt:lpstr>
      <vt:lpstr>Slide 34</vt:lpstr>
      <vt:lpstr>Slide 35</vt:lpstr>
      <vt:lpstr>Slide 36</vt:lpstr>
      <vt:lpstr>Slide 37</vt:lpstr>
    </vt:vector>
  </TitlesOfParts>
  <Company>Computer Centre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Centre</dc:creator>
  <cp:lastModifiedBy>KK</cp:lastModifiedBy>
  <cp:revision>34</cp:revision>
  <dcterms:created xsi:type="dcterms:W3CDTF">2015-01-05T12:32:41Z</dcterms:created>
  <dcterms:modified xsi:type="dcterms:W3CDTF">2015-01-09T18:07:48Z</dcterms:modified>
</cp:coreProperties>
</file>