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Lst>
  <p:notesMasterIdLst>
    <p:notesMasterId r:id="rId15"/>
  </p:notesMasterIdLst>
  <p:sldIdLst>
    <p:sldId id="256" r:id="rId2"/>
    <p:sldId id="257" r:id="rId3"/>
    <p:sldId id="295" r:id="rId4"/>
    <p:sldId id="258" r:id="rId5"/>
    <p:sldId id="296" r:id="rId6"/>
    <p:sldId id="259" r:id="rId7"/>
    <p:sldId id="297" r:id="rId8"/>
    <p:sldId id="260" r:id="rId9"/>
    <p:sldId id="298" r:id="rId10"/>
    <p:sldId id="262" r:id="rId11"/>
    <p:sldId id="299" r:id="rId12"/>
    <p:sldId id="261"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4CBC-D461-4ECA-A489-D3A30E0FB795}" type="datetimeFigureOut">
              <a:rPr lang="en-US" smtClean="0"/>
              <a:t>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1351B-2C5D-457B-ABE5-B64DBC7BD410}" type="slidenum">
              <a:rPr lang="en-US" smtClean="0"/>
              <a:t>‹#›</a:t>
            </a:fld>
            <a:endParaRPr lang="en-US" dirty="0"/>
          </a:p>
        </p:txBody>
      </p:sp>
    </p:spTree>
    <p:extLst>
      <p:ext uri="{BB962C8B-B14F-4D97-AF65-F5344CB8AC3E}">
        <p14:creationId xmlns:p14="http://schemas.microsoft.com/office/powerpoint/2010/main" val="20270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1</a:t>
            </a:fld>
            <a:endParaRPr lang="en-US" dirty="0"/>
          </a:p>
        </p:txBody>
      </p:sp>
    </p:spTree>
    <p:extLst>
      <p:ext uri="{BB962C8B-B14F-4D97-AF65-F5344CB8AC3E}">
        <p14:creationId xmlns:p14="http://schemas.microsoft.com/office/powerpoint/2010/main" val="351904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verbiage to the language your school uses. </a:t>
            </a:r>
          </a:p>
        </p:txBody>
      </p:sp>
      <p:sp>
        <p:nvSpPr>
          <p:cNvPr id="4" name="Slide Number Placeholder 3"/>
          <p:cNvSpPr>
            <a:spLocks noGrp="1"/>
          </p:cNvSpPr>
          <p:nvPr>
            <p:ph type="sldNum" sz="quarter" idx="10"/>
          </p:nvPr>
        </p:nvSpPr>
        <p:spPr/>
        <p:txBody>
          <a:bodyPr/>
          <a:lstStyle/>
          <a:p>
            <a:fld id="{C051351B-2C5D-457B-ABE5-B64DBC7BD410}" type="slidenum">
              <a:rPr lang="en-US" smtClean="0"/>
              <a:t>8</a:t>
            </a:fld>
            <a:endParaRPr lang="en-US" dirty="0"/>
          </a:p>
        </p:txBody>
      </p:sp>
    </p:spTree>
    <p:extLst>
      <p:ext uri="{BB962C8B-B14F-4D97-AF65-F5344CB8AC3E}">
        <p14:creationId xmlns:p14="http://schemas.microsoft.com/office/powerpoint/2010/main" val="425304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12329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94542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10135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3675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9976060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5660164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406521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65601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0726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52350777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73679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542C410-CA8E-4363-B2A5-C992C048EF26}" type="datetimeFigureOut">
              <a:rPr lang="en-US" smtClean="0"/>
              <a:t>1/5/2019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47594454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6.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4.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openxmlformats.org/officeDocument/2006/relationships/image" Target="../media/image33.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jpe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openxmlformats.org/officeDocument/2006/relationships/image" Target="../media/image33.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jpe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openxmlformats.org/officeDocument/2006/relationships/image" Target="../media/image33.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6.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openxmlformats.org/officeDocument/2006/relationships/image" Target="../media/image33.jpeg"/><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6.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4.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openxmlformats.org/officeDocument/2006/relationships/image" Target="../media/image33.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D5E9E7-F049-4409-BEB3-DBAA80E8301D}"/>
              </a:ext>
            </a:extLst>
          </p:cNvPr>
          <p:cNvSpPr>
            <a:spLocks noGrp="1"/>
          </p:cNvSpPr>
          <p:nvPr>
            <p:ph type="subTitle" idx="1"/>
          </p:nvPr>
        </p:nvSpPr>
        <p:spPr>
          <a:xfrm>
            <a:off x="1759286" y="1209299"/>
            <a:ext cx="8673427" cy="1322587"/>
          </a:xfrm>
        </p:spPr>
        <p:txBody>
          <a:bodyPr>
            <a:normAutofit/>
          </a:bodyPr>
          <a:lstStyle/>
          <a:p>
            <a:r>
              <a:rPr lang="en-US" sz="4000" dirty="0">
                <a:latin typeface="Segoe UI" panose="020B0502040204020203" pitchFamily="34" charset="0"/>
                <a:cs typeface="Segoe UI" panose="020B0502040204020203" pitchFamily="34" charset="0"/>
              </a:rPr>
              <a:t>Week 7</a:t>
            </a:r>
          </a:p>
        </p:txBody>
      </p:sp>
      <p:sp>
        <p:nvSpPr>
          <p:cNvPr id="4" name="Rectangle 3">
            <a:extLst>
              <a:ext uri="{FF2B5EF4-FFF2-40B4-BE49-F238E27FC236}">
                <a16:creationId xmlns:a16="http://schemas.microsoft.com/office/drawing/2014/main" id="{F2A2D7DD-5041-4C4D-A523-F870B27AD1D4}"/>
              </a:ext>
            </a:extLst>
          </p:cNvPr>
          <p:cNvSpPr/>
          <p:nvPr/>
        </p:nvSpPr>
        <p:spPr>
          <a:xfrm>
            <a:off x="2693437" y="2195013"/>
            <a:ext cx="6805133" cy="1323439"/>
          </a:xfrm>
          <a:prstGeom prst="rect">
            <a:avLst/>
          </a:prstGeom>
          <a:noFill/>
        </p:spPr>
        <p:txBody>
          <a:bodyPr wrap="none" lIns="91440" tIns="45720" rIns="91440" bIns="45720">
            <a:spAutoFit/>
          </a:bodyPr>
          <a:lstStyle/>
          <a:p>
            <a:pPr algn="ctr"/>
            <a:r>
              <a:rPr lang="en-US" sz="8000" b="0" cap="none" spc="0" dirty="0">
                <a:ln w="0"/>
                <a:solidFill>
                  <a:schemeClr val="bg2"/>
                </a:solidFill>
                <a:latin typeface="Franklin Gothic Medium" panose="020B0603020102020204" pitchFamily="34" charset="0"/>
                <a:cs typeface="Segoe UI" panose="020B0502040204020203" pitchFamily="34" charset="0"/>
              </a:rPr>
              <a:t>Skip &amp; Strike 2</a:t>
            </a:r>
          </a:p>
        </p:txBody>
      </p:sp>
      <p:pic>
        <p:nvPicPr>
          <p:cNvPr id="1026" name="Picture 2" descr="Image result for cartoon children skipping">
            <a:extLst>
              <a:ext uri="{FF2B5EF4-FFF2-40B4-BE49-F238E27FC236}">
                <a16:creationId xmlns:a16="http://schemas.microsoft.com/office/drawing/2014/main" id="{A0E1F744-E46B-441F-882D-9ADEE3E9432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115" r="34542"/>
          <a:stretch/>
        </p:blipFill>
        <p:spPr bwMode="auto">
          <a:xfrm>
            <a:off x="511967" y="2531886"/>
            <a:ext cx="1979440" cy="41810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cartoon children skipping around">
            <a:extLst>
              <a:ext uri="{FF2B5EF4-FFF2-40B4-BE49-F238E27FC236}">
                <a16:creationId xmlns:a16="http://schemas.microsoft.com/office/drawing/2014/main" id="{51D538FD-9B8B-42EF-A792-7C4829E28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817"/>
          <a:stretch/>
        </p:blipFill>
        <p:spPr bwMode="auto">
          <a:xfrm>
            <a:off x="5869471" y="2496437"/>
            <a:ext cx="2943225" cy="4361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cartoon children striking a ball with a bat">
            <a:extLst>
              <a:ext uri="{FF2B5EF4-FFF2-40B4-BE49-F238E27FC236}">
                <a16:creationId xmlns:a16="http://schemas.microsoft.com/office/drawing/2014/main" id="{2FE414AC-42AE-406B-8B3D-7572339975E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5555"/>
          <a:stretch/>
        </p:blipFill>
        <p:spPr bwMode="auto">
          <a:xfrm>
            <a:off x="2933658" y="3669073"/>
            <a:ext cx="2583005" cy="27829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toon children playing hurling">
            <a:extLst>
              <a:ext uri="{FF2B5EF4-FFF2-40B4-BE49-F238E27FC236}">
                <a16:creationId xmlns:a16="http://schemas.microsoft.com/office/drawing/2014/main" id="{F1E606D4-E241-446F-974D-ED90A7974368}"/>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47726" r="1"/>
          <a:stretch/>
        </p:blipFill>
        <p:spPr bwMode="auto">
          <a:xfrm>
            <a:off x="8812695" y="3157261"/>
            <a:ext cx="3093001" cy="35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89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208209" y="360542"/>
            <a:ext cx="11374190" cy="899639"/>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4800" b="1" dirty="0">
                <a:solidFill>
                  <a:schemeClr val="tx1"/>
                </a:solidFill>
                <a:latin typeface="Segoe UI" panose="020B0502040204020203" pitchFamily="34" charset="0"/>
                <a:cs typeface="Segoe UI" panose="020B0502040204020203" pitchFamily="34" charset="0"/>
              </a:rPr>
              <a:t>Forward lunge and jump</a:t>
            </a:r>
          </a:p>
        </p:txBody>
      </p:sp>
      <p:sp>
        <p:nvSpPr>
          <p:cNvPr id="6" name="TextBox 5">
            <a:extLst>
              <a:ext uri="{FF2B5EF4-FFF2-40B4-BE49-F238E27FC236}">
                <a16:creationId xmlns:a16="http://schemas.microsoft.com/office/drawing/2014/main" id="{8381E876-9D0B-43B5-BCAB-4B7796D32A71}"/>
              </a:ext>
            </a:extLst>
          </p:cNvPr>
          <p:cNvSpPr txBox="1"/>
          <p:nvPr/>
        </p:nvSpPr>
        <p:spPr>
          <a:xfrm>
            <a:off x="5230695" y="1260181"/>
            <a:ext cx="6400799"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Franklin Gothic Medium" panose="020B0603020102020204" pitchFamily="34" charset="0"/>
              </a:rPr>
              <a:t>Stand nice and tall with your hands on your hips.</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Take a big step forward with one leg and lower the other knee close to the ground without touching it.</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Then spring up as high as you can using your arms to help you get higher!</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Land safely on both feet and try to 10 on both sides!</a:t>
            </a:r>
          </a:p>
        </p:txBody>
      </p:sp>
      <p:grpSp>
        <p:nvGrpSpPr>
          <p:cNvPr id="10" name="Group 9">
            <a:extLst>
              <a:ext uri="{FF2B5EF4-FFF2-40B4-BE49-F238E27FC236}">
                <a16:creationId xmlns:a16="http://schemas.microsoft.com/office/drawing/2014/main" id="{E79B621A-CDE8-4F3E-BEA9-28086BDB005C}"/>
              </a:ext>
            </a:extLst>
          </p:cNvPr>
          <p:cNvGrpSpPr/>
          <p:nvPr/>
        </p:nvGrpSpPr>
        <p:grpSpPr>
          <a:xfrm>
            <a:off x="265725" y="810361"/>
            <a:ext cx="2538734" cy="3350627"/>
            <a:chOff x="545474" y="1790633"/>
            <a:chExt cx="1571589" cy="1790632"/>
          </a:xfrm>
        </p:grpSpPr>
        <p:sp>
          <p:nvSpPr>
            <p:cNvPr id="11" name="Oval 10">
              <a:extLst>
                <a:ext uri="{FF2B5EF4-FFF2-40B4-BE49-F238E27FC236}">
                  <a16:creationId xmlns:a16="http://schemas.microsoft.com/office/drawing/2014/main" id="{FCE3C1FA-5D1F-4D11-BEB1-1EC65CDDED36}"/>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Hop to single leg row.jpg">
              <a:extLst>
                <a:ext uri="{FF2B5EF4-FFF2-40B4-BE49-F238E27FC236}">
                  <a16:creationId xmlns:a16="http://schemas.microsoft.com/office/drawing/2014/main" id="{FDA059A9-D12C-48F6-8306-568BEB8377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34798" b="68763"/>
            <a:stretch/>
          </p:blipFill>
          <p:spPr>
            <a:xfrm>
              <a:off x="618571" y="1790633"/>
              <a:ext cx="1498492" cy="1790632"/>
            </a:xfrm>
            <a:prstGeom prst="rect">
              <a:avLst/>
            </a:prstGeom>
            <a:effectLst>
              <a:outerShdw blurRad="76200" dist="12700" dir="8100000" sy="-23000" kx="800400" algn="br" rotWithShape="0">
                <a:prstClr val="black">
                  <a:alpha val="20000"/>
                </a:prstClr>
              </a:outerShdw>
            </a:effectLst>
          </p:spPr>
        </p:pic>
      </p:grpSp>
      <p:grpSp>
        <p:nvGrpSpPr>
          <p:cNvPr id="20" name="Group 19">
            <a:extLst>
              <a:ext uri="{FF2B5EF4-FFF2-40B4-BE49-F238E27FC236}">
                <a16:creationId xmlns:a16="http://schemas.microsoft.com/office/drawing/2014/main" id="{42C2DEB6-574E-4008-9405-A8B05B526779}"/>
              </a:ext>
            </a:extLst>
          </p:cNvPr>
          <p:cNvGrpSpPr/>
          <p:nvPr/>
        </p:nvGrpSpPr>
        <p:grpSpPr>
          <a:xfrm>
            <a:off x="1864364" y="2485674"/>
            <a:ext cx="2560299" cy="3350627"/>
            <a:chOff x="2411445" y="1790633"/>
            <a:chExt cx="1584939" cy="1790632"/>
          </a:xfrm>
        </p:grpSpPr>
        <p:pic>
          <p:nvPicPr>
            <p:cNvPr id="22" name="Picture 21" descr="Hop to single leg row.jpg">
              <a:extLst>
                <a:ext uri="{FF2B5EF4-FFF2-40B4-BE49-F238E27FC236}">
                  <a16:creationId xmlns:a16="http://schemas.microsoft.com/office/drawing/2014/main" id="{D38CC1CA-F5BE-481A-9D6E-D3640EA73C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70034" t="3097" r="8657" b="68763"/>
            <a:stretch/>
          </p:blipFill>
          <p:spPr>
            <a:xfrm>
              <a:off x="2411445" y="1790633"/>
              <a:ext cx="1298237" cy="1790632"/>
            </a:xfrm>
            <a:prstGeom prst="rect">
              <a:avLst/>
            </a:prstGeom>
            <a:effectLst>
              <a:outerShdw blurRad="76200" dist="12700" dir="8100000" sy="-23000" kx="800400" algn="br" rotWithShape="0">
                <a:prstClr val="black">
                  <a:alpha val="20000"/>
                </a:prstClr>
              </a:outerShdw>
            </a:effectLst>
          </p:spPr>
        </p:pic>
        <p:sp>
          <p:nvSpPr>
            <p:cNvPr id="23" name="Oval 22">
              <a:extLst>
                <a:ext uri="{FF2B5EF4-FFF2-40B4-BE49-F238E27FC236}">
                  <a16:creationId xmlns:a16="http://schemas.microsoft.com/office/drawing/2014/main" id="{638F5243-E911-457D-A878-C53562131CC8}"/>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Explosion: 14 Points 2">
            <a:extLst>
              <a:ext uri="{FF2B5EF4-FFF2-40B4-BE49-F238E27FC236}">
                <a16:creationId xmlns:a16="http://schemas.microsoft.com/office/drawing/2014/main" id="{093F4E89-1A99-42B4-9640-46A9710DC33C}"/>
              </a:ext>
            </a:extLst>
          </p:cNvPr>
          <p:cNvSpPr/>
          <p:nvPr/>
        </p:nvSpPr>
        <p:spPr>
          <a:xfrm>
            <a:off x="-92765" y="-644097"/>
            <a:ext cx="13000383" cy="814619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            </a:t>
            </a:r>
            <a:r>
              <a:rPr lang="en-GB" sz="2200" b="1" u="sng" dirty="0">
                <a:solidFill>
                  <a:schemeClr val="bg1"/>
                </a:solidFill>
              </a:rPr>
              <a:t>QUESTION TIME!</a:t>
            </a:r>
          </a:p>
          <a:p>
            <a:pPr algn="ctr"/>
            <a:r>
              <a:rPr lang="en-GB" sz="2200" dirty="0">
                <a:solidFill>
                  <a:srgbClr val="FF0000"/>
                </a:solidFill>
              </a:rPr>
              <a:t>Do you know what the main muscles in your legs are called and which help you jump?</a:t>
            </a:r>
          </a:p>
          <a:p>
            <a:pPr algn="ctr"/>
            <a:endParaRPr lang="en-GB" sz="2200" dirty="0">
              <a:solidFill>
                <a:srgbClr val="FF0000"/>
              </a:solidFill>
            </a:endParaRPr>
          </a:p>
          <a:p>
            <a:pPr algn="ctr"/>
            <a:r>
              <a:rPr lang="en-GB" sz="2200" b="1" dirty="0">
                <a:solidFill>
                  <a:schemeClr val="bg1"/>
                </a:solidFill>
              </a:rPr>
              <a:t>DID YOU KNOW??</a:t>
            </a:r>
          </a:p>
          <a:p>
            <a:pPr algn="ctr"/>
            <a:r>
              <a:rPr lang="en-GB" sz="2200" dirty="0">
                <a:solidFill>
                  <a:srgbClr val="0070C0"/>
                </a:solidFill>
              </a:rPr>
              <a:t>You can jump higher when your muscles are warm! That’s why you have to warm up to play sports! Your muscles are like spaghetti. When its cold they don’t bend and can break (you could get hurt), but when they’re warm they can bend and are nice and springy. Interesting right!</a:t>
            </a:r>
          </a:p>
        </p:txBody>
      </p:sp>
    </p:spTree>
    <p:extLst>
      <p:ext uri="{BB962C8B-B14F-4D97-AF65-F5344CB8AC3E}">
        <p14:creationId xmlns:p14="http://schemas.microsoft.com/office/powerpoint/2010/main" val="24614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pic>
        <p:nvPicPr>
          <p:cNvPr id="36" name="Picture 35">
            <a:extLst>
              <a:ext uri="{FF2B5EF4-FFF2-40B4-BE49-F238E27FC236}">
                <a16:creationId xmlns:a16="http://schemas.microsoft.com/office/drawing/2014/main" id="{0D83799C-0357-4DD2-8E82-72A5A0F7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3" y="541386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pic>
        <p:nvPicPr>
          <p:cNvPr id="113" name="Picture 112"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9363" y="2092305"/>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790D8234-835F-4E28-9213-475B17B33066}"/>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0356" y="3083984"/>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s://previews.123rf.com/images/jaaakworks/jaaakworks1708/jaaakworks170800080/84280579-cartoon-set-of-a-woman-doing-exercises-for-health-and-fitness.jpg">
            <a:extLst>
              <a:ext uri="{FF2B5EF4-FFF2-40B4-BE49-F238E27FC236}">
                <a16:creationId xmlns:a16="http://schemas.microsoft.com/office/drawing/2014/main" id="{382A3642-8D09-40B7-A78A-BAE6F51C3AD9}"/>
              </a:ext>
            </a:extLst>
          </p:cNvPr>
          <p:cNvPicPr>
            <a:picLocks noChangeAspect="1" noChangeArrowheads="1"/>
          </p:cNvPicPr>
          <p:nvPr/>
        </p:nvPicPr>
        <p:blipFill rotWithShape="1">
          <a:blip r:embed="rId45">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103238" y="2092305"/>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E0F0-60AC-4B82-BE5E-8538C5B73CEF}"/>
              </a:ext>
            </a:extLst>
          </p:cNvPr>
          <p:cNvSpPr txBox="1">
            <a:spLocks/>
          </p:cNvSpPr>
          <p:nvPr/>
        </p:nvSpPr>
        <p:spPr>
          <a:xfrm>
            <a:off x="-122884" y="458573"/>
            <a:ext cx="5490224" cy="899639"/>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dirty="0">
              <a:solidFill>
                <a:schemeClr val="accent1"/>
              </a:solidFill>
              <a:latin typeface="Segoe UI" panose="020B0502040204020203" pitchFamily="34" charset="0"/>
              <a:cs typeface="Segoe UI" panose="020B0502040204020203" pitchFamily="34" charset="0"/>
            </a:endParaRPr>
          </a:p>
        </p:txBody>
      </p:sp>
      <p:pic>
        <p:nvPicPr>
          <p:cNvPr id="4" name="Dance Your DuckTales Off _ DuckTales Theme Song _ GoNoodle.mp4">
            <a:hlinkClick r:id="" action="ppaction://media"/>
            <a:extLst>
              <a:ext uri="{FF2B5EF4-FFF2-40B4-BE49-F238E27FC236}">
                <a16:creationId xmlns:a16="http://schemas.microsoft.com/office/drawing/2014/main" id="{6E80FE06-81A8-456E-B730-FEE248A983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46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2690191" y="2534175"/>
            <a:ext cx="6150921" cy="899639"/>
          </a:xfrm>
        </p:spPr>
        <p:txBody>
          <a:bodyPr>
            <a:noAutofit/>
          </a:bodyPr>
          <a:lstStyle/>
          <a:p>
            <a:r>
              <a:rPr lang="en-US" sz="8000" dirty="0">
                <a:latin typeface="Franklin Gothic Medium" panose="020B0603020102020204" pitchFamily="34" charset="0"/>
                <a:cs typeface="Segoe UI" panose="020B0502040204020203" pitchFamily="34" charset="0"/>
              </a:rPr>
              <a:t>Nice Work!</a:t>
            </a: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549022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8000" dirty="0">
              <a:solidFill>
                <a:schemeClr val="accent1"/>
              </a:solidFill>
              <a:latin typeface="Franklin Gothic Medium" panose="020B0603020102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5232400" y="5140748"/>
            <a:ext cx="67960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8000" dirty="0">
              <a:solidFill>
                <a:schemeClr val="accent1"/>
              </a:solidFill>
              <a:latin typeface="Franklin Gothic Medium" panose="020B0603020102020204" pitchFamily="34" charset="0"/>
              <a:cs typeface="Segoe UI" panose="020B0502040204020203" pitchFamily="34" charset="0"/>
            </a:endParaRPr>
          </a:p>
        </p:txBody>
      </p:sp>
      <p:pic>
        <p:nvPicPr>
          <p:cNvPr id="3074" name="Picture 2" descr="Related image">
            <a:extLst>
              <a:ext uri="{FF2B5EF4-FFF2-40B4-BE49-F238E27FC236}">
                <a16:creationId xmlns:a16="http://schemas.microsoft.com/office/drawing/2014/main" id="{83BD9CAD-6937-474E-A098-3C29098B1B9F}"/>
              </a:ext>
            </a:extLst>
          </p:cNvP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057965" y="3727174"/>
            <a:ext cx="4174435" cy="3130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rtoon 2 kids high fiving">
            <a:extLst>
              <a:ext uri="{FF2B5EF4-FFF2-40B4-BE49-F238E27FC236}">
                <a16:creationId xmlns:a16="http://schemas.microsoft.com/office/drawing/2014/main" id="{490E46AB-457C-4AAB-89C9-7152CB3BE63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878" y="-551622"/>
            <a:ext cx="4278796" cy="42787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nfetti">
            <a:extLst>
              <a:ext uri="{FF2B5EF4-FFF2-40B4-BE49-F238E27FC236}">
                <a16:creationId xmlns:a16="http://schemas.microsoft.com/office/drawing/2014/main" id="{555DFF67-F052-418A-A75B-EAFAB628B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0" y="0"/>
            <a:ext cx="120781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34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3350888" y="2534175"/>
            <a:ext cx="5490224" cy="899639"/>
          </a:xfrm>
        </p:spPr>
        <p:txBody>
          <a:bodyPr>
            <a:noAutofit/>
          </a:bodyPr>
          <a:lstStyle/>
          <a:p>
            <a:r>
              <a:rPr lang="en-US" sz="8000" dirty="0">
                <a:latin typeface="Franklin Gothic Medium" panose="020B0603020102020204" pitchFamily="34" charset="0"/>
                <a:cs typeface="Segoe UI" panose="020B0502040204020203" pitchFamily="34" charset="0"/>
              </a:rPr>
              <a:t>ready</a:t>
            </a: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549022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Are you</a:t>
            </a: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5232400" y="5140748"/>
            <a:ext cx="67960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For activity?</a:t>
            </a:r>
          </a:p>
        </p:txBody>
      </p:sp>
      <p:pic>
        <p:nvPicPr>
          <p:cNvPr id="2050" name="Picture 2" descr="Image result for are you ready">
            <a:extLst>
              <a:ext uri="{FF2B5EF4-FFF2-40B4-BE49-F238E27FC236}">
                <a16:creationId xmlns:a16="http://schemas.microsoft.com/office/drawing/2014/main" id="{F1369DB3-9370-460F-B20F-F7B051CF9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28" y="4616661"/>
            <a:ext cx="43815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re you ready">
            <a:extLst>
              <a:ext uri="{FF2B5EF4-FFF2-40B4-BE49-F238E27FC236}">
                <a16:creationId xmlns:a16="http://schemas.microsoft.com/office/drawing/2014/main" id="{057EC00E-AF19-447C-A929-B7B0F742CE53}"/>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030389" y="255896"/>
            <a:ext cx="3907248" cy="227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57DF0D-0207-4836-BBCE-78F528A7C06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1055276"/>
            <a:ext cx="1126435" cy="985197"/>
          </a:xfrm>
          <a:prstGeom prst="rect">
            <a:avLst/>
          </a:prstGeom>
        </p:spPr>
      </p:pic>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pic>
        <p:nvPicPr>
          <p:cNvPr id="33" name="Picture 32">
            <a:extLst>
              <a:ext uri="{FF2B5EF4-FFF2-40B4-BE49-F238E27FC236}">
                <a16:creationId xmlns:a16="http://schemas.microsoft.com/office/drawing/2014/main" id="{AD6E1F3E-2E2A-4063-B21C-9E73632FB8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2" y="4322123"/>
            <a:ext cx="1126435" cy="985197"/>
          </a:xfrm>
          <a:prstGeom prst="rect">
            <a:avLst/>
          </a:prstGeom>
        </p:spPr>
      </p:pic>
      <p:pic>
        <p:nvPicPr>
          <p:cNvPr id="34" name="Picture 33">
            <a:extLst>
              <a:ext uri="{FF2B5EF4-FFF2-40B4-BE49-F238E27FC236}">
                <a16:creationId xmlns:a16="http://schemas.microsoft.com/office/drawing/2014/main" id="{DE822857-988A-41F7-95DE-839F341960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3233174"/>
            <a:ext cx="1126435" cy="985197"/>
          </a:xfrm>
          <a:prstGeom prst="rect">
            <a:avLst/>
          </a:prstGeom>
        </p:spPr>
      </p:pic>
      <p:pic>
        <p:nvPicPr>
          <p:cNvPr id="35" name="Picture 34">
            <a:extLst>
              <a:ext uri="{FF2B5EF4-FFF2-40B4-BE49-F238E27FC236}">
                <a16:creationId xmlns:a16="http://schemas.microsoft.com/office/drawing/2014/main" id="{D5ECB3F8-BA71-43DB-B7E0-1343AAD0DD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2144225"/>
            <a:ext cx="1126435" cy="985197"/>
          </a:xfrm>
          <a:prstGeom prst="rect">
            <a:avLst/>
          </a:prstGeom>
        </p:spPr>
      </p:pic>
      <p:pic>
        <p:nvPicPr>
          <p:cNvPr id="36" name="Picture 35">
            <a:extLst>
              <a:ext uri="{FF2B5EF4-FFF2-40B4-BE49-F238E27FC236}">
                <a16:creationId xmlns:a16="http://schemas.microsoft.com/office/drawing/2014/main" id="{0D83799C-0357-4DD2-8E82-72A5A0F7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3" y="541386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1584" y="2104130"/>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935829CC-3335-4EC5-BF72-C14B90EC1DDC}"/>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5521" y="3152688"/>
            <a:ext cx="1179273" cy="114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8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FEE52A-D548-4F1F-B38D-896F19D46619}"/>
              </a:ext>
            </a:extLst>
          </p:cNvPr>
          <p:cNvSpPr txBox="1"/>
          <p:nvPr/>
        </p:nvSpPr>
        <p:spPr>
          <a:xfrm>
            <a:off x="7262190" y="1058737"/>
            <a:ext cx="4679641" cy="461665"/>
          </a:xfrm>
          <a:prstGeom prst="rect">
            <a:avLst/>
          </a:prstGeom>
          <a:noFill/>
        </p:spPr>
        <p:txBody>
          <a:bodyPr wrap="square" rtlCol="0">
            <a:spAutoFit/>
          </a:bodyPr>
          <a:lstStyle/>
          <a:p>
            <a:pPr lvl="5"/>
            <a:endParaRPr lang="en-GB" sz="2400" b="1" dirty="0"/>
          </a:p>
        </p:txBody>
      </p:sp>
      <p:sp>
        <p:nvSpPr>
          <p:cNvPr id="5" name="Title 1">
            <a:extLst>
              <a:ext uri="{FF2B5EF4-FFF2-40B4-BE49-F238E27FC236}">
                <a16:creationId xmlns:a16="http://schemas.microsoft.com/office/drawing/2014/main" id="{0CFE53AF-D5F6-47F5-A28A-5EF3CB30E907}"/>
              </a:ext>
            </a:extLst>
          </p:cNvPr>
          <p:cNvSpPr txBox="1">
            <a:spLocks/>
          </p:cNvSpPr>
          <p:nvPr/>
        </p:nvSpPr>
        <p:spPr>
          <a:xfrm>
            <a:off x="128553" y="347102"/>
            <a:ext cx="10444706" cy="899639"/>
          </a:xfrm>
          <a:prstGeom prst="rect">
            <a:avLst/>
          </a:prstGeom>
        </p:spPr>
        <p:txBody>
          <a:bodyPr vert="horz" lIns="91440" tIns="45720" rIns="91440" bIns="45720" rtlCol="0" anchor="ctr">
            <a:normAutofit fontScale="92500"/>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4800" b="1" dirty="0">
                <a:solidFill>
                  <a:schemeClr val="accent1"/>
                </a:solidFill>
                <a:latin typeface="Segoe UI" panose="020B0502040204020203" pitchFamily="34" charset="0"/>
                <a:cs typeface="Segoe UI" panose="020B0502040204020203" pitchFamily="34" charset="0"/>
              </a:rPr>
              <a:t>The Piggy dance/ hand to foot</a:t>
            </a:r>
          </a:p>
        </p:txBody>
      </p:sp>
      <p:sp>
        <p:nvSpPr>
          <p:cNvPr id="3" name="TextBox 2">
            <a:extLst>
              <a:ext uri="{FF2B5EF4-FFF2-40B4-BE49-F238E27FC236}">
                <a16:creationId xmlns:a16="http://schemas.microsoft.com/office/drawing/2014/main" id="{5DB571E3-200B-4CC1-9000-AB7A9ED5F7D0}"/>
              </a:ext>
            </a:extLst>
          </p:cNvPr>
          <p:cNvSpPr txBox="1"/>
          <p:nvPr/>
        </p:nvSpPr>
        <p:spPr>
          <a:xfrm>
            <a:off x="6404241" y="1246741"/>
            <a:ext cx="5659206"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Start by standing up nice and straight.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Lift your knee up as high as you can. At the same time lift the opposite arm up to your head.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Then try the same on the opposite side!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Got that? GREAT! Now try to add a little hop with your standing leg when you lift your knee 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Then try and put it all together with some music! </a:t>
            </a:r>
          </a:p>
        </p:txBody>
      </p:sp>
      <p:sp>
        <p:nvSpPr>
          <p:cNvPr id="2" name="Speech Bubble: Oval 1">
            <a:extLst>
              <a:ext uri="{FF2B5EF4-FFF2-40B4-BE49-F238E27FC236}">
                <a16:creationId xmlns:a16="http://schemas.microsoft.com/office/drawing/2014/main" id="{39237B3B-2DA1-407E-8C71-DCD790BEAAEC}"/>
              </a:ext>
            </a:extLst>
          </p:cNvPr>
          <p:cNvSpPr/>
          <p:nvPr/>
        </p:nvSpPr>
        <p:spPr>
          <a:xfrm>
            <a:off x="2713265" y="1232126"/>
            <a:ext cx="3690976" cy="2123546"/>
          </a:xfrm>
          <a:prstGeom prst="wedgeEllipseCallout">
            <a:avLst>
              <a:gd name="adj1" fmla="val -49402"/>
              <a:gd name="adj2" fmla="val 44488"/>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Get your teacher to put on some fun music to dance to.</a:t>
            </a:r>
          </a:p>
        </p:txBody>
      </p:sp>
      <p:pic>
        <p:nvPicPr>
          <p:cNvPr id="10" name="Picture 9" descr="Pig kick.jpg">
            <a:extLst>
              <a:ext uri="{FF2B5EF4-FFF2-40B4-BE49-F238E27FC236}">
                <a16:creationId xmlns:a16="http://schemas.microsoft.com/office/drawing/2014/main" id="{A2706077-CF20-449F-B6E7-00FF31403E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281137" y="1357994"/>
            <a:ext cx="2712701" cy="4392600"/>
          </a:xfrm>
          <a:prstGeom prst="rect">
            <a:avLst/>
          </a:prstGeom>
        </p:spPr>
      </p:pic>
      <p:sp>
        <p:nvSpPr>
          <p:cNvPr id="7" name="Speech Bubble: Rectangle with Corners Rounded 6">
            <a:extLst>
              <a:ext uri="{FF2B5EF4-FFF2-40B4-BE49-F238E27FC236}">
                <a16:creationId xmlns:a16="http://schemas.microsoft.com/office/drawing/2014/main" id="{76E9BEA8-9E5B-4FFB-8A9B-C994699A7B5F}"/>
              </a:ext>
            </a:extLst>
          </p:cNvPr>
          <p:cNvSpPr/>
          <p:nvPr/>
        </p:nvSpPr>
        <p:spPr>
          <a:xfrm>
            <a:off x="3361856" y="3655126"/>
            <a:ext cx="2674366" cy="2854594"/>
          </a:xfrm>
          <a:prstGeom prst="wedgeRoundRectCallout">
            <a:avLst>
              <a:gd name="adj1" fmla="val -73706"/>
              <a:gd name="adj2" fmla="val -48205"/>
              <a:gd name="adj3" fmla="val 16667"/>
            </a:avLst>
          </a:prstGeom>
          <a:solidFill>
            <a:schemeClr val="bg2">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030A0"/>
                </a:solidFill>
              </a:rPr>
              <a:t>Look at you guys Piggy dancing! You look great! Can you add in any Piggy noises?</a:t>
            </a:r>
          </a:p>
          <a:p>
            <a:pPr algn="ctr"/>
            <a:endParaRPr lang="en-GB" sz="2000" b="1" dirty="0">
              <a:solidFill>
                <a:srgbClr val="7030A0"/>
              </a:solidFill>
            </a:endParaRPr>
          </a:p>
          <a:p>
            <a:pPr algn="ctr"/>
            <a:r>
              <a:rPr lang="en-GB" sz="2000" b="1" dirty="0">
                <a:solidFill>
                  <a:srgbClr val="7030A0"/>
                </a:solidFill>
              </a:rPr>
              <a:t>DON’T FORGET: Opposite arms and legs move together!</a:t>
            </a:r>
          </a:p>
        </p:txBody>
      </p:sp>
      <p:sp>
        <p:nvSpPr>
          <p:cNvPr id="4" name="TextBox 3">
            <a:extLst>
              <a:ext uri="{FF2B5EF4-FFF2-40B4-BE49-F238E27FC236}">
                <a16:creationId xmlns:a16="http://schemas.microsoft.com/office/drawing/2014/main" id="{754971FB-6DF9-4D6F-AB8E-ACF5EB10DE65}"/>
              </a:ext>
            </a:extLst>
          </p:cNvPr>
          <p:cNvSpPr txBox="1"/>
          <p:nvPr/>
        </p:nvSpPr>
        <p:spPr>
          <a:xfrm>
            <a:off x="218232" y="5975723"/>
            <a:ext cx="2596272" cy="646331"/>
          </a:xfrm>
          <a:prstGeom prst="rect">
            <a:avLst/>
          </a:prstGeom>
          <a:noFill/>
        </p:spPr>
        <p:txBody>
          <a:bodyPr wrap="square" rtlCol="0">
            <a:spAutoFit/>
          </a:bodyPr>
          <a:lstStyle/>
          <a:p>
            <a:r>
              <a:rPr lang="en-GB" sz="1200" dirty="0"/>
              <a:t>DJ’s recommendation – Paolo Nutini: Pencil Full of Lead (Maybe don’t show the video!)</a:t>
            </a:r>
          </a:p>
        </p:txBody>
      </p:sp>
    </p:spTree>
    <p:extLst>
      <p:ext uri="{BB962C8B-B14F-4D97-AF65-F5344CB8AC3E}">
        <p14:creationId xmlns:p14="http://schemas.microsoft.com/office/powerpoint/2010/main" val="8678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pic>
        <p:nvPicPr>
          <p:cNvPr id="33" name="Picture 32">
            <a:extLst>
              <a:ext uri="{FF2B5EF4-FFF2-40B4-BE49-F238E27FC236}">
                <a16:creationId xmlns:a16="http://schemas.microsoft.com/office/drawing/2014/main" id="{AD6E1F3E-2E2A-4063-B21C-9E73632FB8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2" y="4322123"/>
            <a:ext cx="1126435" cy="985197"/>
          </a:xfrm>
          <a:prstGeom prst="rect">
            <a:avLst/>
          </a:prstGeom>
        </p:spPr>
      </p:pic>
      <p:pic>
        <p:nvPicPr>
          <p:cNvPr id="34" name="Picture 33">
            <a:extLst>
              <a:ext uri="{FF2B5EF4-FFF2-40B4-BE49-F238E27FC236}">
                <a16:creationId xmlns:a16="http://schemas.microsoft.com/office/drawing/2014/main" id="{DE822857-988A-41F7-95DE-839F341960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3233174"/>
            <a:ext cx="1126435" cy="985197"/>
          </a:xfrm>
          <a:prstGeom prst="rect">
            <a:avLst/>
          </a:prstGeom>
        </p:spPr>
      </p:pic>
      <p:pic>
        <p:nvPicPr>
          <p:cNvPr id="35" name="Picture 34">
            <a:extLst>
              <a:ext uri="{FF2B5EF4-FFF2-40B4-BE49-F238E27FC236}">
                <a16:creationId xmlns:a16="http://schemas.microsoft.com/office/drawing/2014/main" id="{D5ECB3F8-BA71-43DB-B7E0-1343AAD0DD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2144225"/>
            <a:ext cx="1126435" cy="985197"/>
          </a:xfrm>
          <a:prstGeom prst="rect">
            <a:avLst/>
          </a:prstGeom>
        </p:spPr>
      </p:pic>
      <p:pic>
        <p:nvPicPr>
          <p:cNvPr id="36" name="Picture 35">
            <a:extLst>
              <a:ext uri="{FF2B5EF4-FFF2-40B4-BE49-F238E27FC236}">
                <a16:creationId xmlns:a16="http://schemas.microsoft.com/office/drawing/2014/main" id="{0D83799C-0357-4DD2-8E82-72A5A0F7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3" y="541386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6995" y="2105858"/>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228A298A-89B2-472F-97E7-37E2692E9615}"/>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2336" y="3122221"/>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https://previews.123rf.com/images/jaaakworks/jaaakworks1708/jaaakworks170800080/84280579-cartoon-set-of-a-woman-doing-exercises-for-health-and-fitness.jpg">
            <a:extLst>
              <a:ext uri="{FF2B5EF4-FFF2-40B4-BE49-F238E27FC236}">
                <a16:creationId xmlns:a16="http://schemas.microsoft.com/office/drawing/2014/main" id="{8B3E7669-A7D9-42BE-9D16-3E6E65E67072}"/>
              </a:ext>
            </a:extLst>
          </p:cNvPr>
          <p:cNvPicPr>
            <a:picLocks noChangeAspect="1" noChangeArrowheads="1"/>
          </p:cNvPicPr>
          <p:nvPr/>
        </p:nvPicPr>
        <p:blipFill rotWithShape="1">
          <a:blip r:embed="rId41">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074679" y="2091745"/>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9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513010" y="543339"/>
            <a:ext cx="10022467" cy="796355"/>
          </a:xfrm>
          <a:prstGeom prst="rect">
            <a:avLst/>
          </a:prstGeom>
        </p:spPr>
        <p:txBody>
          <a:bodyPr>
            <a:normAutofit fontScale="92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4800" b="1" dirty="0">
                <a:solidFill>
                  <a:schemeClr val="tx1"/>
                </a:solidFill>
                <a:latin typeface="Segoe UI" panose="020B0502040204020203" pitchFamily="34" charset="0"/>
                <a:cs typeface="Segoe UI" panose="020B0502040204020203" pitchFamily="34" charset="0"/>
              </a:rPr>
              <a:t>Warrior side lunge and turn</a:t>
            </a:r>
          </a:p>
        </p:txBody>
      </p:sp>
      <p:sp>
        <p:nvSpPr>
          <p:cNvPr id="3" name="Rectangle 2">
            <a:extLst>
              <a:ext uri="{FF2B5EF4-FFF2-40B4-BE49-F238E27FC236}">
                <a16:creationId xmlns:a16="http://schemas.microsoft.com/office/drawing/2014/main" id="{633145B8-E600-4D17-901C-FA86FB4AE651}"/>
              </a:ext>
            </a:extLst>
          </p:cNvPr>
          <p:cNvSpPr/>
          <p:nvPr/>
        </p:nvSpPr>
        <p:spPr>
          <a:xfrm>
            <a:off x="6387549" y="1421014"/>
            <a:ext cx="5344846" cy="4893647"/>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n-US" sz="2400" cap="none" spc="0" dirty="0">
                <a:ln w="0"/>
                <a:latin typeface="Franklin Gothic Medium" panose="020B0603020102020204" pitchFamily="34" charset="0"/>
                <a:cs typeface="Segoe UI" panose="020B0502040204020203" pitchFamily="34" charset="0"/>
              </a:rPr>
              <a:t>Plant both feet firmly on the ground and put your hands on your hips.</a:t>
            </a:r>
          </a:p>
          <a:p>
            <a:pPr marL="342900" indent="-342900">
              <a:buFont typeface="Arial" panose="020B0604020202020204" pitchFamily="34" charset="0"/>
              <a:buChar char="•"/>
            </a:pPr>
            <a:endParaRPr lang="en-US" sz="240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cap="none" spc="0" dirty="0">
                <a:ln w="0"/>
                <a:latin typeface="Franklin Gothic Medium" panose="020B0603020102020204" pitchFamily="34" charset="0"/>
                <a:cs typeface="Segoe UI" panose="020B0502040204020203" pitchFamily="34" charset="0"/>
              </a:rPr>
              <a:t>Step out to one side and lean over to the other. </a:t>
            </a:r>
            <a:r>
              <a:rPr lang="en-US" sz="2400" dirty="0">
                <a:ln w="0"/>
                <a:latin typeface="Franklin Gothic Medium" panose="020B0603020102020204" pitchFamily="34" charset="0"/>
                <a:cs typeface="Segoe UI" panose="020B0502040204020203" pitchFamily="34" charset="0"/>
              </a:rPr>
              <a:t>Reach over your head with the arm on the side you stepped with.</a:t>
            </a:r>
          </a:p>
          <a:p>
            <a:pPr marL="342900" indent="-342900">
              <a:buFont typeface="Arial" panose="020B0604020202020204" pitchFamily="34" charset="0"/>
              <a:buChar char="•"/>
            </a:pPr>
            <a:endParaRPr lang="en-US" sz="2400" cap="none" spc="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dirty="0">
                <a:ln w="0"/>
                <a:latin typeface="Franklin Gothic Medium" panose="020B0603020102020204" pitchFamily="34" charset="0"/>
                <a:cs typeface="Segoe UI" panose="020B0502040204020203" pitchFamily="34" charset="0"/>
              </a:rPr>
              <a:t>Imagine you are throwing a ball over the side of your head.</a:t>
            </a:r>
          </a:p>
          <a:p>
            <a:pPr marL="342900" indent="-342900">
              <a:buFont typeface="Arial" panose="020B0604020202020204" pitchFamily="34" charset="0"/>
              <a:buChar char="•"/>
            </a:pPr>
            <a:endParaRPr lang="en-US" sz="2400" cap="none" spc="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dirty="0">
                <a:ln w="0"/>
                <a:latin typeface="Franklin Gothic Medium" panose="020B0603020102020204" pitchFamily="34" charset="0"/>
                <a:cs typeface="Segoe UI" panose="020B0502040204020203" pitchFamily="34" charset="0"/>
              </a:rPr>
              <a:t>Keep changing sides and try to do 10 on each!</a:t>
            </a:r>
            <a:endParaRPr lang="en-US" sz="2400" cap="none" spc="0" dirty="0">
              <a:ln w="0"/>
              <a:latin typeface="Franklin Gothic Medium" panose="020B0603020102020204" pitchFamily="34" charset="0"/>
              <a:cs typeface="Segoe UI" panose="020B0502040204020203" pitchFamily="34" charset="0"/>
            </a:endParaRPr>
          </a:p>
        </p:txBody>
      </p:sp>
      <p:pic>
        <p:nvPicPr>
          <p:cNvPr id="2050" name="Picture 2" descr="Image result for cartoon holding its breath despicable me">
            <a:extLst>
              <a:ext uri="{FF2B5EF4-FFF2-40B4-BE49-F238E27FC236}">
                <a16:creationId xmlns:a16="http://schemas.microsoft.com/office/drawing/2014/main" id="{EEF69B76-B529-44F4-A2F9-D43962307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388" y="2487682"/>
            <a:ext cx="3705225" cy="3181350"/>
          </a:xfrm>
          <a:prstGeom prst="rect">
            <a:avLst/>
          </a:prstGeom>
          <a:noFill/>
          <a:extLst>
            <a:ext uri="{909E8E84-426E-40DD-AFC4-6F175D3DCCD1}">
              <a14:hiddenFill xmlns:a14="http://schemas.microsoft.com/office/drawing/2010/main">
                <a:solidFill>
                  <a:srgbClr val="FFFFFF"/>
                </a:solidFill>
              </a14:hiddenFill>
            </a:ext>
          </a:extLst>
        </p:spPr>
      </p:pic>
      <p:sp>
        <p:nvSpPr>
          <p:cNvPr id="4" name="Star: 10 Points 3">
            <a:extLst>
              <a:ext uri="{FF2B5EF4-FFF2-40B4-BE49-F238E27FC236}">
                <a16:creationId xmlns:a16="http://schemas.microsoft.com/office/drawing/2014/main" id="{E93FFF3B-0031-4963-B2F5-B7B7FDB3E3D6}"/>
              </a:ext>
            </a:extLst>
          </p:cNvPr>
          <p:cNvSpPr/>
          <p:nvPr/>
        </p:nvSpPr>
        <p:spPr>
          <a:xfrm>
            <a:off x="6408309" y="1222434"/>
            <a:ext cx="2835966" cy="2566425"/>
          </a:xfrm>
          <a:prstGeom prst="star1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AND REMEMBER…..</a:t>
            </a:r>
          </a:p>
          <a:p>
            <a:pPr algn="ctr"/>
            <a:endParaRPr lang="en-GB" b="1" dirty="0"/>
          </a:p>
          <a:p>
            <a:pPr algn="ctr"/>
            <a:r>
              <a:rPr lang="en-GB" b="1" dirty="0"/>
              <a:t>Don’t forget to breath!</a:t>
            </a:r>
            <a:endParaRPr lang="en-GB" dirty="0"/>
          </a:p>
        </p:txBody>
      </p:sp>
      <p:pic>
        <p:nvPicPr>
          <p:cNvPr id="1026" name="Picture 2" descr="https://previews.123rf.com/images/jaaakworks/jaaakworks1708/jaaakworks170800080/84280579-cartoon-set-of-a-woman-doing-exercises-for-health-and-fitness.jpg">
            <a:extLst>
              <a:ext uri="{FF2B5EF4-FFF2-40B4-BE49-F238E27FC236}">
                <a16:creationId xmlns:a16="http://schemas.microsoft.com/office/drawing/2014/main" id="{C05FA8EB-0099-4FE6-808B-F7649ED04536}"/>
              </a:ext>
            </a:extLst>
          </p:cNvPr>
          <p:cNvPicPr>
            <a:picLocks noChangeAspect="1" noChangeArrowheads="1"/>
          </p:cNvPicPr>
          <p:nvPr/>
        </p:nvPicPr>
        <p:blipFill rotWithShape="1">
          <a:blip r:embed="rId3">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600556" y="2006749"/>
            <a:ext cx="3095275" cy="3692602"/>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Left 4">
            <a:extLst>
              <a:ext uri="{FF2B5EF4-FFF2-40B4-BE49-F238E27FC236}">
                <a16:creationId xmlns:a16="http://schemas.microsoft.com/office/drawing/2014/main" id="{4149076A-ABBB-416E-92B5-A3D7F8AD9661}"/>
              </a:ext>
            </a:extLst>
          </p:cNvPr>
          <p:cNvSpPr/>
          <p:nvPr/>
        </p:nvSpPr>
        <p:spPr>
          <a:xfrm>
            <a:off x="3165026" y="3654306"/>
            <a:ext cx="779424" cy="848101"/>
          </a:xfrm>
          <a:prstGeom prst="curvedLeftArrow">
            <a:avLst>
              <a:gd name="adj1" fmla="val 25000"/>
              <a:gd name="adj2" fmla="val 4819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6" name="Arrow: Curved Right 5">
            <a:extLst>
              <a:ext uri="{FF2B5EF4-FFF2-40B4-BE49-F238E27FC236}">
                <a16:creationId xmlns:a16="http://schemas.microsoft.com/office/drawing/2014/main" id="{76BE07FD-C372-4E1B-B766-735527BB5F52}"/>
              </a:ext>
            </a:extLst>
          </p:cNvPr>
          <p:cNvSpPr/>
          <p:nvPr/>
        </p:nvSpPr>
        <p:spPr>
          <a:xfrm>
            <a:off x="513010" y="3788859"/>
            <a:ext cx="849241" cy="8361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053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80">
                                          <p:stCondLst>
                                            <p:cond delay="0"/>
                                          </p:stCondLst>
                                        </p:cTn>
                                        <p:tgtEl>
                                          <p:spTgt spid="2050"/>
                                        </p:tgtEl>
                                      </p:cBhvr>
                                    </p:animEffect>
                                    <p:anim calcmode="lin" valueType="num">
                                      <p:cBhvr>
                                        <p:cTn id="2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0"/>
                                        </p:tgtEl>
                                      </p:cBhvr>
                                      <p:to x="100000" y="60000"/>
                                    </p:animScale>
                                    <p:animScale>
                                      <p:cBhvr>
                                        <p:cTn id="30" dur="166" decel="50000">
                                          <p:stCondLst>
                                            <p:cond delay="676"/>
                                          </p:stCondLst>
                                        </p:cTn>
                                        <p:tgtEl>
                                          <p:spTgt spid="2050"/>
                                        </p:tgtEl>
                                      </p:cBhvr>
                                      <p:to x="100000" y="100000"/>
                                    </p:animScale>
                                    <p:animScale>
                                      <p:cBhvr>
                                        <p:cTn id="31" dur="26">
                                          <p:stCondLst>
                                            <p:cond delay="1312"/>
                                          </p:stCondLst>
                                        </p:cTn>
                                        <p:tgtEl>
                                          <p:spTgt spid="2050"/>
                                        </p:tgtEl>
                                      </p:cBhvr>
                                      <p:to x="100000" y="80000"/>
                                    </p:animScale>
                                    <p:animScale>
                                      <p:cBhvr>
                                        <p:cTn id="32" dur="166" decel="50000">
                                          <p:stCondLst>
                                            <p:cond delay="1338"/>
                                          </p:stCondLst>
                                        </p:cTn>
                                        <p:tgtEl>
                                          <p:spTgt spid="2050"/>
                                        </p:tgtEl>
                                      </p:cBhvr>
                                      <p:to x="100000" y="100000"/>
                                    </p:animScale>
                                    <p:animScale>
                                      <p:cBhvr>
                                        <p:cTn id="33" dur="26">
                                          <p:stCondLst>
                                            <p:cond delay="1642"/>
                                          </p:stCondLst>
                                        </p:cTn>
                                        <p:tgtEl>
                                          <p:spTgt spid="2050"/>
                                        </p:tgtEl>
                                      </p:cBhvr>
                                      <p:to x="100000" y="90000"/>
                                    </p:animScale>
                                    <p:animScale>
                                      <p:cBhvr>
                                        <p:cTn id="34" dur="166" decel="50000">
                                          <p:stCondLst>
                                            <p:cond delay="1668"/>
                                          </p:stCondLst>
                                        </p:cTn>
                                        <p:tgtEl>
                                          <p:spTgt spid="2050"/>
                                        </p:tgtEl>
                                      </p:cBhvr>
                                      <p:to x="100000" y="100000"/>
                                    </p:animScale>
                                    <p:animScale>
                                      <p:cBhvr>
                                        <p:cTn id="35" dur="26">
                                          <p:stCondLst>
                                            <p:cond delay="1808"/>
                                          </p:stCondLst>
                                        </p:cTn>
                                        <p:tgtEl>
                                          <p:spTgt spid="2050"/>
                                        </p:tgtEl>
                                      </p:cBhvr>
                                      <p:to x="100000" y="95000"/>
                                    </p:animScale>
                                    <p:animScale>
                                      <p:cBhvr>
                                        <p:cTn id="36"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pic>
        <p:nvPicPr>
          <p:cNvPr id="33" name="Picture 32">
            <a:extLst>
              <a:ext uri="{FF2B5EF4-FFF2-40B4-BE49-F238E27FC236}">
                <a16:creationId xmlns:a16="http://schemas.microsoft.com/office/drawing/2014/main" id="{AD6E1F3E-2E2A-4063-B21C-9E73632FB8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2" y="4322123"/>
            <a:ext cx="1126435" cy="985197"/>
          </a:xfrm>
          <a:prstGeom prst="rect">
            <a:avLst/>
          </a:prstGeom>
        </p:spPr>
      </p:pic>
      <p:pic>
        <p:nvPicPr>
          <p:cNvPr id="34" name="Picture 33">
            <a:extLst>
              <a:ext uri="{FF2B5EF4-FFF2-40B4-BE49-F238E27FC236}">
                <a16:creationId xmlns:a16="http://schemas.microsoft.com/office/drawing/2014/main" id="{DE822857-988A-41F7-95DE-839F341960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65704" y="3233174"/>
            <a:ext cx="1126435" cy="985197"/>
          </a:xfrm>
          <a:prstGeom prst="rect">
            <a:avLst/>
          </a:prstGeom>
        </p:spPr>
      </p:pic>
      <p:pic>
        <p:nvPicPr>
          <p:cNvPr id="36" name="Picture 35">
            <a:extLst>
              <a:ext uri="{FF2B5EF4-FFF2-40B4-BE49-F238E27FC236}">
                <a16:creationId xmlns:a16="http://schemas.microsoft.com/office/drawing/2014/main" id="{0D83799C-0357-4DD2-8E82-72A5A0F7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3" y="541386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pic>
        <p:nvPicPr>
          <p:cNvPr id="107" name="Picture 106"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221" y="2144224"/>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E01F4E05-9764-4406-95E9-7F16EB21D447}"/>
              </a:ext>
            </a:extLst>
          </p:cNvPr>
          <p:cNvPicPr>
            <a:picLocks noChangeAspect="1" noChangeArrowheads="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357" y="3072329"/>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s://previews.123rf.com/images/jaaakworks/jaaakworks1708/jaaakworks170800080/84280579-cartoon-set-of-a-woman-doing-exercises-for-health-and-fitness.jpg">
            <a:extLst>
              <a:ext uri="{FF2B5EF4-FFF2-40B4-BE49-F238E27FC236}">
                <a16:creationId xmlns:a16="http://schemas.microsoft.com/office/drawing/2014/main" id="{576D82E1-CA64-4636-B5D2-30D987AC8885}"/>
              </a:ext>
            </a:extLst>
          </p:cNvPr>
          <p:cNvPicPr>
            <a:picLocks noChangeAspect="1" noChangeArrowheads="1"/>
          </p:cNvPicPr>
          <p:nvPr/>
        </p:nvPicPr>
        <p:blipFill rotWithShape="1">
          <a:blip r:embed="rId43">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074679" y="2091745"/>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4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1279C8-152E-4551-89BC-A92068695A90}"/>
              </a:ext>
            </a:extLst>
          </p:cNvPr>
          <p:cNvSpPr/>
          <p:nvPr/>
        </p:nvSpPr>
        <p:spPr>
          <a:xfrm>
            <a:off x="10115348" y="4342686"/>
            <a:ext cx="755374" cy="3712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7CF0B9-4A10-40C0-8F66-0E58A3970A68}"/>
              </a:ext>
            </a:extLst>
          </p:cNvPr>
          <p:cNvSpPr txBox="1">
            <a:spLocks/>
          </p:cNvSpPr>
          <p:nvPr/>
        </p:nvSpPr>
        <p:spPr>
          <a:xfrm>
            <a:off x="331305" y="239653"/>
            <a:ext cx="11754678" cy="999702"/>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pPr algn="l"/>
            <a:r>
              <a:rPr lang="en-US" sz="4800" b="1" dirty="0">
                <a:solidFill>
                  <a:schemeClr val="accent1"/>
                </a:solidFill>
                <a:latin typeface="Segoe UI" panose="020B0502040204020203" pitchFamily="34" charset="0"/>
                <a:cs typeface="Segoe UI" panose="020B0502040204020203" pitchFamily="34" charset="0"/>
              </a:rPr>
              <a:t>Upper body rotations</a:t>
            </a:r>
            <a:endParaRPr lang="en-US" sz="4800" dirty="0">
              <a:solidFill>
                <a:schemeClr val="accent1"/>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05927310-89C4-4449-8815-D6A1D4F8034A}"/>
              </a:ext>
            </a:extLst>
          </p:cNvPr>
          <p:cNvSpPr txBox="1"/>
          <p:nvPr/>
        </p:nvSpPr>
        <p:spPr>
          <a:xfrm>
            <a:off x="5768966" y="1146082"/>
            <a:ext cx="6161674" cy="3785652"/>
          </a:xfrm>
          <a:prstGeom prst="rect">
            <a:avLst/>
          </a:prstGeom>
          <a:noFill/>
        </p:spPr>
        <p:txBody>
          <a:bodyPr wrap="square" rtlCol="0">
            <a:spAutoFit/>
          </a:bodyPr>
          <a:lstStyle/>
          <a:p>
            <a:pPr marL="285750" indent="-285750">
              <a:buFont typeface="Arial" panose="020B0604020202020204" pitchFamily="34" charset="0"/>
              <a:buChar char="•"/>
            </a:pPr>
            <a:r>
              <a:rPr lang="en-GB" sz="2400" b="1" dirty="0"/>
              <a:t>Put both feet firmly on the ground.</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Hold both arms straight out in front of you with your hands together.</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Swing both hands around together and try to spin all the way around!</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Pretend you have an imaginary bat and you have to swing around and hit a pinata!</a:t>
            </a:r>
          </a:p>
        </p:txBody>
      </p:sp>
      <p:sp>
        <p:nvSpPr>
          <p:cNvPr id="3" name="Speech Bubble: Oval 2">
            <a:extLst>
              <a:ext uri="{FF2B5EF4-FFF2-40B4-BE49-F238E27FC236}">
                <a16:creationId xmlns:a16="http://schemas.microsoft.com/office/drawing/2014/main" id="{80E7B61F-B694-4D0C-9AF9-EED0D0E24712}"/>
              </a:ext>
            </a:extLst>
          </p:cNvPr>
          <p:cNvSpPr/>
          <p:nvPr/>
        </p:nvSpPr>
        <p:spPr>
          <a:xfrm>
            <a:off x="2721373" y="3825786"/>
            <a:ext cx="2491152" cy="1620306"/>
          </a:xfrm>
          <a:prstGeom prst="wedgeEllipseCallout">
            <a:avLst>
              <a:gd name="adj1" fmla="val -50078"/>
              <a:gd name="adj2" fmla="val -57317"/>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Make sure you don’t fall over!</a:t>
            </a:r>
          </a:p>
        </p:txBody>
      </p:sp>
      <p:pic>
        <p:nvPicPr>
          <p:cNvPr id="20" name="Picture 19" descr="Twist.jpg">
            <a:extLst>
              <a:ext uri="{FF2B5EF4-FFF2-40B4-BE49-F238E27FC236}">
                <a16:creationId xmlns:a16="http://schemas.microsoft.com/office/drawing/2014/main" id="{90679C7C-A399-4B2D-B44C-682825838D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1049058" y="1348362"/>
            <a:ext cx="2491152" cy="4489086"/>
          </a:xfrm>
          <a:prstGeom prst="rect">
            <a:avLst/>
          </a:prstGeom>
        </p:spPr>
      </p:pic>
      <p:sp>
        <p:nvSpPr>
          <p:cNvPr id="21" name="Curved Left Arrow 7">
            <a:extLst>
              <a:ext uri="{FF2B5EF4-FFF2-40B4-BE49-F238E27FC236}">
                <a16:creationId xmlns:a16="http://schemas.microsoft.com/office/drawing/2014/main" id="{2180E0CD-E237-4B95-8502-819DE46B14EC}"/>
              </a:ext>
            </a:extLst>
          </p:cNvPr>
          <p:cNvSpPr/>
          <p:nvPr/>
        </p:nvSpPr>
        <p:spPr>
          <a:xfrm>
            <a:off x="3593718" y="3141218"/>
            <a:ext cx="548229" cy="57556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2" name="Curved Left Arrow 8">
            <a:extLst>
              <a:ext uri="{FF2B5EF4-FFF2-40B4-BE49-F238E27FC236}">
                <a16:creationId xmlns:a16="http://schemas.microsoft.com/office/drawing/2014/main" id="{90B72B0E-3262-453F-9CF9-9F0DC566321B}"/>
              </a:ext>
            </a:extLst>
          </p:cNvPr>
          <p:cNvSpPr/>
          <p:nvPr/>
        </p:nvSpPr>
        <p:spPr>
          <a:xfrm flipH="1">
            <a:off x="917242" y="3141219"/>
            <a:ext cx="447720" cy="57556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pic>
        <p:nvPicPr>
          <p:cNvPr id="3074" name="Picture 2" descr="Image result for cartoon pinata on a rope">
            <a:extLst>
              <a:ext uri="{FF2B5EF4-FFF2-40B4-BE49-F238E27FC236}">
                <a16:creationId xmlns:a16="http://schemas.microsoft.com/office/drawing/2014/main" id="{9156746E-4E8F-47C3-9376-E70CEA4E4AF0}"/>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5901" r="51490" b="18388"/>
          <a:stretch/>
        </p:blipFill>
        <p:spPr bwMode="auto">
          <a:xfrm>
            <a:off x="3540210" y="965601"/>
            <a:ext cx="1802017" cy="2019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rtoon pinata on a rope">
            <a:extLst>
              <a:ext uri="{FF2B5EF4-FFF2-40B4-BE49-F238E27FC236}">
                <a16:creationId xmlns:a16="http://schemas.microsoft.com/office/drawing/2014/main" id="{43F66EDD-2717-4DFF-B8EE-06C4393BAB9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490" t="7948" b="16340"/>
          <a:stretch/>
        </p:blipFill>
        <p:spPr bwMode="auto">
          <a:xfrm>
            <a:off x="3608211" y="1012987"/>
            <a:ext cx="1802017" cy="2019224"/>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28AEB59D-85BC-49B1-AA72-15938D334557}"/>
              </a:ext>
            </a:extLst>
          </p:cNvPr>
          <p:cNvSpPr/>
          <p:nvPr/>
        </p:nvSpPr>
        <p:spPr>
          <a:xfrm>
            <a:off x="5613623" y="1348362"/>
            <a:ext cx="5272229" cy="3179970"/>
          </a:xfrm>
          <a:prstGeom prst="cloudCallout">
            <a:avLst>
              <a:gd name="adj1" fmla="val -47477"/>
              <a:gd name="adj2" fmla="val 73336"/>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IMPORTANT</a:t>
            </a:r>
          </a:p>
          <a:p>
            <a:pPr algn="ctr"/>
            <a:r>
              <a:rPr lang="en-GB" sz="2400" b="1" dirty="0">
                <a:solidFill>
                  <a:schemeClr val="bg1"/>
                </a:solidFill>
              </a:rPr>
              <a:t>Take a break after each one to make sure you don’t get dizzy!</a:t>
            </a:r>
          </a:p>
        </p:txBody>
      </p:sp>
      <p:pic>
        <p:nvPicPr>
          <p:cNvPr id="3078" name="Picture 6" descr="Image result for cartoon getting dizzy">
            <a:extLst>
              <a:ext uri="{FF2B5EF4-FFF2-40B4-BE49-F238E27FC236}">
                <a16:creationId xmlns:a16="http://schemas.microsoft.com/office/drawing/2014/main" id="{8E608A71-0512-41E4-AA74-E77D77DE428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279" y="3326251"/>
            <a:ext cx="245745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1000"/>
                                        <p:tgtEl>
                                          <p:spTgt spid="3078"/>
                                        </p:tgtEl>
                                      </p:cBhvr>
                                    </p:animEffect>
                                    <p:anim calcmode="lin" valueType="num">
                                      <p:cBhvr>
                                        <p:cTn id="25" dur="1000" fill="hold"/>
                                        <p:tgtEl>
                                          <p:spTgt spid="3078"/>
                                        </p:tgtEl>
                                        <p:attrNameLst>
                                          <p:attrName>ppt_x</p:attrName>
                                        </p:attrNameLst>
                                      </p:cBhvr>
                                      <p:tavLst>
                                        <p:tav tm="0">
                                          <p:val>
                                            <p:strVal val="#ppt_x"/>
                                          </p:val>
                                        </p:tav>
                                        <p:tav tm="100000">
                                          <p:val>
                                            <p:strVal val="#ppt_x"/>
                                          </p:val>
                                        </p:tav>
                                      </p:tavLst>
                                    </p:anim>
                                    <p:anim calcmode="lin" valueType="num">
                                      <p:cBhvr>
                                        <p:cTn id="26" dur="1000" fill="hold"/>
                                        <p:tgtEl>
                                          <p:spTgt spid="307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pic>
        <p:nvPicPr>
          <p:cNvPr id="33" name="Picture 32">
            <a:extLst>
              <a:ext uri="{FF2B5EF4-FFF2-40B4-BE49-F238E27FC236}">
                <a16:creationId xmlns:a16="http://schemas.microsoft.com/office/drawing/2014/main" id="{AD6E1F3E-2E2A-4063-B21C-9E73632FB8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2" y="4322123"/>
            <a:ext cx="1126435" cy="985197"/>
          </a:xfrm>
          <a:prstGeom prst="rect">
            <a:avLst/>
          </a:prstGeom>
        </p:spPr>
      </p:pic>
      <p:pic>
        <p:nvPicPr>
          <p:cNvPr id="36" name="Picture 35">
            <a:extLst>
              <a:ext uri="{FF2B5EF4-FFF2-40B4-BE49-F238E27FC236}">
                <a16:creationId xmlns:a16="http://schemas.microsoft.com/office/drawing/2014/main" id="{0D83799C-0357-4DD2-8E82-72A5A0F7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5753" y="541386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110"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2513" y="2092305"/>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48D43F7B-CB2C-4657-9B22-8F729206C06B}"/>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9707" y="3104661"/>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s://previews.123rf.com/images/jaaakworks/jaaakworks1708/jaaakworks170800080/84280579-cartoon-set-of-a-woman-doing-exercises-for-health-and-fitness.jpg">
            <a:extLst>
              <a:ext uri="{FF2B5EF4-FFF2-40B4-BE49-F238E27FC236}">
                <a16:creationId xmlns:a16="http://schemas.microsoft.com/office/drawing/2014/main" id="{8E458C08-FE3B-4B92-A7D6-567EEBC39264}"/>
              </a:ext>
            </a:extLst>
          </p:cNvPr>
          <p:cNvPicPr>
            <a:picLocks noChangeAspect="1" noChangeArrowheads="1"/>
          </p:cNvPicPr>
          <p:nvPr/>
        </p:nvPicPr>
        <p:blipFill rotWithShape="1">
          <a:blip r:embed="rId45">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096735" y="2067443"/>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yground Rules template.potx" id="{3B94854C-D64B-49A7-87B3-EC3E7B77FEC7}" vid="{5DF654BC-1FD6-4744-81E4-6E2169EA85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Playground rules presentation</Template>
  <TotalTime>0</TotalTime>
  <Words>596</Words>
  <Application>Microsoft Office PowerPoint</Application>
  <PresentationFormat>Widescreen</PresentationFormat>
  <Paragraphs>131</Paragraphs>
  <Slides>13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Corbel</vt:lpstr>
      <vt:lpstr>Franklin Gothic Medium</vt:lpstr>
      <vt:lpstr>Segoe UI</vt:lpstr>
      <vt:lpstr>Wingdings</vt:lpstr>
      <vt:lpstr>Banded</vt:lpstr>
      <vt:lpstr>PowerPoint Presentation</vt:lpstr>
      <vt:lpstr>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2018-10-10T10:21:57Z</dcterms:created>
  <dcterms:modified xsi:type="dcterms:W3CDTF">2019-01-05T20:38:15Z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2018-08-20T20:01:51.1186001Z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