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16"/>
  </p:notesMasterIdLst>
  <p:sldIdLst>
    <p:sldId id="256" r:id="rId2"/>
    <p:sldId id="257" r:id="rId3"/>
    <p:sldId id="264" r:id="rId4"/>
    <p:sldId id="258" r:id="rId5"/>
    <p:sldId id="265" r:id="rId6"/>
    <p:sldId id="259" r:id="rId7"/>
    <p:sldId id="266" r:id="rId8"/>
    <p:sldId id="260" r:id="rId9"/>
    <p:sldId id="267" r:id="rId10"/>
    <p:sldId id="262" r:id="rId11"/>
    <p:sldId id="268" r:id="rId12"/>
    <p:sldId id="261" r:id="rId13"/>
    <p:sldId id="269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24CBC-D461-4ECA-A489-D3A30E0FB795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1351B-2C5D-457B-ABE5-B64DBC7BD4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can be changed to reflect your school’s specific rules.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*Change this verbiage to the language your school uses.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9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2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5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8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06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16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5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1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0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9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44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0.jp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0.jp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9D5E9E7-F049-4409-BEB3-DBAA80E83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1209299"/>
            <a:ext cx="8673427" cy="132258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Week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A2D7DD-5041-4C4D-A523-F870B27AD1D4}"/>
              </a:ext>
            </a:extLst>
          </p:cNvPr>
          <p:cNvSpPr/>
          <p:nvPr/>
        </p:nvSpPr>
        <p:spPr>
          <a:xfrm>
            <a:off x="1214107" y="2041989"/>
            <a:ext cx="98768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Vertical Jump &amp; Catch</a:t>
            </a:r>
          </a:p>
        </p:txBody>
      </p:sp>
      <p:pic>
        <p:nvPicPr>
          <p:cNvPr id="1026" name="Picture 2" descr="Image result for cartoon kids jumping and catching">
            <a:extLst>
              <a:ext uri="{FF2B5EF4-FFF2-40B4-BE49-F238E27FC236}">
                <a16:creationId xmlns:a16="http://schemas.microsoft.com/office/drawing/2014/main" id="{817ADC26-10B6-4536-9402-F602963A5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3"/>
          <a:stretch/>
        </p:blipFill>
        <p:spPr bwMode="auto">
          <a:xfrm>
            <a:off x="4508499" y="3690730"/>
            <a:ext cx="3175000" cy="316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9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605775" y="559325"/>
            <a:ext cx="6669667" cy="89963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imaginary catch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3145B8-E600-4D17-901C-FA86FB4AE651}"/>
              </a:ext>
            </a:extLst>
          </p:cNvPr>
          <p:cNvSpPr/>
          <p:nvPr/>
        </p:nvSpPr>
        <p:spPr>
          <a:xfrm>
            <a:off x="4306957" y="1458964"/>
            <a:ext cx="7742029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This movement is going to combine our frog hunch, star jumps and our Viking clap!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Start with your feet about shoulder width apart.</a:t>
            </a:r>
          </a:p>
          <a:p>
            <a:pPr algn="ctr"/>
            <a:endParaRPr lang="en-US" sz="2400" b="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 Bend your knees, put your bum back and remember: </a:t>
            </a:r>
            <a:r>
              <a:rPr lang="en-US" sz="2400" b="0" cap="none" spc="0" dirty="0">
                <a:ln w="0"/>
                <a:solidFill>
                  <a:srgbClr val="FFFF00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Keep your head up and looking forward, you can’t see the imaginary ball if you don’t!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Then jump up as high as you can and bring your hands up and clap them. Just like you’re catching something!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solidFill>
                  <a:srgbClr val="FF0000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IMPORTANT TIP: </a:t>
            </a: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Try not to jump through the roof! Your teacher won’t be happy!</a:t>
            </a:r>
          </a:p>
        </p:txBody>
      </p:sp>
      <p:pic>
        <p:nvPicPr>
          <p:cNvPr id="8196" name="Picture 4" descr="Related image">
            <a:extLst>
              <a:ext uri="{FF2B5EF4-FFF2-40B4-BE49-F238E27FC236}">
                <a16:creationId xmlns:a16="http://schemas.microsoft.com/office/drawing/2014/main" id="{B4657633-78DE-47C0-8688-B1CE2E7AF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4667" r="8724" b="3971"/>
          <a:stretch/>
        </p:blipFill>
        <p:spPr bwMode="auto">
          <a:xfrm>
            <a:off x="481791" y="4090453"/>
            <a:ext cx="2305878" cy="261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elated image">
            <a:extLst>
              <a:ext uri="{FF2B5EF4-FFF2-40B4-BE49-F238E27FC236}">
                <a16:creationId xmlns:a16="http://schemas.microsoft.com/office/drawing/2014/main" id="{CADD18E9-83A5-4F3C-90F4-CB1FDB1F1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4" y="1458964"/>
            <a:ext cx="5411028" cy="30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cartoon angry teacher">
            <a:extLst>
              <a:ext uri="{FF2B5EF4-FFF2-40B4-BE49-F238E27FC236}">
                <a16:creationId xmlns:a16="http://schemas.microsoft.com/office/drawing/2014/main" id="{838BD1F4-F80F-4039-9519-1CFDFDCF8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7"/>
          <a:stretch/>
        </p:blipFill>
        <p:spPr bwMode="auto">
          <a:xfrm>
            <a:off x="3252351" y="5120234"/>
            <a:ext cx="1167022" cy="15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8EFBB109-D9DC-42D2-AE56-88E6BEBE6EEA}"/>
              </a:ext>
            </a:extLst>
          </p:cNvPr>
          <p:cNvSpPr/>
          <p:nvPr/>
        </p:nvSpPr>
        <p:spPr>
          <a:xfrm rot="20548977">
            <a:off x="113317" y="1092299"/>
            <a:ext cx="3335589" cy="196031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Let’s try and do 20!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6CC8A2D-5E3E-4AA0-9679-D02E0510825E}"/>
              </a:ext>
            </a:extLst>
          </p:cNvPr>
          <p:cNvSpPr/>
          <p:nvPr/>
        </p:nvSpPr>
        <p:spPr>
          <a:xfrm>
            <a:off x="1060174" y="613349"/>
            <a:ext cx="10650035" cy="5262979"/>
          </a:xfrm>
          <a:prstGeom prst="cloudCallout">
            <a:avLst>
              <a:gd name="adj1" fmla="val -50697"/>
              <a:gd name="adj2" fmla="val 57464"/>
            </a:avLst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u="sng" dirty="0">
                <a:solidFill>
                  <a:schemeClr val="bg2">
                    <a:lumMod val="50000"/>
                  </a:schemeClr>
                </a:solidFill>
              </a:rPr>
              <a:t>Question time!</a:t>
            </a:r>
          </a:p>
          <a:p>
            <a:pPr algn="ctr"/>
            <a:endParaRPr lang="en-GB" sz="28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What other sports do you do this kind of movement? </a:t>
            </a:r>
          </a:p>
          <a:p>
            <a:pPr algn="ctr"/>
            <a:endParaRPr lang="en-GB" sz="28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 sz="2800" dirty="0">
                <a:solidFill>
                  <a:srgbClr val="7030A0"/>
                </a:solidFill>
              </a:rPr>
              <a:t>Can you think of a game where you go from being in the frog position to jumping and throwing at the same time?</a:t>
            </a:r>
          </a:p>
        </p:txBody>
      </p:sp>
      <p:pic>
        <p:nvPicPr>
          <p:cNvPr id="8200" name="Picture 8" descr="Image result for cartoon thinking emoji">
            <a:extLst>
              <a:ext uri="{FF2B5EF4-FFF2-40B4-BE49-F238E27FC236}">
                <a16:creationId xmlns:a16="http://schemas.microsoft.com/office/drawing/2014/main" id="{BAAF053E-5E23-4708-93DA-CBF7A22D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983" y="17997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stephen curry jump shot">
            <a:extLst>
              <a:ext uri="{FF2B5EF4-FFF2-40B4-BE49-F238E27FC236}">
                <a16:creationId xmlns:a16="http://schemas.microsoft.com/office/drawing/2014/main" id="{0E4FE4CE-121D-46FB-9C32-FFE554BF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2" y="178128"/>
            <a:ext cx="11558655" cy="650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616BFF9-16A5-4A3A-970E-A1A6BE7A162F}"/>
              </a:ext>
            </a:extLst>
          </p:cNvPr>
          <p:cNvSpPr/>
          <p:nvPr/>
        </p:nvSpPr>
        <p:spPr>
          <a:xfrm rot="21249576">
            <a:off x="6886611" y="4469700"/>
            <a:ext cx="4901984" cy="1954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Who said Basketball? Swish</a:t>
            </a:r>
          </a:p>
          <a:p>
            <a:pPr algn="ctr"/>
            <a:endParaRPr lang="en-GB" sz="2000" b="1" dirty="0"/>
          </a:p>
          <a:p>
            <a:pPr algn="ctr"/>
            <a:r>
              <a:rPr lang="en-GB" sz="2000" b="1" dirty="0"/>
              <a:t>Do you think how low he gets in his frog hunch would affect his jump?</a:t>
            </a:r>
          </a:p>
        </p:txBody>
      </p:sp>
    </p:spTree>
    <p:extLst>
      <p:ext uri="{BB962C8B-B14F-4D97-AF65-F5344CB8AC3E}">
        <p14:creationId xmlns:p14="http://schemas.microsoft.com/office/powerpoint/2010/main" val="24614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F1C6CF-03A6-48BA-B179-244EEE73D3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6" y="5413870"/>
            <a:ext cx="1126435" cy="985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5E403-D83F-44CC-969C-EDDFD680A9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4" y="1055281"/>
            <a:ext cx="1126435" cy="985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8B5225-A27C-4617-9560-AC86AD47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5413866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9C54C-600A-4EC2-929F-66E131C2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4318646"/>
            <a:ext cx="1126435" cy="9851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DD32C6-5897-41C7-B19E-ED086B504A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196" y="3233173"/>
            <a:ext cx="1126435" cy="9851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EA5094C-8112-413D-940D-0780BD68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213795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1" y="583429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48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E0F0-60AC-4B82-BE5E-8538C5B73CEF}"/>
              </a:ext>
            </a:extLst>
          </p:cNvPr>
          <p:cNvSpPr txBox="1">
            <a:spLocks/>
          </p:cNvSpPr>
          <p:nvPr/>
        </p:nvSpPr>
        <p:spPr>
          <a:xfrm>
            <a:off x="-122884" y="45857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U Cant Touch This - NTV  GoNoodle">
            <a:hlinkClick r:id="" action="ppaction://media"/>
            <a:extLst>
              <a:ext uri="{FF2B5EF4-FFF2-40B4-BE49-F238E27FC236}">
                <a16:creationId xmlns:a16="http://schemas.microsoft.com/office/drawing/2014/main" id="{02AE56EF-2561-4F01-92E8-27C31F754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0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E5E403-D83F-44CC-969C-EDDFD680A9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4" y="1055281"/>
            <a:ext cx="1126435" cy="985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8B5225-A27C-4617-9560-AC86AD47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5413866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9C54C-600A-4EC2-929F-66E131C2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4318646"/>
            <a:ext cx="1126435" cy="9851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DD32C6-5897-41C7-B19E-ED086B504A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196" y="3233173"/>
            <a:ext cx="1126435" cy="9851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EA5094C-8112-413D-940D-0780BD68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213795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7187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191" y="2534175"/>
            <a:ext cx="6150921" cy="89963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Nice Work!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68B450-10A8-4773-91FF-CA0D0DFF1085}"/>
              </a:ext>
            </a:extLst>
          </p:cNvPr>
          <p:cNvSpPr txBox="1">
            <a:spLocks/>
          </p:cNvSpPr>
          <p:nvPr/>
        </p:nvSpPr>
        <p:spPr>
          <a:xfrm>
            <a:off x="-103834" y="71892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chemeClr val="accent1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5630B-69FA-4067-84E1-3DB13D68DE46}"/>
              </a:ext>
            </a:extLst>
          </p:cNvPr>
          <p:cNvSpPr txBox="1">
            <a:spLocks/>
          </p:cNvSpPr>
          <p:nvPr/>
        </p:nvSpPr>
        <p:spPr>
          <a:xfrm>
            <a:off x="5232400" y="5140748"/>
            <a:ext cx="679609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chemeClr val="accent1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83BD9CAD-6937-474E-A098-3C29098B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65" y="3727174"/>
            <a:ext cx="4174435" cy="31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artoon 2 kids high fiving">
            <a:extLst>
              <a:ext uri="{FF2B5EF4-FFF2-40B4-BE49-F238E27FC236}">
                <a16:creationId xmlns:a16="http://schemas.microsoft.com/office/drawing/2014/main" id="{490E46AB-457C-4AAB-89C9-7152CB3B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78" y="-551622"/>
            <a:ext cx="4278796" cy="42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onfetti">
            <a:extLst>
              <a:ext uri="{FF2B5EF4-FFF2-40B4-BE49-F238E27FC236}">
                <a16:creationId xmlns:a16="http://schemas.microsoft.com/office/drawing/2014/main" id="{555DFF67-F052-418A-A75B-EAFAB628B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0" y="0"/>
            <a:ext cx="12078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4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888" y="2534175"/>
            <a:ext cx="5490224" cy="89963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ready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68B450-10A8-4773-91FF-CA0D0DFF1085}"/>
              </a:ext>
            </a:extLst>
          </p:cNvPr>
          <p:cNvSpPr txBox="1">
            <a:spLocks/>
          </p:cNvSpPr>
          <p:nvPr/>
        </p:nvSpPr>
        <p:spPr>
          <a:xfrm>
            <a:off x="-103834" y="71892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Are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5630B-69FA-4067-84E1-3DB13D68DE46}"/>
              </a:ext>
            </a:extLst>
          </p:cNvPr>
          <p:cNvSpPr txBox="1">
            <a:spLocks/>
          </p:cNvSpPr>
          <p:nvPr/>
        </p:nvSpPr>
        <p:spPr>
          <a:xfrm>
            <a:off x="5232400" y="5140748"/>
            <a:ext cx="679609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For activity?</a:t>
            </a:r>
          </a:p>
        </p:txBody>
      </p:sp>
      <p:pic>
        <p:nvPicPr>
          <p:cNvPr id="2050" name="Picture 2" descr="Image result for are you ready">
            <a:extLst>
              <a:ext uri="{FF2B5EF4-FFF2-40B4-BE49-F238E27FC236}">
                <a16:creationId xmlns:a16="http://schemas.microsoft.com/office/drawing/2014/main" id="{F1369DB3-9370-460F-B20F-F7B051CF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8" y="4616661"/>
            <a:ext cx="4381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e you ready">
            <a:extLst>
              <a:ext uri="{FF2B5EF4-FFF2-40B4-BE49-F238E27FC236}">
                <a16:creationId xmlns:a16="http://schemas.microsoft.com/office/drawing/2014/main" id="{057EC00E-AF19-447C-A929-B7B0F742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89" y="255896"/>
            <a:ext cx="3907248" cy="22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0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0037BC-17E7-40C0-985C-F677078D99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8" y="1055281"/>
            <a:ext cx="1126435" cy="985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55712A-76CC-4922-9A2D-95362713AD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7" y="2144227"/>
            <a:ext cx="1126435" cy="985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52A68-B140-43DA-A0B0-96707D189B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6" y="4324924"/>
            <a:ext cx="1126435" cy="985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9E97A2-ADC2-4135-8807-737B237B77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6" y="3235978"/>
            <a:ext cx="1126435" cy="985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F1C6CF-03A6-48BA-B179-244EEE73D3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6" y="5413870"/>
            <a:ext cx="1126435" cy="985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5E403-D83F-44CC-969C-EDDFD680A9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4" y="1055281"/>
            <a:ext cx="1126435" cy="985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8B5225-A27C-4617-9560-AC86AD47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5413866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9C54C-600A-4EC2-929F-66E131C2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4318646"/>
            <a:ext cx="1126435" cy="9851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DD32C6-5897-41C7-B19E-ED086B504A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196" y="3233173"/>
            <a:ext cx="1126435" cy="9851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EA5094C-8112-413D-940D-0780BD68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213795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8" y="1165627"/>
            <a:ext cx="1219200" cy="97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9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EE52A-D548-4F1F-B38D-896F19D46619}"/>
              </a:ext>
            </a:extLst>
          </p:cNvPr>
          <p:cNvSpPr txBox="1"/>
          <p:nvPr/>
        </p:nvSpPr>
        <p:spPr>
          <a:xfrm>
            <a:off x="5408402" y="1058737"/>
            <a:ext cx="65334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GB" sz="2400" b="1" dirty="0"/>
              <a:t>Start by standing 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Stand with your legs a little wider than your shoulders and point your toes 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Now hunch down like a frog by bending your knees and touching the floor with your hands.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Then stand back 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Nice work! Lets try and do 10!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Got that? How about we try bouncing around the room? Make sure not to bump into anyone though!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FE53AF-D5F6-47F5-A28A-5EF3CB30E907}"/>
              </a:ext>
            </a:extLst>
          </p:cNvPr>
          <p:cNvSpPr txBox="1">
            <a:spLocks/>
          </p:cNvSpPr>
          <p:nvPr/>
        </p:nvSpPr>
        <p:spPr>
          <a:xfrm>
            <a:off x="-122884" y="458573"/>
            <a:ext cx="8074188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It’s Frog hunches time!</a:t>
            </a:r>
          </a:p>
        </p:txBody>
      </p:sp>
      <p:pic>
        <p:nvPicPr>
          <p:cNvPr id="4" name="Picture 3" descr="Frog down.jpg">
            <a:extLst>
              <a:ext uri="{FF2B5EF4-FFF2-40B4-BE49-F238E27FC236}">
                <a16:creationId xmlns:a16="http://schemas.microsoft.com/office/drawing/2014/main" id="{8F3E2AFF-911F-4AC7-A3B3-346FF621D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35" y="1358212"/>
            <a:ext cx="3342690" cy="2665833"/>
          </a:xfrm>
          <a:prstGeom prst="rect">
            <a:avLst/>
          </a:prstGeom>
        </p:spPr>
      </p:pic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7524819B-0371-4734-9CAD-9A110421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" y="3591623"/>
            <a:ext cx="23145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>
            <a:extLst>
              <a:ext uri="{FF2B5EF4-FFF2-40B4-BE49-F238E27FC236}">
                <a16:creationId xmlns:a16="http://schemas.microsoft.com/office/drawing/2014/main" id="{54E68D30-AAF4-4DA7-A9A4-D1D921D21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500" y="3741639"/>
            <a:ext cx="2803249" cy="28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C3D8E909-3FEE-45E2-A01F-94D073827788}"/>
              </a:ext>
            </a:extLst>
          </p:cNvPr>
          <p:cNvSpPr/>
          <p:nvPr/>
        </p:nvSpPr>
        <p:spPr>
          <a:xfrm>
            <a:off x="3592350" y="1099695"/>
            <a:ext cx="2803250" cy="899639"/>
          </a:xfrm>
          <a:prstGeom prst="wedgeEllipseCallout">
            <a:avLst>
              <a:gd name="adj1" fmla="val -54870"/>
              <a:gd name="adj2" fmla="val 71339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Copy my Froggie friends here!</a:t>
            </a:r>
          </a:p>
        </p:txBody>
      </p:sp>
      <p:pic>
        <p:nvPicPr>
          <p:cNvPr id="4102" name="Picture 6" descr="Image result for kids doing a frog squat">
            <a:extLst>
              <a:ext uri="{FF2B5EF4-FFF2-40B4-BE49-F238E27FC236}">
                <a16:creationId xmlns:a16="http://schemas.microsoft.com/office/drawing/2014/main" id="{A0ADDB7B-72F7-42CC-9A7E-9269AEB2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34" y="-67804"/>
            <a:ext cx="7376662" cy="737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384CC5-F260-4E6C-A5D8-F5DD5BBEE464}"/>
              </a:ext>
            </a:extLst>
          </p:cNvPr>
          <p:cNvSpPr txBox="1"/>
          <p:nvPr/>
        </p:nvSpPr>
        <p:spPr>
          <a:xfrm>
            <a:off x="5277541" y="67727"/>
            <a:ext cx="42060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>
                    <a:lumMod val="75000"/>
                  </a:schemeClr>
                </a:solidFill>
              </a:rPr>
              <a:t>Hey look! You’re practically frogs!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How do you feel after that? 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When you’re able to hunch down nice and low that means your muscles are nice and bendy. Does anyone know what that called?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3E8F5-8067-4702-85D6-2DD9E5EDFC5A}"/>
              </a:ext>
            </a:extLst>
          </p:cNvPr>
          <p:cNvSpPr txBox="1"/>
          <p:nvPr/>
        </p:nvSpPr>
        <p:spPr>
          <a:xfrm rot="20448903">
            <a:off x="5415609" y="3806253"/>
            <a:ext cx="356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75000"/>
                  </a:schemeClr>
                </a:solidFill>
              </a:rPr>
              <a:t>Flexible!</a:t>
            </a:r>
          </a:p>
        </p:txBody>
      </p:sp>
    </p:spTree>
    <p:extLst>
      <p:ext uri="{BB962C8B-B14F-4D97-AF65-F5344CB8AC3E}">
        <p14:creationId xmlns:p14="http://schemas.microsoft.com/office/powerpoint/2010/main" val="8678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55712A-76CC-4922-9A2D-95362713AD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7" y="2144227"/>
            <a:ext cx="1126435" cy="985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52A68-B140-43DA-A0B0-96707D189B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6" y="4324924"/>
            <a:ext cx="1126435" cy="985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9E97A2-ADC2-4135-8807-737B237B77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6" y="3235978"/>
            <a:ext cx="1126435" cy="985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F1C6CF-03A6-48BA-B179-244EEE73D3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6" y="5413870"/>
            <a:ext cx="1126435" cy="985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5E403-D83F-44CC-969C-EDDFD680A9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4" y="1055281"/>
            <a:ext cx="1126435" cy="985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8B5225-A27C-4617-9560-AC86AD47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5413866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9C54C-600A-4EC2-929F-66E131C2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4318646"/>
            <a:ext cx="1126435" cy="9851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DD32C6-5897-41C7-B19E-ED086B504A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196" y="3233173"/>
            <a:ext cx="1126435" cy="9851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EA5094C-8112-413D-940D-0780BD68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213795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4" y="2257269"/>
            <a:ext cx="1176800" cy="91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6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513011" y="543339"/>
            <a:ext cx="6709424" cy="79635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Starfish Jumping Jacks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3145B8-E600-4D17-901C-FA86FB4AE651}"/>
              </a:ext>
            </a:extLst>
          </p:cNvPr>
          <p:cNvSpPr/>
          <p:nvPr/>
        </p:nvSpPr>
        <p:spPr>
          <a:xfrm>
            <a:off x="7464603" y="543339"/>
            <a:ext cx="4514178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Stand with your feet together.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Jump and spread your feet apart, move your hand out and up over your head!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Jump back bringing your feet together and your hands down by your side.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Lets try and do it for 20 seconds! See how many you can do!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Now try jumping higher</a:t>
            </a:r>
            <a:r>
              <a:rPr lang="en-US" sz="240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, then faster!</a:t>
            </a:r>
            <a:endParaRPr lang="en-US" sz="2400" b="0" cap="none" spc="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5BE62-C751-49F0-9545-FA2D9215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12" y="2148654"/>
            <a:ext cx="4838700" cy="3810000"/>
          </a:xfrm>
          <a:prstGeom prst="rect">
            <a:avLst/>
          </a:prstGeom>
        </p:spPr>
      </p:pic>
      <p:pic>
        <p:nvPicPr>
          <p:cNvPr id="4" name="Picture 3" descr="Starfish.jpg">
            <a:extLst>
              <a:ext uri="{FF2B5EF4-FFF2-40B4-BE49-F238E27FC236}">
                <a16:creationId xmlns:a16="http://schemas.microsoft.com/office/drawing/2014/main" id="{EAC7CA12-B56F-4C5B-BDF8-E3B21FB990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" y="960027"/>
            <a:ext cx="3432860" cy="2676939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69248075-30B4-41AF-8558-153E08D961D4}"/>
              </a:ext>
            </a:extLst>
          </p:cNvPr>
          <p:cNvSpPr/>
          <p:nvPr/>
        </p:nvSpPr>
        <p:spPr>
          <a:xfrm>
            <a:off x="3445399" y="941516"/>
            <a:ext cx="2650601" cy="796355"/>
          </a:xfrm>
          <a:prstGeom prst="wedgeEllipseCallout">
            <a:avLst>
              <a:gd name="adj1" fmla="val -56331"/>
              <a:gd name="adj2" fmla="val 62500"/>
            </a:avLst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Try do it just like my friends!</a:t>
            </a:r>
          </a:p>
        </p:txBody>
      </p:sp>
      <p:pic>
        <p:nvPicPr>
          <p:cNvPr id="5124" name="Picture 4" descr="Image result for youre a star">
            <a:extLst>
              <a:ext uri="{FF2B5EF4-FFF2-40B4-BE49-F238E27FC236}">
                <a16:creationId xmlns:a16="http://schemas.microsoft.com/office/drawing/2014/main" id="{A7312C5D-E0C9-4053-A38A-CFAA30BAE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96"/>
            <a:ext cx="6951592" cy="69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CC20F6-9762-4582-B1DA-5E377798E2EA}"/>
              </a:ext>
            </a:extLst>
          </p:cNvPr>
          <p:cNvSpPr txBox="1"/>
          <p:nvPr/>
        </p:nvSpPr>
        <p:spPr>
          <a:xfrm>
            <a:off x="6951592" y="0"/>
            <a:ext cx="5240408" cy="738663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sz="4000" dirty="0">
                <a:solidFill>
                  <a:schemeClr val="bg2">
                    <a:lumMod val="50000"/>
                  </a:schemeClr>
                </a:solidFill>
              </a:rPr>
              <a:t>Put your hand on your chest….does anything feel different?</a:t>
            </a:r>
          </a:p>
          <a:p>
            <a:endParaRPr lang="en-GB" sz="4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sz="4000" dirty="0">
                <a:solidFill>
                  <a:srgbClr val="00B050"/>
                </a:solidFill>
              </a:rPr>
              <a:t>Why do you think this happens?</a:t>
            </a:r>
          </a:p>
          <a:p>
            <a:endParaRPr lang="en-GB" sz="4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4000" dirty="0">
                <a:solidFill>
                  <a:schemeClr val="accent1">
                    <a:lumMod val="75000"/>
                  </a:schemeClr>
                </a:solidFill>
              </a:rPr>
              <a:t>Has anything else happened?</a:t>
            </a:r>
          </a:p>
          <a:p>
            <a:endParaRPr lang="en-GB" sz="4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C52A68-B140-43DA-A0B0-96707D189B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6" y="4324924"/>
            <a:ext cx="1126435" cy="985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9E97A2-ADC2-4135-8807-737B237B77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6" y="3235978"/>
            <a:ext cx="1126435" cy="985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F1C6CF-03A6-48BA-B179-244EEE73D3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6" y="5413870"/>
            <a:ext cx="1126435" cy="985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5E403-D83F-44CC-969C-EDDFD680A9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4" y="1055281"/>
            <a:ext cx="1126435" cy="985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8B5225-A27C-4617-9560-AC86AD47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5413866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9C54C-600A-4EC2-929F-66E131C2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4318646"/>
            <a:ext cx="1126435" cy="9851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DD32C6-5897-41C7-B19E-ED086B504A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196" y="3233173"/>
            <a:ext cx="1126435" cy="9851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EA5094C-8112-413D-940D-0780BD68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213795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3" y="3148068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7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F0B9-4A10-40C0-8F66-0E58A3970A68}"/>
              </a:ext>
            </a:extLst>
          </p:cNvPr>
          <p:cNvSpPr txBox="1">
            <a:spLocks/>
          </p:cNvSpPr>
          <p:nvPr/>
        </p:nvSpPr>
        <p:spPr>
          <a:xfrm>
            <a:off x="92765" y="517948"/>
            <a:ext cx="11476383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It’s time….for the Thunder clap</a:t>
            </a:r>
            <a:r>
              <a:rPr lang="en-US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</a:p>
        </p:txBody>
      </p:sp>
      <p:pic>
        <p:nvPicPr>
          <p:cNvPr id="4" name="Iceland fans practise synchronised thunder clap ahead of Argentina match (1)">
            <a:hlinkClick r:id="" action="ppaction://media"/>
            <a:extLst>
              <a:ext uri="{FF2B5EF4-FFF2-40B4-BE49-F238E27FC236}">
                <a16:creationId xmlns:a16="http://schemas.microsoft.com/office/drawing/2014/main" id="{7ED4FEA8-EA32-4DD5-9068-7276EA854C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799" y="1376561"/>
            <a:ext cx="7911547" cy="4450245"/>
          </a:xfrm>
          <a:prstGeom prst="rect">
            <a:avLst/>
          </a:prstGeom>
        </p:spPr>
      </p:pic>
      <p:pic>
        <p:nvPicPr>
          <p:cNvPr id="7170" name="Picture 2" descr="Image result for viking cartoon">
            <a:extLst>
              <a:ext uri="{FF2B5EF4-FFF2-40B4-BE49-F238E27FC236}">
                <a16:creationId xmlns:a16="http://schemas.microsoft.com/office/drawing/2014/main" id="{339D1BFF-28DF-4E60-8A82-685F787BA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77071"/>
            <a:ext cx="2584175" cy="25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B3D428A-3A95-432A-BF95-2851834F8CF1}"/>
              </a:ext>
            </a:extLst>
          </p:cNvPr>
          <p:cNvSpPr/>
          <p:nvPr/>
        </p:nvSpPr>
        <p:spPr>
          <a:xfrm>
            <a:off x="8534400" y="1750662"/>
            <a:ext cx="2332383" cy="1921565"/>
          </a:xfrm>
          <a:prstGeom prst="wedgeRoundRectCallout">
            <a:avLst>
              <a:gd name="adj1" fmla="val -1515"/>
              <a:gd name="adj2" fmla="val 75604"/>
              <a:gd name="adj3" fmla="val 16667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Get ready to show me your inner Viking and copy my Icelandic friends.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Try to do it all together!</a:t>
            </a:r>
          </a:p>
        </p:txBody>
      </p:sp>
      <p:pic>
        <p:nvPicPr>
          <p:cNvPr id="7172" name="Picture 4" descr="Image result for iceland flag">
            <a:extLst>
              <a:ext uri="{FF2B5EF4-FFF2-40B4-BE49-F238E27FC236}">
                <a16:creationId xmlns:a16="http://schemas.microsoft.com/office/drawing/2014/main" id="{59872129-771C-446D-94DA-6CE68DFFD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t="10619" r="2909" b="10787"/>
          <a:stretch/>
        </p:blipFill>
        <p:spPr bwMode="auto">
          <a:xfrm rot="468827">
            <a:off x="10721166" y="1458337"/>
            <a:ext cx="1260459" cy="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459E0A-AC41-460E-9E50-99202F132405}"/>
              </a:ext>
            </a:extLst>
          </p:cNvPr>
          <p:cNvSpPr txBox="1"/>
          <p:nvPr/>
        </p:nvSpPr>
        <p:spPr>
          <a:xfrm>
            <a:off x="2206486" y="1659285"/>
            <a:ext cx="7248939" cy="3539430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What games do you play where you bring your hands up above your head like that?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rgbClr val="002060"/>
                </a:solidFill>
              </a:rPr>
              <a:t>Would jumping at the same time make it harder or easier? Try it out and see! 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rgbClr val="00B050"/>
                </a:solidFill>
              </a:rPr>
              <a:t>Next time you’re doing PE try use your new Viking skills to catch a ball above you’re head!</a:t>
            </a:r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7EB78CE9-F0CF-4612-9F50-F2E686FED336}"/>
              </a:ext>
            </a:extLst>
          </p:cNvPr>
          <p:cNvSpPr/>
          <p:nvPr/>
        </p:nvSpPr>
        <p:spPr>
          <a:xfrm>
            <a:off x="-463826" y="-178903"/>
            <a:ext cx="13132904" cy="703690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You look just like real Vikings! </a:t>
            </a:r>
          </a:p>
          <a:p>
            <a:pPr algn="ctr"/>
            <a:endParaRPr lang="en-GB" sz="2200" dirty="0"/>
          </a:p>
          <a:p>
            <a:pPr algn="ctr"/>
            <a:r>
              <a:rPr lang="en-GB" sz="2200" dirty="0"/>
              <a:t>Now you have to make up your own Viking handshake with the person beside you!</a:t>
            </a:r>
          </a:p>
          <a:p>
            <a:pPr algn="ctr"/>
            <a:endParaRPr lang="en-GB" sz="2200" dirty="0"/>
          </a:p>
          <a:p>
            <a:pPr algn="ctr"/>
            <a:r>
              <a:rPr lang="en-GB" sz="2200" dirty="0"/>
              <a:t>If you want to be a real Viking it has to include: </a:t>
            </a:r>
          </a:p>
          <a:p>
            <a:pPr algn="ctr"/>
            <a:r>
              <a:rPr lang="en-GB" sz="2200" b="1" dirty="0">
                <a:solidFill>
                  <a:srgbClr val="FF0000"/>
                </a:solidFill>
              </a:rPr>
              <a:t>A clap</a:t>
            </a:r>
          </a:p>
          <a:p>
            <a:pPr algn="ctr"/>
            <a:r>
              <a:rPr lang="en-GB" sz="2200" b="1" dirty="0">
                <a:solidFill>
                  <a:schemeClr val="accent3">
                    <a:lumMod val="50000"/>
                  </a:schemeClr>
                </a:solidFill>
              </a:rPr>
              <a:t>    You have to be moving whilst doing it</a:t>
            </a:r>
          </a:p>
          <a:p>
            <a:pPr algn="ctr"/>
            <a:r>
              <a:rPr lang="en-GB" sz="2200" b="1" dirty="0">
                <a:solidFill>
                  <a:srgbClr val="7030A0"/>
                </a:solidFill>
              </a:rPr>
              <a:t>A high-5</a:t>
            </a:r>
          </a:p>
          <a:p>
            <a:pPr algn="ctr"/>
            <a:r>
              <a:rPr lang="en-GB" sz="2200" b="1" dirty="0">
                <a:solidFill>
                  <a:srgbClr val="0070C0"/>
                </a:solidFill>
              </a:rPr>
              <a:t>A Viking roar</a:t>
            </a:r>
          </a:p>
        </p:txBody>
      </p:sp>
    </p:spTree>
    <p:extLst>
      <p:ext uri="{BB962C8B-B14F-4D97-AF65-F5344CB8AC3E}">
        <p14:creationId xmlns:p14="http://schemas.microsoft.com/office/powerpoint/2010/main" val="18623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C52A68-B140-43DA-A0B0-96707D189B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6" y="4324924"/>
            <a:ext cx="1126435" cy="985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F1C6CF-03A6-48BA-B179-244EEE73D3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346" y="5413870"/>
            <a:ext cx="1126435" cy="985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5E403-D83F-44CC-969C-EDDFD680A9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4" y="1055281"/>
            <a:ext cx="1126435" cy="985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8B5225-A27C-4617-9560-AC86AD47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5413866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9C54C-600A-4EC2-929F-66E131C2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4318646"/>
            <a:ext cx="1126435" cy="9851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DD32C6-5897-41C7-B19E-ED086B504A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196" y="3233173"/>
            <a:ext cx="1126435" cy="9851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EA5094C-8112-413D-940D-0780BD68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572" y="213795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artoon squat jump">
            <a:extLst>
              <a:ext uri="{FF2B5EF4-FFF2-40B4-BE49-F238E27FC236}">
                <a16:creationId xmlns:a16="http://schemas.microsoft.com/office/drawing/2014/main" id="{D1EB3FFE-21BB-4069-9223-A738D06BA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BF9C9"/>
              </a:clrFrom>
              <a:clrTo>
                <a:srgbClr val="FBF9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b="18261"/>
          <a:stretch/>
        </p:blipFill>
        <p:spPr bwMode="auto">
          <a:xfrm>
            <a:off x="596346" y="4322892"/>
            <a:ext cx="1322338" cy="106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4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yground Rules template.potx" id="{3B94854C-D64B-49A7-87B3-EC3E7B77FEC7}" vid="{5DF654BC-1FD6-4744-81E4-6E2169EA85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Playground rules presentation</Template>
  <TotalTime>0</TotalTime>
  <Words>657</Words>
  <Application>Microsoft Office PowerPoint</Application>
  <PresentationFormat>Widescreen</PresentationFormat>
  <Paragraphs>131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Corbel</vt:lpstr>
      <vt:lpstr>Franklin Gothic Medium</vt:lpstr>
      <vt:lpstr>Segoe UI</vt:lpstr>
      <vt:lpstr>Wingdings</vt:lpstr>
      <vt:lpstr>Banded</vt:lpstr>
      <vt:lpstr>PowerPoint Presentation</vt:lpstr>
      <vt:lpstr>ready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Nice Work!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2018-10-10T10:21:57Z</dcterms:created>
  <dcterms:modified xsi:type="dcterms:W3CDTF">2019-01-05T19:00:27Z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2018-08-20T20:01:51.1186001Z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