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425" r:id="rId2"/>
    <p:sldId id="2566" r:id="rId3"/>
    <p:sldId id="2432" r:id="rId4"/>
    <p:sldId id="242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59" d="100"/>
          <a:sy n="59" d="100"/>
        </p:scale>
        <p:origin x="8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35D06-27D8-F67C-2822-1F3A234F1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F320E9-D021-560B-FBD8-2D2A6236B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752EF-196B-1C15-3E55-D307EB331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F2239-54F6-70BC-C4F9-B01BAADDA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D32D6-4CC3-F3E3-8E51-636B6A47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0140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D3BA6-11A4-854B-653D-E82231F74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3B2EA-5494-6FCF-B8EA-80CF036AF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11073-700B-79DD-FA49-0E192A89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B11F0-5A1D-FEDD-3C92-480C10391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EA58A-4B90-08FF-BA38-B0E9B2DBB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035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8B64F-1C88-3E0E-0FE2-283A4C51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4329E-D3CD-F8C0-CDC4-641C17CE3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FF72C-09A8-CD06-4725-42F3FC489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5EBEF-28F8-A4CC-251D-8A54B5DB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C282E-EAD1-63B4-E6E1-E5E8130D3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976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E37EC-E1FD-F040-F444-87CF7C40D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E1F20-A868-BE66-9677-EB97E104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ED1A2-3A5C-0CEE-AD8D-6334AE024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B58CC-F37E-8DDD-7981-91D74886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EB0E8-3DA6-E87E-F4ED-01B694E3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336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5ADD-299A-A84C-1447-3327ED36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995B0-D3F0-F6BF-C5C6-8AEC105BB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A9B6C-8D03-7F5E-FDC0-DC9F0EE3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0E8B1-BCD1-EC98-F89E-FC8B5DE4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4A9DB-5928-7E56-6344-E6B8B4A21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612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9CDA1-A9A3-4BBF-2E85-252E3110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76DF4-ADE5-597B-C477-E89CD5275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913EB-72D0-F70D-147D-926312DB8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9F61E-EC12-E3E6-42DF-B8EB98F7F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768D6-696D-EDCB-3175-044E3135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D361C-33F1-4148-A81A-621F2C2E7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130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A728-809F-58CA-51AF-62BE13860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C2A32-4090-A497-8DE6-5D6E75573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9ED6E-B900-3D12-993E-DCA8AB2ED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6B98A-A456-CF83-AA92-1A902551AA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5B2C2-C370-D8D3-23B0-CACA2E469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E0DBB-2965-2969-7D16-9A71538CE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D10F56-52EA-9A77-0FFC-8774D106E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CAAD23-5970-99E8-FAC2-48DA719F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3193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E7157-3B44-B729-936E-7F8744CD6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E2140-3655-3656-F8EE-A14F827B3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EC4F55-5626-D1CD-51B0-0F191C988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1F18F-C306-CEB6-5C15-6160CE15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6743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7296F7-3A74-C33A-BC74-EE4D0B512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5D05D8-D3CF-E46C-E6BF-E52831C4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E5F7F-5550-29A1-BA77-71C09BC59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430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F8D2-AEF4-BE88-923B-8A883A13C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12B60-0028-9780-D0C8-0D8FEAE1D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1F3836-2D69-2511-30EA-2C7F2160D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F851F-20E1-A285-1D6A-A798625B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FA235-88DA-B748-E524-4A9F788D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4A259-99CE-DEEA-24E5-73966567E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399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E7869-5E73-6DF4-E4CE-C115D754D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E8AFBD-214F-A8DC-DA34-3FCFE4B98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D2197-2AD1-7454-FFF3-D15B3EBF9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71401-E692-C5A0-C8EB-BA02C05D0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335AC3-1F2D-5128-3958-22576D00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7F700-59E4-2D90-B0D2-DC083418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286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E5C17E-77FF-FDAD-C63A-2AB2A8A43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868BC-82DB-B948-6F2E-C7DDA72E8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95705-AC26-58E0-6635-F7B2ABE1F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289291-910D-4C09-B9E4-8243DAEC505C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04A63-CB0E-5D3C-4CFD-4EA50A9607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B08E7-5889-C299-AA79-D02F70D6B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6F997E-4420-46D0-A648-B4AAB6CCF77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103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1844FA4-74DE-61C6-92D6-5D572B6EF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525" y="-46024"/>
            <a:ext cx="12192000" cy="68421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E08D857-80A3-4719-A493-829826EF0E93}"/>
              </a:ext>
            </a:extLst>
          </p:cNvPr>
          <p:cNvSpPr txBox="1"/>
          <p:nvPr/>
        </p:nvSpPr>
        <p:spPr>
          <a:xfrm>
            <a:off x="4385977" y="3111018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BE137F-F7F9-49BF-8C11-59DF25BAA5CD}"/>
              </a:ext>
            </a:extLst>
          </p:cNvPr>
          <p:cNvSpPr txBox="1"/>
          <p:nvPr/>
        </p:nvSpPr>
        <p:spPr>
          <a:xfrm>
            <a:off x="4822264" y="103367"/>
            <a:ext cx="2391104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Match Officials Positioning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FEA4C1-D1FF-493D-A194-F9AEFFEB0A20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A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39FAC0-485F-4D37-BCF8-15AA998EFF5E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B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4BBAE1-FD46-4021-B06E-F775A44D430D}"/>
              </a:ext>
            </a:extLst>
          </p:cNvPr>
          <p:cNvSpPr txBox="1"/>
          <p:nvPr/>
        </p:nvSpPr>
        <p:spPr>
          <a:xfrm>
            <a:off x="7273626" y="427265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FCA1CBB-7251-4FCA-86A7-448B26AF2F74}"/>
              </a:ext>
            </a:extLst>
          </p:cNvPr>
          <p:cNvSpPr txBox="1"/>
          <p:nvPr/>
        </p:nvSpPr>
        <p:spPr>
          <a:xfrm>
            <a:off x="4398122" y="6036628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9EBE46-61AF-4DEB-9D7D-D0718E4D7E0D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85D50B5-046B-4601-BDD8-3FA6B816A5C9}"/>
              </a:ext>
            </a:extLst>
          </p:cNvPr>
          <p:cNvSpPr txBox="1"/>
          <p:nvPr/>
        </p:nvSpPr>
        <p:spPr>
          <a:xfrm>
            <a:off x="0" y="2683116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6BBDBE-9EA4-443B-B1C6-570C5B63405F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57C830-8FFD-4F01-8562-8F1540659A11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B2C744-D61A-41FF-A216-859FB22373CD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0B017A-35B1-4CB1-AA57-5FF65D3D6133}"/>
              </a:ext>
            </a:extLst>
          </p:cNvPr>
          <p:cNvSpPr txBox="1"/>
          <p:nvPr/>
        </p:nvSpPr>
        <p:spPr>
          <a:xfrm>
            <a:off x="5869673" y="860408"/>
            <a:ext cx="6299802" cy="181588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Positioning during play:</a:t>
            </a:r>
            <a:endParaRPr kumimoji="0" lang="en-I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Referee in a position to observe a wide view of play.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Arrows represent the diagonal runs that should be made to get the side on view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Umpires move into a position to judge scores: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 Umpire behind the goal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Near Umpire on end line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Linesman on side near play stays close to end line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Linesman opposite side moves away from play</a:t>
            </a:r>
          </a:p>
        </p:txBody>
      </p:sp>
      <p:pic>
        <p:nvPicPr>
          <p:cNvPr id="2" name="Picture 2" descr="O’Neills Yellow Sliotar">
            <a:extLst>
              <a:ext uri="{FF2B5EF4-FFF2-40B4-BE49-F238E27FC236}">
                <a16:creationId xmlns:a16="http://schemas.microsoft.com/office/drawing/2014/main" id="{78C1BC66-EA7C-C1E2-38FE-7935CE13CC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63"/>
          <a:stretch/>
        </p:blipFill>
        <p:spPr bwMode="auto">
          <a:xfrm>
            <a:off x="4398122" y="4854441"/>
            <a:ext cx="357372" cy="17828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A12891-6C8E-DE2E-76FF-53EB963D4697}"/>
              </a:ext>
            </a:extLst>
          </p:cNvPr>
          <p:cNvCxnSpPr>
            <a:cxnSpLocks/>
          </p:cNvCxnSpPr>
          <p:nvPr/>
        </p:nvCxnSpPr>
        <p:spPr>
          <a:xfrm flipH="1" flipV="1">
            <a:off x="2660073" y="3792971"/>
            <a:ext cx="1320522" cy="9119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5DFFF5-544D-A7A9-F4FB-C1B5C7A8A520}"/>
              </a:ext>
            </a:extLst>
          </p:cNvPr>
          <p:cNvCxnSpPr>
            <a:cxnSpLocks/>
          </p:cNvCxnSpPr>
          <p:nvPr/>
        </p:nvCxnSpPr>
        <p:spPr>
          <a:xfrm flipH="1" flipV="1">
            <a:off x="2819677" y="2272145"/>
            <a:ext cx="1330013" cy="9596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7205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23443">
        <p159:morph option="byObject"/>
      </p:transition>
    </mc:Choice>
    <mc:Fallback xmlns="">
      <p:transition spd="slow" advTm="23443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BEB6B0-6FB6-23B5-E1F0-0B732BC10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8257" y="-87566"/>
            <a:ext cx="12192000" cy="68421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E08D857-80A3-4719-A493-829826EF0E93}"/>
              </a:ext>
            </a:extLst>
          </p:cNvPr>
          <p:cNvSpPr txBox="1"/>
          <p:nvPr/>
        </p:nvSpPr>
        <p:spPr>
          <a:xfrm>
            <a:off x="6149403" y="1923236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BE137F-F7F9-49BF-8C11-59DF25BAA5CD}"/>
              </a:ext>
            </a:extLst>
          </p:cNvPr>
          <p:cNvSpPr txBox="1"/>
          <p:nvPr/>
        </p:nvSpPr>
        <p:spPr>
          <a:xfrm>
            <a:off x="3937191" y="103367"/>
            <a:ext cx="416126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Match Officials Positioning PUCKOUTS HURLING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FEA4C1-D1FF-493D-A194-F9AEFFEB0A20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A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39FAC0-485F-4D37-BCF8-15AA998EFF5E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B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4BBAE1-FD46-4021-B06E-F775A44D430D}"/>
              </a:ext>
            </a:extLst>
          </p:cNvPr>
          <p:cNvSpPr txBox="1"/>
          <p:nvPr/>
        </p:nvSpPr>
        <p:spPr>
          <a:xfrm>
            <a:off x="3585284" y="38528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FCA1CBB-7251-4FCA-86A7-448B26AF2F74}"/>
              </a:ext>
            </a:extLst>
          </p:cNvPr>
          <p:cNvSpPr txBox="1"/>
          <p:nvPr/>
        </p:nvSpPr>
        <p:spPr>
          <a:xfrm>
            <a:off x="6992331" y="6063319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9EBE46-61AF-4DEB-9D7D-D0718E4D7E0D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85D50B5-046B-4601-BDD8-3FA6B816A5C9}"/>
              </a:ext>
            </a:extLst>
          </p:cNvPr>
          <p:cNvSpPr txBox="1"/>
          <p:nvPr/>
        </p:nvSpPr>
        <p:spPr>
          <a:xfrm>
            <a:off x="573827" y="2675517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6BBDBE-9EA4-443B-B1C6-570C5B63405F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57C830-8FFD-4F01-8562-8F1540659A11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B2C744-D61A-41FF-A216-859FB22373CD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789E21-442D-458B-8753-E68689DB93CB}"/>
              </a:ext>
            </a:extLst>
          </p:cNvPr>
          <p:cNvSpPr txBox="1"/>
          <p:nvPr/>
        </p:nvSpPr>
        <p:spPr>
          <a:xfrm>
            <a:off x="6670957" y="907574"/>
            <a:ext cx="4635884" cy="138499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Referee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near midfield just off center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Can view and move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needed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Umpires in position on each end line watching GK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Near Linesmen on the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45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line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 Linesman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behind the referee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83B5A7DE-84CD-916B-9AEB-B54FD6DAC9BB}"/>
              </a:ext>
            </a:extLst>
          </p:cNvPr>
          <p:cNvCxnSpPr>
            <a:cxnSpLocks/>
          </p:cNvCxnSpPr>
          <p:nvPr/>
        </p:nvCxnSpPr>
        <p:spPr>
          <a:xfrm>
            <a:off x="4270176" y="790073"/>
            <a:ext cx="516154" cy="5391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62FA408-AE45-C70A-CED6-3BF079DC4D65}"/>
              </a:ext>
            </a:extLst>
          </p:cNvPr>
          <p:cNvCxnSpPr>
            <a:cxnSpLocks/>
          </p:cNvCxnSpPr>
          <p:nvPr/>
        </p:nvCxnSpPr>
        <p:spPr>
          <a:xfrm flipH="1">
            <a:off x="2850374" y="790073"/>
            <a:ext cx="477489" cy="40141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330FC-D09B-427B-CD83-C14B3DCEA5EB}"/>
              </a:ext>
            </a:extLst>
          </p:cNvPr>
          <p:cNvCxnSpPr>
            <a:cxnSpLocks/>
          </p:cNvCxnSpPr>
          <p:nvPr/>
        </p:nvCxnSpPr>
        <p:spPr>
          <a:xfrm flipV="1">
            <a:off x="7335224" y="5310565"/>
            <a:ext cx="258466" cy="687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927D152-DB3F-E232-42BD-A263B301AFF5}"/>
              </a:ext>
            </a:extLst>
          </p:cNvPr>
          <p:cNvCxnSpPr>
            <a:cxnSpLocks/>
          </p:cNvCxnSpPr>
          <p:nvPr/>
        </p:nvCxnSpPr>
        <p:spPr>
          <a:xfrm flipH="1" flipV="1">
            <a:off x="6139002" y="5750544"/>
            <a:ext cx="963256" cy="3437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86AB8EE-0F90-000E-0F54-53C94961B3DA}"/>
              </a:ext>
            </a:extLst>
          </p:cNvPr>
          <p:cNvCxnSpPr>
            <a:cxnSpLocks/>
          </p:cNvCxnSpPr>
          <p:nvPr/>
        </p:nvCxnSpPr>
        <p:spPr>
          <a:xfrm flipH="1" flipV="1">
            <a:off x="5204292" y="1872833"/>
            <a:ext cx="807498" cy="1283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24DC987-8E89-A1B6-58C0-B75CCC0249B9}"/>
              </a:ext>
            </a:extLst>
          </p:cNvPr>
          <p:cNvCxnSpPr>
            <a:cxnSpLocks/>
          </p:cNvCxnSpPr>
          <p:nvPr/>
        </p:nvCxnSpPr>
        <p:spPr>
          <a:xfrm flipH="1">
            <a:off x="5817743" y="2512702"/>
            <a:ext cx="388094" cy="65142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O’Neills Yellow Sliotar">
            <a:extLst>
              <a:ext uri="{FF2B5EF4-FFF2-40B4-BE49-F238E27FC236}">
                <a16:creationId xmlns:a16="http://schemas.microsoft.com/office/drawing/2014/main" id="{1E277F03-7483-18EC-48B9-D6302089E6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63"/>
          <a:stretch/>
        </p:blipFill>
        <p:spPr bwMode="auto">
          <a:xfrm flipV="1">
            <a:off x="764658" y="3579803"/>
            <a:ext cx="357372" cy="21316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269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1513">
        <p159:morph option="byObject"/>
      </p:transition>
    </mc:Choice>
    <mc:Fallback xmlns="">
      <p:transition spd="slow" advTm="11513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6B41B-D52A-5D43-AA95-A6883B38A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ED6F9D-178A-142F-4C0A-9B4F54B87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8257" y="-87566"/>
            <a:ext cx="12192000" cy="68421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0EFD425-8EF5-089B-E3B0-A9412558BE31}"/>
              </a:ext>
            </a:extLst>
          </p:cNvPr>
          <p:cNvSpPr txBox="1"/>
          <p:nvPr/>
        </p:nvSpPr>
        <p:spPr>
          <a:xfrm>
            <a:off x="1745357" y="1713367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7E74DE-9C78-6B3B-4B3E-A752FA89DA2A}"/>
              </a:ext>
            </a:extLst>
          </p:cNvPr>
          <p:cNvSpPr txBox="1"/>
          <p:nvPr/>
        </p:nvSpPr>
        <p:spPr>
          <a:xfrm>
            <a:off x="4185079" y="103367"/>
            <a:ext cx="3665492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Match Officials Positioning </a:t>
            </a:r>
            <a:r>
              <a:rPr lang="en-US" sz="1600" dirty="0">
                <a:solidFill>
                  <a:prstClr val="white"/>
                </a:solidFill>
                <a:latin typeface="Calibri" panose="020F0502020204030204"/>
              </a:rPr>
              <a:t>FREE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HURLING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627666-4F68-4DBA-7A6D-FDE2BBB4B4D7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A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C26E6A-EF35-49D9-FC03-0A9746A54877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B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111409-7397-088D-E67A-B04C535CD2C3}"/>
              </a:ext>
            </a:extLst>
          </p:cNvPr>
          <p:cNvSpPr txBox="1"/>
          <p:nvPr/>
        </p:nvSpPr>
        <p:spPr>
          <a:xfrm>
            <a:off x="3585284" y="38528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EBFA16B-4CA7-DA4D-95A8-88EB63535F2F}"/>
              </a:ext>
            </a:extLst>
          </p:cNvPr>
          <p:cNvSpPr txBox="1"/>
          <p:nvPr/>
        </p:nvSpPr>
        <p:spPr>
          <a:xfrm>
            <a:off x="6289295" y="5361804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ADFA51A-5B44-67F4-CC28-CBB2E7161A6C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EFBCF4-C31F-7E02-6E38-42D71F515D46}"/>
              </a:ext>
            </a:extLst>
          </p:cNvPr>
          <p:cNvSpPr txBox="1"/>
          <p:nvPr/>
        </p:nvSpPr>
        <p:spPr>
          <a:xfrm>
            <a:off x="-190831" y="3033173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2DC21B6-5A0F-06B3-CB49-4D8966A848D3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9DAB272-0CF6-E8EE-FA32-8ABCBCD2C2D8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524290-F3B1-9DC5-C5D0-6E92E27E65BF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F6C562-2ACC-097F-DF59-F8E4C39F8758}"/>
              </a:ext>
            </a:extLst>
          </p:cNvPr>
          <p:cNvSpPr txBox="1"/>
          <p:nvPr/>
        </p:nvSpPr>
        <p:spPr>
          <a:xfrm>
            <a:off x="6670957" y="907574"/>
            <a:ext cx="4635884" cy="138499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Referee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near midfield just off center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Can view and move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needed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Umpires in position on each end line watching GK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Near Linesmen on the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45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line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 Linesman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behind the referee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2" descr="O’Neills Yellow Sliotar">
            <a:extLst>
              <a:ext uri="{FF2B5EF4-FFF2-40B4-BE49-F238E27FC236}">
                <a16:creationId xmlns:a16="http://schemas.microsoft.com/office/drawing/2014/main" id="{6242DA91-75D0-67A9-D5CC-E061EFA854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63"/>
          <a:stretch/>
        </p:blipFill>
        <p:spPr bwMode="auto">
          <a:xfrm flipV="1">
            <a:off x="5058767" y="5097397"/>
            <a:ext cx="357372" cy="21316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3980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1513">
        <p159:morph option="byObject"/>
      </p:transition>
    </mc:Choice>
    <mc:Fallback xmlns="">
      <p:transition spd="slow" advTm="11513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706A366-3C7E-0F8E-3AF5-8E97AEAB4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75"/>
            <a:ext cx="12192000" cy="68421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E08D857-80A3-4719-A493-829826EF0E93}"/>
              </a:ext>
            </a:extLst>
          </p:cNvPr>
          <p:cNvSpPr txBox="1"/>
          <p:nvPr/>
        </p:nvSpPr>
        <p:spPr>
          <a:xfrm>
            <a:off x="1125868" y="4223116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BE137F-F7F9-49BF-8C11-59DF25BAA5CD}"/>
              </a:ext>
            </a:extLst>
          </p:cNvPr>
          <p:cNvSpPr txBox="1"/>
          <p:nvPr/>
        </p:nvSpPr>
        <p:spPr>
          <a:xfrm>
            <a:off x="4822264" y="103367"/>
            <a:ext cx="2391104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Match Officials Positioning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FEA4C1-D1FF-493D-A194-F9AEFFEB0A20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A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39FAC0-485F-4D37-BCF8-15AA998EFF5E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Dugout B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4BBAE1-FD46-4021-B06E-F775A44D430D}"/>
              </a:ext>
            </a:extLst>
          </p:cNvPr>
          <p:cNvSpPr txBox="1"/>
          <p:nvPr/>
        </p:nvSpPr>
        <p:spPr>
          <a:xfrm>
            <a:off x="2283898" y="2313059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FCA1CBB-7251-4FCA-86A7-448B26AF2F74}"/>
              </a:ext>
            </a:extLst>
          </p:cNvPr>
          <p:cNvSpPr txBox="1"/>
          <p:nvPr/>
        </p:nvSpPr>
        <p:spPr>
          <a:xfrm>
            <a:off x="2283898" y="4223117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9EBE46-61AF-4DEB-9D7D-D0718E4D7E0D}"/>
              </a:ext>
            </a:extLst>
          </p:cNvPr>
          <p:cNvSpPr txBox="1"/>
          <p:nvPr/>
        </p:nvSpPr>
        <p:spPr>
          <a:xfrm>
            <a:off x="71561" y="364355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85D50B5-046B-4601-BDD8-3FA6B816A5C9}"/>
              </a:ext>
            </a:extLst>
          </p:cNvPr>
          <p:cNvSpPr txBox="1"/>
          <p:nvPr/>
        </p:nvSpPr>
        <p:spPr>
          <a:xfrm>
            <a:off x="657098" y="2694545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6BBDBE-9EA4-443B-B1C6-570C5B63405F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57C830-8FFD-4F01-8562-8F1540659A11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B2C744-D61A-41FF-A216-859FB22373CD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0B017A-35B1-4CB1-AA57-5FF65D3D6133}"/>
              </a:ext>
            </a:extLst>
          </p:cNvPr>
          <p:cNvSpPr txBox="1"/>
          <p:nvPr/>
        </p:nvSpPr>
        <p:spPr>
          <a:xfrm>
            <a:off x="6670957" y="907574"/>
            <a:ext cx="5225341" cy="160043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Positioning for a penalty:</a:t>
            </a:r>
            <a:endParaRPr kumimoji="0" lang="en-I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Referee in a wide position between endline and 13m to view GK,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 line and encroachment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Umpires move into a position to judge scores: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White Flag Umpire behind the goal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Green Flag Umpire on goal line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Linesman on 20m line and edge of the </a:t>
            </a: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arc to stop encroachment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O’Neills Yellow Sliotar">
            <a:extLst>
              <a:ext uri="{FF2B5EF4-FFF2-40B4-BE49-F238E27FC236}">
                <a16:creationId xmlns:a16="http://schemas.microsoft.com/office/drawing/2014/main" id="{68C7ED82-4DFE-6E1D-A0AB-86FC14BD33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63"/>
          <a:stretch/>
        </p:blipFill>
        <p:spPr bwMode="auto">
          <a:xfrm>
            <a:off x="2518603" y="3349644"/>
            <a:ext cx="193570" cy="14467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009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2938">
        <p159:morph option="byObject"/>
      </p:transition>
    </mc:Choice>
    <mc:Fallback xmlns="">
      <p:transition spd="slow" advTm="12938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262</Words>
  <Application>Microsoft Office PowerPoint</Application>
  <PresentationFormat>Widescreen</PresentationFormat>
  <Paragraphs>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Henchy</dc:creator>
  <cp:lastModifiedBy>Mike Henchy</cp:lastModifiedBy>
  <cp:revision>2</cp:revision>
  <dcterms:created xsi:type="dcterms:W3CDTF">2026-04-16T08:22:21Z</dcterms:created>
  <dcterms:modified xsi:type="dcterms:W3CDTF">2026-04-23T10:28:59Z</dcterms:modified>
</cp:coreProperties>
</file>