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2" r:id="rId2"/>
    <p:sldId id="373" r:id="rId3"/>
    <p:sldId id="379" r:id="rId4"/>
    <p:sldId id="385" r:id="rId5"/>
    <p:sldId id="378" r:id="rId6"/>
    <p:sldId id="377" r:id="rId7"/>
    <p:sldId id="387" r:id="rId8"/>
    <p:sldId id="376" r:id="rId9"/>
    <p:sldId id="375" r:id="rId10"/>
    <p:sldId id="392" r:id="rId11"/>
    <p:sldId id="374" r:id="rId12"/>
    <p:sldId id="380" r:id="rId13"/>
    <p:sldId id="386" r:id="rId14"/>
    <p:sldId id="381" r:id="rId15"/>
    <p:sldId id="382" r:id="rId16"/>
    <p:sldId id="388" r:id="rId17"/>
    <p:sldId id="383" r:id="rId18"/>
    <p:sldId id="3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76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97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37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511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511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70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1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1826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4372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98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98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305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305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3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0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25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479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00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51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0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garryfloodlandscapes.i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info@harristurf.ie" TargetMode="External"/><Relationship Id="rId5" Type="http://schemas.openxmlformats.org/officeDocument/2006/relationships/hyperlink" Target="mailto:info@martynslawns.com" TargetMode="External"/><Relationship Id="rId4" Type="http://schemas.openxmlformats.org/officeDocument/2006/relationships/hyperlink" Target="mailto:info@evergreenlawns.co.uk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Ruairikelly@pstsport.com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cropcare.ie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nationalpitchworkgroup@gaa.ie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Mark.b@sispitches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wilson@crokepark.i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4C9B7-CA63-0054-F594-1DB2D505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C65240-659C-807C-456C-A3FAA80B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2733"/>
            <a:ext cx="1963611" cy="693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CC10D-8D99-496D-2552-EB2E53B2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Goalmouth Repairs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EBCA9-9DA3-549D-10F1-338DB9040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5400" dirty="0"/>
          </a:p>
          <a:p>
            <a:pPr marL="0" indent="0" algn="ctr">
              <a:buNone/>
            </a:pPr>
            <a:r>
              <a:rPr lang="en-GB" sz="5400" dirty="0"/>
              <a:t>Preventative maintenance is better than emergency repairs</a:t>
            </a:r>
            <a:endParaRPr lang="en-IE" sz="5400" dirty="0"/>
          </a:p>
        </p:txBody>
      </p:sp>
    </p:spTree>
    <p:extLst>
      <p:ext uri="{BB962C8B-B14F-4D97-AF65-F5344CB8AC3E}">
        <p14:creationId xmlns:p14="http://schemas.microsoft.com/office/powerpoint/2010/main" val="1804996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AEBA-12AF-BF42-A911-2A7E7998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D94355-E024-F8DA-DDCE-017047F5C6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" y="1825624"/>
            <a:ext cx="4286965" cy="38862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E0B62C-F290-8D91-BC0E-14987DD278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2895" y="2078314"/>
            <a:ext cx="3984625" cy="366212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D6592-DA59-4473-8654-47BD3921C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30" y="2212021"/>
            <a:ext cx="3208020" cy="321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03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29DE9-AB04-5910-000C-081106BB8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AB27BB-587C-5973-9F37-0358A02B9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271752"/>
            <a:ext cx="1963611" cy="693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46CBCD-3E12-4835-8C2E-64A5CE545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Maintenance &amp; Cost</a:t>
            </a:r>
            <a:endParaRPr lang="en-IE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871DE-A23B-F3DF-5D55-0297C56E27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Carry out annual renovations</a:t>
            </a:r>
          </a:p>
          <a:p>
            <a:r>
              <a:rPr lang="en-GB" dirty="0"/>
              <a:t>Overseeding</a:t>
            </a:r>
          </a:p>
          <a:p>
            <a:r>
              <a:rPr lang="en-GB" dirty="0"/>
              <a:t>Aeration</a:t>
            </a:r>
          </a:p>
          <a:p>
            <a:r>
              <a:rPr lang="en-GB" dirty="0"/>
              <a:t>Nutrition</a:t>
            </a:r>
          </a:p>
          <a:p>
            <a:r>
              <a:rPr lang="en-GB" dirty="0"/>
              <a:t>Irrigation</a:t>
            </a:r>
          </a:p>
          <a:p>
            <a:r>
              <a:rPr lang="en-GB" dirty="0"/>
              <a:t>Topdressing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47383-21E1-E373-CEBE-FBA72C3A80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60m2 for 2 goals</a:t>
            </a:r>
          </a:p>
          <a:p>
            <a:r>
              <a:rPr lang="en-GB" dirty="0"/>
              <a:t>€300- €500 +VAT</a:t>
            </a:r>
          </a:p>
          <a:p>
            <a:r>
              <a:rPr lang="en-GB" dirty="0"/>
              <a:t>Delivery</a:t>
            </a:r>
          </a:p>
          <a:p>
            <a:r>
              <a:rPr lang="en-GB" dirty="0"/>
              <a:t>Optional installation</a:t>
            </a:r>
          </a:p>
          <a:p>
            <a:r>
              <a:rPr lang="en-GB" dirty="0">
                <a:hlinkClick r:id="rId3"/>
              </a:rPr>
              <a:t>info@garryfloodlandscapes.ie</a:t>
            </a:r>
            <a:endParaRPr lang="en-GB" dirty="0"/>
          </a:p>
          <a:p>
            <a:r>
              <a:rPr lang="en-GB" dirty="0">
                <a:hlinkClick r:id="rId4"/>
              </a:rPr>
              <a:t>info@evergreenlawns.co.uk</a:t>
            </a:r>
            <a:endParaRPr lang="en-GB" dirty="0"/>
          </a:p>
          <a:p>
            <a:r>
              <a:rPr lang="en-GB" dirty="0">
                <a:hlinkClick r:id="rId5"/>
              </a:rPr>
              <a:t>info@martynslawns.com</a:t>
            </a:r>
            <a:endParaRPr lang="en-GB" dirty="0"/>
          </a:p>
          <a:p>
            <a:r>
              <a:rPr lang="en-GB" dirty="0">
                <a:hlinkClick r:id="rId6"/>
              </a:rPr>
              <a:t>info@harristurf.ie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I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9DBFF6-9E4A-7670-C2F4-8ED5DC6AED0C}"/>
              </a:ext>
            </a:extLst>
          </p:cNvPr>
          <p:cNvSpPr/>
          <p:nvPr/>
        </p:nvSpPr>
        <p:spPr>
          <a:xfrm rot="5400000">
            <a:off x="3644305" y="3502642"/>
            <a:ext cx="4521086" cy="94131"/>
          </a:xfrm>
          <a:prstGeom prst="rect">
            <a:avLst/>
          </a:prstGeom>
          <a:gradFill flip="none" rotWithShape="1">
            <a:gsLst>
              <a:gs pos="27000">
                <a:srgbClr val="175B40"/>
              </a:gs>
              <a:gs pos="71000">
                <a:srgbClr val="B2DF41"/>
              </a:gs>
              <a:gs pos="100000">
                <a:srgbClr val="175B4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130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6CD7B-7ED5-1710-5078-318AA86C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Astro Turf</a:t>
            </a:r>
            <a:endParaRPr lang="en-IE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B51FD-4CF0-CC21-481A-4AD5C2E301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100% synthetic carpet</a:t>
            </a:r>
          </a:p>
          <a:p>
            <a:r>
              <a:rPr lang="en-GB" dirty="0"/>
              <a:t>Hard wearing</a:t>
            </a:r>
          </a:p>
          <a:p>
            <a:r>
              <a:rPr lang="en-GB" dirty="0"/>
              <a:t>Eliminates wear area</a:t>
            </a:r>
          </a:p>
          <a:p>
            <a:r>
              <a:rPr lang="en-GB" dirty="0"/>
              <a:t>Quick return to play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49CD-9E32-84E4-7892-7FC0FD5195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100mm depth</a:t>
            </a:r>
          </a:p>
          <a:p>
            <a:r>
              <a:rPr lang="en-GB" dirty="0"/>
              <a:t>Stone</a:t>
            </a:r>
          </a:p>
          <a:p>
            <a:r>
              <a:rPr lang="en-GB" dirty="0" err="1"/>
              <a:t>Shockpad</a:t>
            </a:r>
            <a:endParaRPr lang="en-GB" dirty="0"/>
          </a:p>
          <a:p>
            <a:r>
              <a:rPr lang="en-GB" dirty="0"/>
              <a:t>Infill material</a:t>
            </a:r>
            <a:endParaRPr lang="en-I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E4BEA-D563-6FC0-E9DD-E49148F4535D}"/>
              </a:ext>
            </a:extLst>
          </p:cNvPr>
          <p:cNvSpPr/>
          <p:nvPr/>
        </p:nvSpPr>
        <p:spPr>
          <a:xfrm rot="5400000">
            <a:off x="3648461" y="3498486"/>
            <a:ext cx="4521086" cy="102443"/>
          </a:xfrm>
          <a:prstGeom prst="rect">
            <a:avLst/>
          </a:prstGeom>
          <a:gradFill flip="none" rotWithShape="1">
            <a:gsLst>
              <a:gs pos="27000">
                <a:srgbClr val="175B40"/>
              </a:gs>
              <a:gs pos="71000">
                <a:srgbClr val="B2DF41"/>
              </a:gs>
              <a:gs pos="100000">
                <a:srgbClr val="175B4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28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E6179D-FFE9-F3BF-25BC-D3A6EB5F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" y="308769"/>
            <a:ext cx="10515600" cy="1325563"/>
          </a:xfrm>
        </p:spPr>
        <p:txBody>
          <a:bodyPr/>
          <a:lstStyle/>
          <a:p>
            <a:r>
              <a:rPr lang="en-GB" dirty="0"/>
              <a:t>Installation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83D7D6-4D71-1E01-3D14-984AC2D2C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14300"/>
            <a:ext cx="7616190" cy="555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74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9876F-1F4F-2979-5CEC-B91AC9D32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Maintenance &amp; Cost</a:t>
            </a:r>
            <a:endParaRPr lang="en-IE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3B6BF-911A-AAE0-BBD7-718D282E5E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Weekly brushing/raking</a:t>
            </a:r>
          </a:p>
          <a:p>
            <a:r>
              <a:rPr lang="en-GB" dirty="0"/>
              <a:t>Debris removal</a:t>
            </a:r>
          </a:p>
          <a:p>
            <a:r>
              <a:rPr lang="en-GB" dirty="0"/>
              <a:t>Weed control</a:t>
            </a:r>
          </a:p>
          <a:p>
            <a:r>
              <a:rPr lang="en-GB" dirty="0"/>
              <a:t>Infill top up</a:t>
            </a:r>
          </a:p>
          <a:p>
            <a:r>
              <a:rPr lang="en-GB" dirty="0"/>
              <a:t>Checking seams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58147-4009-59C5-ADBE-B2F5E0D36B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2nr 5.5mx15m carpets</a:t>
            </a:r>
          </a:p>
          <a:p>
            <a:r>
              <a:rPr lang="en-GB" dirty="0"/>
              <a:t>Infill material</a:t>
            </a:r>
          </a:p>
          <a:p>
            <a:r>
              <a:rPr lang="en-GB" dirty="0" err="1"/>
              <a:t>Shockpad</a:t>
            </a:r>
            <a:endParaRPr lang="en-GB" dirty="0"/>
          </a:p>
          <a:p>
            <a:r>
              <a:rPr lang="en-GB" dirty="0"/>
              <a:t>€7000 +VAT</a:t>
            </a:r>
          </a:p>
          <a:p>
            <a:r>
              <a:rPr lang="en-GB" dirty="0"/>
              <a:t>Supply only</a:t>
            </a:r>
          </a:p>
          <a:p>
            <a:r>
              <a:rPr lang="en-GB" dirty="0">
                <a:hlinkClick r:id="rId2"/>
              </a:rPr>
              <a:t>Ruairikelly@pstsport.com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C51B64-C374-CC94-474C-43CE533AD393}"/>
              </a:ext>
            </a:extLst>
          </p:cNvPr>
          <p:cNvSpPr/>
          <p:nvPr/>
        </p:nvSpPr>
        <p:spPr>
          <a:xfrm rot="5400000">
            <a:off x="3648461" y="3498486"/>
            <a:ext cx="4521086" cy="102443"/>
          </a:xfrm>
          <a:prstGeom prst="rect">
            <a:avLst/>
          </a:prstGeom>
          <a:gradFill flip="none" rotWithShape="1">
            <a:gsLst>
              <a:gs pos="27000">
                <a:srgbClr val="175B40"/>
              </a:gs>
              <a:gs pos="71000">
                <a:srgbClr val="B2DF41"/>
              </a:gs>
              <a:gs pos="100000">
                <a:srgbClr val="175B4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515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224D5-55C8-2739-0BCD-0EA3F0F5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Hybrid system</a:t>
            </a:r>
            <a:endParaRPr lang="en-IE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BE334-A96D-0CA7-D35F-0AF7883526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60% synthetic carpet</a:t>
            </a:r>
          </a:p>
          <a:p>
            <a:r>
              <a:rPr lang="en-GB" dirty="0"/>
              <a:t>Reduces wear area</a:t>
            </a:r>
          </a:p>
          <a:p>
            <a:r>
              <a:rPr lang="en-GB" dirty="0"/>
              <a:t>Extra anchoring for root system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B9348-B779-8D00-3564-3D8D6E6693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50mm depth</a:t>
            </a:r>
          </a:p>
          <a:p>
            <a:r>
              <a:rPr lang="en-GB" dirty="0"/>
              <a:t>Rootzone</a:t>
            </a:r>
          </a:p>
          <a:p>
            <a:r>
              <a:rPr lang="en-GB" dirty="0"/>
              <a:t>Carpet</a:t>
            </a:r>
          </a:p>
          <a:p>
            <a:r>
              <a:rPr lang="en-GB" dirty="0"/>
              <a:t>Porus ceramic infill</a:t>
            </a:r>
          </a:p>
          <a:p>
            <a:r>
              <a:rPr lang="en-GB" dirty="0"/>
              <a:t>Seed</a:t>
            </a:r>
          </a:p>
          <a:p>
            <a:r>
              <a:rPr lang="en-GB" dirty="0"/>
              <a:t>Germination sheet</a:t>
            </a:r>
          </a:p>
          <a:p>
            <a:endParaRPr lang="en-I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FB18CF-14C5-BEFF-93F3-C016028651A5}"/>
              </a:ext>
            </a:extLst>
          </p:cNvPr>
          <p:cNvSpPr/>
          <p:nvPr/>
        </p:nvSpPr>
        <p:spPr>
          <a:xfrm rot="5400000">
            <a:off x="3648461" y="3498486"/>
            <a:ext cx="4521086" cy="102443"/>
          </a:xfrm>
          <a:prstGeom prst="rect">
            <a:avLst/>
          </a:prstGeom>
          <a:gradFill flip="none" rotWithShape="1">
            <a:gsLst>
              <a:gs pos="27000">
                <a:srgbClr val="175B40"/>
              </a:gs>
              <a:gs pos="71000">
                <a:srgbClr val="B2DF41"/>
              </a:gs>
              <a:gs pos="100000">
                <a:srgbClr val="175B4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88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C9ABCE-6A80-B6B4-80AF-A3E9A2994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AutoShape 2" descr="Image preview">
            <a:extLst>
              <a:ext uri="{FF2B5EF4-FFF2-40B4-BE49-F238E27FC236}">
                <a16:creationId xmlns:a16="http://schemas.microsoft.com/office/drawing/2014/main" id="{E167C2AE-784B-2BDB-EB1F-527AE1D1A9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65171" y="3276599"/>
            <a:ext cx="2283229" cy="228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A4F4CE-D182-7D8B-EBF0-D13E1381D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27268"/>
            <a:ext cx="3275965" cy="2456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E81E0E-4A36-45B3-FA4D-582A0F1C6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29" y="1298172"/>
            <a:ext cx="3920490" cy="4686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EE656-8E1A-96A2-72F6-7B7890F11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86542"/>
            <a:ext cx="3275965" cy="2283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F4794B-B92F-A3C3-728B-6E1F38968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987" y="854726"/>
            <a:ext cx="4008813" cy="53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47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AB6F-06FC-DC2D-8023-9931F2CC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Maintenance &amp; Cost</a:t>
            </a:r>
            <a:endParaRPr lang="en-IE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7A653-B68D-7E7D-0FE6-B995236D23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Carry out annual renovations</a:t>
            </a:r>
          </a:p>
          <a:p>
            <a:r>
              <a:rPr lang="en-GB" dirty="0"/>
              <a:t>Overseeding</a:t>
            </a:r>
          </a:p>
          <a:p>
            <a:r>
              <a:rPr lang="en-GB" dirty="0"/>
              <a:t>Nutrition</a:t>
            </a:r>
          </a:p>
          <a:p>
            <a:r>
              <a:rPr lang="en-GB" dirty="0"/>
              <a:t>Aeration</a:t>
            </a:r>
          </a:p>
          <a:p>
            <a:r>
              <a:rPr lang="en-GB" dirty="0"/>
              <a:t>Irrigation</a:t>
            </a:r>
          </a:p>
          <a:p>
            <a:r>
              <a:rPr lang="en-GB" dirty="0"/>
              <a:t>Topdressing</a:t>
            </a:r>
          </a:p>
          <a:p>
            <a:r>
              <a:rPr lang="en-GB" dirty="0"/>
              <a:t>DO NOT SHOCKWAVE</a:t>
            </a:r>
          </a:p>
          <a:p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BC68B-F6CB-3515-0673-F06E4100CC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60m2</a:t>
            </a:r>
          </a:p>
          <a:p>
            <a:r>
              <a:rPr lang="en-GB" dirty="0"/>
              <a:t>€5000 - €7000</a:t>
            </a:r>
          </a:p>
          <a:p>
            <a:r>
              <a:rPr lang="en-GB" dirty="0"/>
              <a:t>Depending on access/scope of works</a:t>
            </a:r>
          </a:p>
          <a:p>
            <a:r>
              <a:rPr lang="en-GB" dirty="0"/>
              <a:t>Carpet</a:t>
            </a:r>
          </a:p>
          <a:p>
            <a:r>
              <a:rPr lang="en-GB" dirty="0"/>
              <a:t>Rootzone</a:t>
            </a:r>
          </a:p>
          <a:p>
            <a:r>
              <a:rPr lang="en-GB" dirty="0"/>
              <a:t>Infill material</a:t>
            </a:r>
          </a:p>
          <a:p>
            <a:r>
              <a:rPr lang="en-GB" dirty="0">
                <a:hlinkClick r:id="rId2"/>
              </a:rPr>
              <a:t>info@cropcare.ie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I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47908E-D17F-EA60-85D2-CF57D64A128A}"/>
              </a:ext>
            </a:extLst>
          </p:cNvPr>
          <p:cNvSpPr/>
          <p:nvPr/>
        </p:nvSpPr>
        <p:spPr>
          <a:xfrm rot="5400000">
            <a:off x="3648461" y="3498486"/>
            <a:ext cx="4521086" cy="102443"/>
          </a:xfrm>
          <a:prstGeom prst="rect">
            <a:avLst/>
          </a:prstGeom>
          <a:gradFill flip="none" rotWithShape="1">
            <a:gsLst>
              <a:gs pos="27000">
                <a:srgbClr val="175B40"/>
              </a:gs>
              <a:gs pos="71000">
                <a:srgbClr val="B2DF41"/>
              </a:gs>
              <a:gs pos="100000">
                <a:srgbClr val="175B4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074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303BB-6736-D801-C39A-02000F32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Thanks for your attention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B5972-18E1-D6B7-D759-DE38721E02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All prices and contact details correct as of March 2026</a:t>
            </a:r>
          </a:p>
          <a:p>
            <a:r>
              <a:rPr lang="en-GB" dirty="0">
                <a:hlinkClick r:id="rId2"/>
              </a:rPr>
              <a:t>nationalpitchworkgroup@gaa.ie</a:t>
            </a:r>
            <a:endParaRPr lang="en-GB" dirty="0"/>
          </a:p>
          <a:p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21699-BF9C-AC26-C09F-458F06FFB8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Any questions</a:t>
            </a:r>
            <a:endParaRPr lang="en-I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3E2CDF-BDD6-2AFA-EF83-3C8173B9B862}"/>
              </a:ext>
            </a:extLst>
          </p:cNvPr>
          <p:cNvSpPr/>
          <p:nvPr/>
        </p:nvSpPr>
        <p:spPr>
          <a:xfrm rot="5400000">
            <a:off x="3648461" y="3498486"/>
            <a:ext cx="4521086" cy="102443"/>
          </a:xfrm>
          <a:prstGeom prst="rect">
            <a:avLst/>
          </a:prstGeom>
          <a:gradFill flip="none" rotWithShape="1">
            <a:gsLst>
              <a:gs pos="27000">
                <a:srgbClr val="175B40"/>
              </a:gs>
              <a:gs pos="71000">
                <a:srgbClr val="B2DF41"/>
              </a:gs>
              <a:gs pos="100000">
                <a:srgbClr val="175B4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64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CFF95-F901-A577-FFE2-DFF194F8E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A29C5D-F04D-B984-B7EF-6546CB2FC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271752"/>
            <a:ext cx="1963611" cy="693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DD5731-438E-A55F-BC7C-79D0C5105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Preventative Measures &amp; Maintenance</a:t>
            </a:r>
            <a:endParaRPr lang="en-IE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123C3-6A9B-B9C9-6CAC-78947D5D02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Barriers</a:t>
            </a:r>
          </a:p>
          <a:p>
            <a:r>
              <a:rPr lang="en-GB" dirty="0"/>
              <a:t>Remove nets &amp; crossbars when closed</a:t>
            </a:r>
          </a:p>
          <a:p>
            <a:r>
              <a:rPr lang="en-GB" dirty="0"/>
              <a:t>Provide portable goals for training and pregame warmups</a:t>
            </a:r>
          </a:p>
          <a:p>
            <a:pPr marL="0" indent="0">
              <a:buNone/>
            </a:pPr>
            <a:endParaRPr lang="en-GB" dirty="0"/>
          </a:p>
          <a:p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895AE-18EA-40CE-EA9B-8D8A7579F3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Aeration</a:t>
            </a:r>
          </a:p>
          <a:p>
            <a:r>
              <a:rPr lang="en-GB" dirty="0"/>
              <a:t>Topdressing</a:t>
            </a:r>
          </a:p>
          <a:p>
            <a:r>
              <a:rPr lang="en-GB" dirty="0"/>
              <a:t>Overseeding</a:t>
            </a:r>
          </a:p>
          <a:p>
            <a:r>
              <a:rPr lang="en-GB" dirty="0"/>
              <a:t>Nutrition</a:t>
            </a:r>
          </a:p>
          <a:p>
            <a:r>
              <a:rPr lang="en-GB" dirty="0"/>
              <a:t>Irrigation</a:t>
            </a:r>
            <a:endParaRPr lang="en-I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F590E9-CA1C-2BC2-E2B7-4698A95D1A0B}"/>
              </a:ext>
            </a:extLst>
          </p:cNvPr>
          <p:cNvSpPr/>
          <p:nvPr/>
        </p:nvSpPr>
        <p:spPr>
          <a:xfrm rot="5400000">
            <a:off x="3648461" y="3498486"/>
            <a:ext cx="4521086" cy="102443"/>
          </a:xfrm>
          <a:prstGeom prst="rect">
            <a:avLst/>
          </a:prstGeom>
          <a:gradFill flip="none" rotWithShape="1">
            <a:gsLst>
              <a:gs pos="27000">
                <a:srgbClr val="175B40"/>
              </a:gs>
              <a:gs pos="71000">
                <a:srgbClr val="B2DF41"/>
              </a:gs>
              <a:gs pos="100000">
                <a:srgbClr val="175B4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865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1228D-4FFD-4251-2410-7BD840D2E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86F069-E5E9-3114-A74D-04A59AAF5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271752"/>
            <a:ext cx="1963611" cy="693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45E042-80F1-291B-74C6-0BF352F90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SIS Stitching</a:t>
            </a:r>
            <a:endParaRPr lang="en-IE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F53D0-65E5-ACD1-843D-9F208EAD0A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Synthetic fibre</a:t>
            </a:r>
          </a:p>
          <a:p>
            <a:r>
              <a:rPr lang="en-GB" dirty="0"/>
              <a:t>160-190 mm depth</a:t>
            </a:r>
          </a:p>
          <a:p>
            <a:r>
              <a:rPr lang="en-GB" dirty="0"/>
              <a:t>Extra anchoring for roots</a:t>
            </a:r>
          </a:p>
          <a:p>
            <a:r>
              <a:rPr lang="en-GB" dirty="0"/>
              <a:t>Preferably some grass cover </a:t>
            </a:r>
          </a:p>
          <a:p>
            <a:r>
              <a:rPr lang="en-GB" dirty="0"/>
              <a:t>Aeration prior to stitching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B5724B-48EB-422D-8DB3-F888F5C518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Reduce wear area</a:t>
            </a:r>
          </a:p>
          <a:p>
            <a:r>
              <a:rPr lang="en-GB" dirty="0"/>
              <a:t>Natural looking</a:t>
            </a:r>
          </a:p>
          <a:p>
            <a:r>
              <a:rPr lang="en-GB" dirty="0"/>
              <a:t>Stable and hard wearing</a:t>
            </a:r>
          </a:p>
          <a:p>
            <a:r>
              <a:rPr lang="en-GB" dirty="0"/>
              <a:t>6 weeks for grass growth</a:t>
            </a:r>
            <a:endParaRPr lang="en-I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50C71B-4A84-2C23-901B-9C6C6D2E6692}"/>
              </a:ext>
            </a:extLst>
          </p:cNvPr>
          <p:cNvSpPr/>
          <p:nvPr/>
        </p:nvSpPr>
        <p:spPr>
          <a:xfrm rot="5400000">
            <a:off x="3644303" y="3502644"/>
            <a:ext cx="4521088" cy="94130"/>
          </a:xfrm>
          <a:prstGeom prst="rect">
            <a:avLst/>
          </a:prstGeom>
          <a:gradFill flip="none" rotWithShape="1">
            <a:gsLst>
              <a:gs pos="27000">
                <a:srgbClr val="175B40"/>
              </a:gs>
              <a:gs pos="71000">
                <a:srgbClr val="B2DF41"/>
              </a:gs>
              <a:gs pos="100000">
                <a:srgbClr val="175B4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95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09C52E-BA27-9420-93CE-994F969B7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4" y="259453"/>
            <a:ext cx="10515600" cy="13255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2A5A9-CB06-F4B9-CFF1-08CCB8DA2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" y="2594002"/>
            <a:ext cx="2998279" cy="2264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6E70E-C73A-EAA3-B9E7-3E53C494F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12" y="1011773"/>
            <a:ext cx="5153622" cy="2495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1C6BE5-6CF2-2B6A-DD73-48C52FE5E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95" y="3475334"/>
            <a:ext cx="4753682" cy="2495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30A3E-A08E-2888-D908-AF613A71F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61" y="1011774"/>
            <a:ext cx="4585876" cy="50019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2F4BDA-2F2A-5088-8D24-135F45CAD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882" y="5089008"/>
            <a:ext cx="1963611" cy="69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0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22397-E888-0532-63C8-358B9C74A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07DEB-4AE8-5E15-A7DF-084AAB711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271752"/>
            <a:ext cx="1963611" cy="693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364144-D08E-62FB-46F3-1E11FEDAC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Maintenance &amp; Cost</a:t>
            </a:r>
            <a:endParaRPr lang="en-IE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95050-AD73-5564-EC4C-0FAFAEE47D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Carry out annual renovation</a:t>
            </a:r>
          </a:p>
          <a:p>
            <a:r>
              <a:rPr lang="en-GB" dirty="0"/>
              <a:t>Light scarification</a:t>
            </a:r>
          </a:p>
          <a:p>
            <a:r>
              <a:rPr lang="en-GB" dirty="0"/>
              <a:t>Overseed</a:t>
            </a:r>
          </a:p>
          <a:p>
            <a:r>
              <a:rPr lang="en-GB" dirty="0"/>
              <a:t>Nutrition</a:t>
            </a:r>
          </a:p>
          <a:p>
            <a:r>
              <a:rPr lang="en-GB" dirty="0"/>
              <a:t>Irrigation</a:t>
            </a:r>
          </a:p>
          <a:p>
            <a:r>
              <a:rPr lang="en-GB" dirty="0"/>
              <a:t>Topdressing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844FA-88C6-8F0F-49EB-808BFA640F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100-120m2</a:t>
            </a:r>
          </a:p>
          <a:p>
            <a:r>
              <a:rPr lang="en-GB" dirty="0"/>
              <a:t>€9500 - €12000 + VAT</a:t>
            </a:r>
          </a:p>
          <a:p>
            <a:r>
              <a:rPr lang="en-GB" dirty="0"/>
              <a:t>Exact size of stitched area</a:t>
            </a:r>
          </a:p>
          <a:p>
            <a:r>
              <a:rPr lang="en-GB" dirty="0"/>
              <a:t>Ground condition and preparation required</a:t>
            </a:r>
          </a:p>
          <a:p>
            <a:r>
              <a:rPr lang="en-GB" dirty="0"/>
              <a:t>Timing of works</a:t>
            </a:r>
          </a:p>
          <a:p>
            <a:r>
              <a:rPr lang="en-GB" dirty="0"/>
              <a:t>Access and location</a:t>
            </a:r>
          </a:p>
          <a:p>
            <a:r>
              <a:rPr lang="en-GB" dirty="0">
                <a:hlinkClick r:id="rId3"/>
              </a:rPr>
              <a:t>Mark.b@sispitches.com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I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BED482-0F62-72F4-75B9-39F41BBCFB49}"/>
              </a:ext>
            </a:extLst>
          </p:cNvPr>
          <p:cNvSpPr/>
          <p:nvPr/>
        </p:nvSpPr>
        <p:spPr>
          <a:xfrm rot="5400000">
            <a:off x="3648459" y="3498488"/>
            <a:ext cx="4521088" cy="102442"/>
          </a:xfrm>
          <a:prstGeom prst="rect">
            <a:avLst/>
          </a:prstGeom>
          <a:gradFill flip="none" rotWithShape="1">
            <a:gsLst>
              <a:gs pos="27000">
                <a:srgbClr val="175B40"/>
              </a:gs>
              <a:gs pos="71000">
                <a:srgbClr val="B2DF41"/>
              </a:gs>
              <a:gs pos="100000">
                <a:srgbClr val="175B4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08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CE162-C8B7-CEB9-3B52-DB3492C75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3F91D-CBA8-837E-9714-DEDD969C5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271752"/>
            <a:ext cx="1963611" cy="693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526016-430A-D712-E4BC-F4FC541C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Croke Park system</a:t>
            </a:r>
            <a:endParaRPr lang="en-IE" b="1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D4956-3133-8C23-D23C-64622FEBA2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Lay and play</a:t>
            </a:r>
          </a:p>
          <a:p>
            <a:r>
              <a:rPr lang="en-GB" dirty="0"/>
              <a:t>45-50mm depth</a:t>
            </a:r>
          </a:p>
          <a:p>
            <a:r>
              <a:rPr lang="en-GB" dirty="0"/>
              <a:t>1.25m x 7m length</a:t>
            </a:r>
          </a:p>
          <a:p>
            <a:r>
              <a:rPr lang="en-GB" dirty="0"/>
              <a:t>4 rolls per goal</a:t>
            </a:r>
          </a:p>
          <a:p>
            <a:r>
              <a:rPr lang="en-GB" dirty="0"/>
              <a:t>¾ ton per roll</a:t>
            </a:r>
            <a:endParaRPr lang="en-I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A66C99-4AC5-2D2A-2F14-6C65E6D8DD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Reduced wear area</a:t>
            </a:r>
          </a:p>
          <a:p>
            <a:endParaRPr lang="en-GB" dirty="0"/>
          </a:p>
          <a:p>
            <a:r>
              <a:rPr lang="en-GB" dirty="0"/>
              <a:t>Minimal disruption to games</a:t>
            </a:r>
          </a:p>
          <a:p>
            <a:endParaRPr lang="en-GB" dirty="0"/>
          </a:p>
          <a:p>
            <a:r>
              <a:rPr lang="en-GB" dirty="0"/>
              <a:t>1 week bedding in period preferred for best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FE017C-95D0-51D5-94C8-FB5638EE26E7}"/>
              </a:ext>
            </a:extLst>
          </p:cNvPr>
          <p:cNvSpPr/>
          <p:nvPr/>
        </p:nvSpPr>
        <p:spPr>
          <a:xfrm rot="5400000">
            <a:off x="3644305" y="3502642"/>
            <a:ext cx="4521086" cy="94131"/>
          </a:xfrm>
          <a:prstGeom prst="rect">
            <a:avLst/>
          </a:prstGeom>
          <a:gradFill flip="none" rotWithShape="1">
            <a:gsLst>
              <a:gs pos="27000">
                <a:srgbClr val="175B40"/>
              </a:gs>
              <a:gs pos="71000">
                <a:srgbClr val="B2DF41"/>
              </a:gs>
              <a:gs pos="100000">
                <a:srgbClr val="175B4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728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C682AE-7D1B-987A-FB9D-B3A38C58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5" y="105432"/>
            <a:ext cx="10515600" cy="1325563"/>
          </a:xfrm>
        </p:spPr>
        <p:txBody>
          <a:bodyPr/>
          <a:lstStyle/>
          <a:p>
            <a:r>
              <a:rPr lang="en-GB" dirty="0"/>
              <a:t>Install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60E4F-70A4-F816-153F-375BD97F8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" y="0"/>
            <a:ext cx="5267891" cy="3069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446498-7D70-DBA2-0956-8902964C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5" y="0"/>
            <a:ext cx="5354572" cy="3069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09FA24-B94A-2712-7AED-96E5A1D8D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14" y="3069553"/>
            <a:ext cx="10190381" cy="28792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BAA79E-8209-D00D-D3B6-36E96BE87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4" y="5255127"/>
            <a:ext cx="1963611" cy="69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95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00E23-ABE0-1847-B08B-9F921C8B1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500C9E-8AE0-A46D-61B2-3F2885E32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271752"/>
            <a:ext cx="1963611" cy="693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C6AFC-0D8A-8CEA-0119-278F0856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Maintenance &amp; Cost</a:t>
            </a:r>
            <a:endParaRPr lang="en-IE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1ECF3-DB6F-691E-D663-210B18FC3D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Carry out annual renovations</a:t>
            </a:r>
          </a:p>
          <a:p>
            <a:r>
              <a:rPr lang="en-GB" dirty="0"/>
              <a:t>Overseeding</a:t>
            </a:r>
          </a:p>
          <a:p>
            <a:r>
              <a:rPr lang="en-GB" dirty="0"/>
              <a:t>Nutrition</a:t>
            </a:r>
          </a:p>
          <a:p>
            <a:r>
              <a:rPr lang="en-GB" dirty="0"/>
              <a:t>Irrigation</a:t>
            </a:r>
          </a:p>
          <a:p>
            <a:r>
              <a:rPr lang="en-GB" dirty="0"/>
              <a:t>Aeration</a:t>
            </a:r>
          </a:p>
          <a:p>
            <a:r>
              <a:rPr lang="en-GB" dirty="0"/>
              <a:t>Topdressing</a:t>
            </a:r>
          </a:p>
          <a:p>
            <a:r>
              <a:rPr lang="en-GB" dirty="0"/>
              <a:t>DO NOT SHOCKWAVE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43B0C-48D5-96FC-AE83-E361A9E645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35m2 per goal</a:t>
            </a:r>
          </a:p>
          <a:p>
            <a:r>
              <a:rPr lang="en-GB" dirty="0"/>
              <a:t>€4550 +VAT </a:t>
            </a:r>
          </a:p>
          <a:p>
            <a:r>
              <a:rPr lang="en-GB" dirty="0"/>
              <a:t>Transport - €650- €800</a:t>
            </a:r>
          </a:p>
          <a:p>
            <a:r>
              <a:rPr lang="en-GB" dirty="0"/>
              <a:t>Installation - €2500 - €3500</a:t>
            </a:r>
          </a:p>
          <a:p>
            <a:r>
              <a:rPr lang="en-GB" dirty="0">
                <a:hlinkClick r:id="rId3"/>
              </a:rPr>
              <a:t>swilson@crokepark.ie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A2B62C-5767-E7BB-ACB7-174F16F9413F}"/>
              </a:ext>
            </a:extLst>
          </p:cNvPr>
          <p:cNvSpPr/>
          <p:nvPr/>
        </p:nvSpPr>
        <p:spPr>
          <a:xfrm rot="5400000">
            <a:off x="3648461" y="3498486"/>
            <a:ext cx="4521086" cy="102443"/>
          </a:xfrm>
          <a:prstGeom prst="rect">
            <a:avLst/>
          </a:prstGeom>
          <a:gradFill flip="none" rotWithShape="1">
            <a:gsLst>
              <a:gs pos="27000">
                <a:srgbClr val="175B40"/>
              </a:gs>
              <a:gs pos="71000">
                <a:srgbClr val="B2DF41"/>
              </a:gs>
              <a:gs pos="100000">
                <a:srgbClr val="175B4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766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FF9C2-331B-D74D-C3DF-F0830C147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7EE1C2-25FC-F56E-F26B-FF736A050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271752"/>
            <a:ext cx="1963611" cy="693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76947-1C27-1D6B-FFA0-04BA79318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i="1" dirty="0"/>
              <a:t>Resodding</a:t>
            </a:r>
            <a:endParaRPr lang="en-IE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1A640-C803-6F87-B2A1-E8F6A54C95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Rolls from sod farm</a:t>
            </a:r>
          </a:p>
          <a:p>
            <a:pPr marL="0" indent="0">
              <a:buNone/>
            </a:pPr>
            <a:endParaRPr lang="en-GB" dirty="0"/>
          </a:p>
          <a:p>
            <a:r>
              <a:rPr lang="en-IE" dirty="0"/>
              <a:t>20-25mm</a:t>
            </a:r>
          </a:p>
          <a:p>
            <a:endParaRPr lang="en-IE" dirty="0"/>
          </a:p>
          <a:p>
            <a:r>
              <a:rPr lang="en-IE" dirty="0"/>
              <a:t>Can be done by club volunteers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95632-15FF-EBCE-80FA-21902A0622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Aeration prior to laying to improve root development</a:t>
            </a:r>
          </a:p>
          <a:p>
            <a:endParaRPr lang="en-GB" dirty="0"/>
          </a:p>
          <a:p>
            <a:r>
              <a:rPr lang="en-GB" dirty="0"/>
              <a:t>Immediate results</a:t>
            </a:r>
          </a:p>
          <a:p>
            <a:endParaRPr lang="en-GB" dirty="0"/>
          </a:p>
          <a:p>
            <a:r>
              <a:rPr lang="en-GB" dirty="0"/>
              <a:t>Can be done more often in smaller areas</a:t>
            </a:r>
            <a:endParaRPr lang="en-I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42EB85-D30B-B9D8-AD5B-EEB1860788CC}"/>
              </a:ext>
            </a:extLst>
          </p:cNvPr>
          <p:cNvSpPr/>
          <p:nvPr/>
        </p:nvSpPr>
        <p:spPr>
          <a:xfrm rot="5400000">
            <a:off x="3644305" y="3502642"/>
            <a:ext cx="4521086" cy="94131"/>
          </a:xfrm>
          <a:prstGeom prst="rect">
            <a:avLst/>
          </a:prstGeom>
          <a:gradFill flip="none" rotWithShape="1">
            <a:gsLst>
              <a:gs pos="27000">
                <a:srgbClr val="175B40"/>
              </a:gs>
              <a:gs pos="71000">
                <a:srgbClr val="B2DF41"/>
              </a:gs>
              <a:gs pos="100000">
                <a:srgbClr val="175B4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200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401</Words>
  <Application>Microsoft Office PowerPoint</Application>
  <PresentationFormat>Widescreen</PresentationFormat>
  <Paragraphs>143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1_Office Theme</vt:lpstr>
      <vt:lpstr>Goalmouth Repairs</vt:lpstr>
      <vt:lpstr>Preventative Measures &amp; Maintenance</vt:lpstr>
      <vt:lpstr>SIS Stitching</vt:lpstr>
      <vt:lpstr>PowerPoint Presentation</vt:lpstr>
      <vt:lpstr>Maintenance &amp; Cost</vt:lpstr>
      <vt:lpstr>Croke Park system</vt:lpstr>
      <vt:lpstr>Install</vt:lpstr>
      <vt:lpstr>Maintenance &amp; Cost</vt:lpstr>
      <vt:lpstr>Resodding</vt:lpstr>
      <vt:lpstr>PowerPoint Presentation</vt:lpstr>
      <vt:lpstr>Maintenance &amp; Cost</vt:lpstr>
      <vt:lpstr>Astro Turf</vt:lpstr>
      <vt:lpstr>Installation</vt:lpstr>
      <vt:lpstr>Maintenance &amp; Cost</vt:lpstr>
      <vt:lpstr>Hybrid system</vt:lpstr>
      <vt:lpstr>PowerPoint Presentation</vt:lpstr>
      <vt:lpstr>Maintenance &amp; Cost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Grant</dc:creator>
  <cp:lastModifiedBy>David Grant</cp:lastModifiedBy>
  <cp:revision>18</cp:revision>
  <dcterms:created xsi:type="dcterms:W3CDTF">2026-02-18T13:53:57Z</dcterms:created>
  <dcterms:modified xsi:type="dcterms:W3CDTF">2026-03-20T12:14:13Z</dcterms:modified>
</cp:coreProperties>
</file>