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5" r:id="rId2"/>
    <p:sldId id="366" r:id="rId3"/>
    <p:sldId id="367" r:id="rId4"/>
    <p:sldId id="368" r:id="rId5"/>
    <p:sldId id="369" r:id="rId6"/>
    <p:sldId id="372" r:id="rId7"/>
    <p:sldId id="373" r:id="rId8"/>
    <p:sldId id="370" r:id="rId9"/>
    <p:sldId id="374" r:id="rId10"/>
    <p:sldId id="371" r:id="rId11"/>
    <p:sldId id="375" r:id="rId12"/>
    <p:sldId id="376" r:id="rId13"/>
    <p:sldId id="378" r:id="rId14"/>
    <p:sldId id="379" r:id="rId15"/>
    <p:sldId id="377" r:id="rId16"/>
    <p:sldId id="381" r:id="rId17"/>
    <p:sldId id="380" r:id="rId18"/>
    <p:sldId id="382" r:id="rId19"/>
    <p:sldId id="385" r:id="rId20"/>
    <p:sldId id="383" r:id="rId21"/>
    <p:sldId id="384" r:id="rId22"/>
    <p:sldId id="386" r:id="rId23"/>
    <p:sldId id="38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494C2-2E45-4CB5-BBBA-4B5832D7374A}" v="9" dt="2026-03-22T16:57:25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5786" autoAdjust="0"/>
  </p:normalViewPr>
  <p:slideViewPr>
    <p:cSldViewPr snapToGrid="0">
      <p:cViewPr varScale="1">
        <p:scale>
          <a:sx n="111" d="100"/>
          <a:sy n="111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31F76-5664-4013-ADD0-2DD243906FBA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A0D4-CA17-4A96-A8CC-AF20B5890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0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1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51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1826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63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8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8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0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0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0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3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08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3287-9FAC-F9D5-CA48-5C168A04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03" r="28471" b="9091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B3AFC-D248-C625-AA0F-E86725A9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15780"/>
            <a:ext cx="5387688" cy="16956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u="sng" dirty="0">
                <a:solidFill>
                  <a:schemeClr val="bg1"/>
                </a:solidFill>
              </a:rPr>
              <a:t>Fertilisers </a:t>
            </a:r>
            <a:br>
              <a:rPr lang="en-US" sz="4200" b="1" u="sng" dirty="0">
                <a:solidFill>
                  <a:schemeClr val="bg1"/>
                </a:solidFill>
              </a:rPr>
            </a:b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Planning &amp;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89DE-EF67-D2E4-DA31-480DA091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5" y="3357067"/>
            <a:ext cx="3002660" cy="120814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A Comprehensive Guide to Soil Fertility, Fertilisers and Pitch Preparation.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Paul Coleman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Agronomist &amp; Member of NPMW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EBB86-33CD-52BC-6900-9C156B644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5" y="5608597"/>
            <a:ext cx="2952704" cy="10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EB4D1-6C1A-8857-383E-96F055CE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14228"/>
            <a:ext cx="6951518" cy="56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1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577A-CD7D-C48C-2681-6285B689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787"/>
            <a:ext cx="7886700" cy="1001713"/>
          </a:xfrm>
        </p:spPr>
        <p:txBody>
          <a:bodyPr/>
          <a:lstStyle/>
          <a:p>
            <a:r>
              <a:rPr lang="en-IE" dirty="0"/>
              <a:t>What Approach to 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5A12-D4BE-6580-776A-3B33C05D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0750"/>
            <a:ext cx="7886700" cy="4997450"/>
          </a:xfrm>
        </p:spPr>
        <p:txBody>
          <a:bodyPr/>
          <a:lstStyle/>
          <a:p>
            <a:r>
              <a:rPr lang="en-IE" dirty="0"/>
              <a:t>Get a soil test carried out every year as a rule of thumb and discuss with your agronomist</a:t>
            </a:r>
          </a:p>
          <a:p>
            <a:r>
              <a:rPr lang="en-IE" dirty="0"/>
              <a:t>Independent Laboratory</a:t>
            </a:r>
          </a:p>
          <a:p>
            <a:r>
              <a:rPr lang="en-IE" dirty="0"/>
              <a:t>Through your fertiliser representative.</a:t>
            </a:r>
          </a:p>
          <a:p>
            <a:pPr marL="0" indent="0">
              <a:buNone/>
            </a:pPr>
            <a:r>
              <a:rPr lang="en-IE" dirty="0"/>
              <a:t>	Colm Ryan (Cropcare) - 085 2547678</a:t>
            </a:r>
          </a:p>
          <a:p>
            <a:pPr marL="0" indent="0">
              <a:buNone/>
            </a:pPr>
            <a:r>
              <a:rPr lang="en-IE" dirty="0"/>
              <a:t>	Padraig Doyle (</a:t>
            </a:r>
            <a:r>
              <a:rPr lang="en-IE" dirty="0" err="1"/>
              <a:t>Goldcrop</a:t>
            </a:r>
            <a:r>
              <a:rPr lang="en-IE" dirty="0"/>
              <a:t>) - 087 9030877</a:t>
            </a:r>
          </a:p>
          <a:p>
            <a:pPr marL="0" indent="0">
              <a:buNone/>
            </a:pPr>
            <a:r>
              <a:rPr lang="en-IE" dirty="0"/>
              <a:t>	Eamonn Maguire (Greentech) - 087 9013915</a:t>
            </a:r>
          </a:p>
          <a:p>
            <a:pPr marL="0" indent="0">
              <a:buNone/>
            </a:pPr>
            <a:r>
              <a:rPr lang="en-IE" dirty="0"/>
              <a:t>	Dennis Collins (NAD) - 087 1056830</a:t>
            </a:r>
          </a:p>
          <a:p>
            <a:pPr marL="0" indent="0">
              <a:buNone/>
            </a:pPr>
            <a:r>
              <a:rPr lang="en-IE" dirty="0"/>
              <a:t>	Fergal Greenan (ICL) - 086 0542566</a:t>
            </a:r>
          </a:p>
          <a:p>
            <a:pPr marL="0" indent="0">
              <a:buNone/>
            </a:pPr>
            <a:r>
              <a:rPr lang="en-IE" dirty="0"/>
              <a:t>	Tony White (</a:t>
            </a:r>
            <a:r>
              <a:rPr lang="en-IE" dirty="0" err="1"/>
              <a:t>Turfcare</a:t>
            </a:r>
            <a:r>
              <a:rPr lang="en-IE" dirty="0"/>
              <a:t>) – 086 8630935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668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560C-9B33-B855-CFDB-64FD9EF7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37"/>
            <a:ext cx="7886700" cy="1325563"/>
          </a:xfrm>
        </p:spPr>
        <p:txBody>
          <a:bodyPr/>
          <a:lstStyle/>
          <a:p>
            <a:r>
              <a:rPr lang="en-IE" dirty="0"/>
              <a:t>What Approach to 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9B61-F628-A227-B1D0-90295CC0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5387"/>
            <a:ext cx="7886700" cy="46466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Consider your pitch construction for fertiliser strategy</a:t>
            </a:r>
          </a:p>
          <a:p>
            <a:r>
              <a:rPr lang="en-GB" dirty="0"/>
              <a:t>Native soil, sand‑soil (sand‑carpet), and full sand‑based systems behave very differently</a:t>
            </a:r>
          </a:p>
          <a:p>
            <a:r>
              <a:rPr lang="en-GB" dirty="0"/>
              <a:t>Sand‑based: low nutrient and water holding, low CEC, high leaching risk, needs “little and often” inputs</a:t>
            </a:r>
          </a:p>
          <a:p>
            <a:r>
              <a:rPr lang="en-GB" dirty="0"/>
              <a:t>Soil‑based: higher buffering (CEC), more compaction and drainage constraints, slower leaching</a:t>
            </a:r>
          </a:p>
          <a:p>
            <a:r>
              <a:rPr lang="en-GB" dirty="0"/>
              <a:t>Drainage, rootzone depth, and organic matter level all influence product choice and rate</a:t>
            </a:r>
          </a:p>
          <a:p>
            <a:r>
              <a:rPr lang="en-GB" dirty="0"/>
              <a:t>Always try to align fertiliser programme with aeration, topdressing and overseeding plans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468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C795-8CAB-A9D5-C95A-A42A7436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238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IE" dirty="0"/>
              <a:t>Sand Construction v Soil Construction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05C7-4D9D-D94A-98BB-0312A19A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6824"/>
            <a:ext cx="7886700" cy="4498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Sand-Based Pitches and Sand Carpet Constructions </a:t>
            </a:r>
          </a:p>
          <a:p>
            <a:r>
              <a:rPr lang="en-GB" dirty="0"/>
              <a:t>Rapid drainage, lower CEC and weak nutrient retention</a:t>
            </a:r>
          </a:p>
          <a:p>
            <a:r>
              <a:rPr lang="en-GB" dirty="0"/>
              <a:t>Need regular, moderate N through the growing season, with attention to K and S</a:t>
            </a:r>
          </a:p>
          <a:p>
            <a:r>
              <a:rPr lang="en-GB" dirty="0"/>
              <a:t>Higher leaching risk for N and K in Ireland’s high rainfall climate, especially in winter</a:t>
            </a:r>
          </a:p>
          <a:p>
            <a:r>
              <a:rPr lang="en-GB" dirty="0"/>
              <a:t>Frequent light applications (every 6–8 weeks) outperform a few heavy feeds​</a:t>
            </a:r>
          </a:p>
          <a:p>
            <a:r>
              <a:rPr lang="en-GB" dirty="0"/>
              <a:t>Foliar/liquid feeds are useful for in‑season recovery between fixtures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31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B1EE-6323-192B-AC4B-A20D8E77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74627"/>
            <a:ext cx="7886700" cy="1095374"/>
          </a:xfrm>
        </p:spPr>
        <p:txBody>
          <a:bodyPr>
            <a:normAutofit fontScale="90000"/>
          </a:bodyPr>
          <a:lstStyle/>
          <a:p>
            <a:r>
              <a:rPr lang="en-IE" dirty="0"/>
              <a:t>Sand Construction v Soil Construction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2F8A-D943-65B5-B9AF-95B6A423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312"/>
            <a:ext cx="7886700" cy="4651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Soil‑Based Pitches: Characteristics</a:t>
            </a:r>
          </a:p>
          <a:p>
            <a:r>
              <a:rPr lang="en-GB" dirty="0"/>
              <a:t>Native topsoil over subsoil, moderate–high CEC and better nutrient holding​ capacity</a:t>
            </a:r>
          </a:p>
          <a:p>
            <a:r>
              <a:rPr lang="en-GB" dirty="0"/>
              <a:t>More susceptible to compaction and waterlogging; nutrition must work alongside aeration and drainage</a:t>
            </a:r>
          </a:p>
          <a:p>
            <a:r>
              <a:rPr lang="en-GB" dirty="0"/>
              <a:t>Fewer, slightly heavier granular applications can work when pH is correct​</a:t>
            </a:r>
          </a:p>
          <a:p>
            <a:r>
              <a:rPr lang="en-GB" dirty="0"/>
              <a:t>P and K often adequate where clippings are returned; refer to soil test where low</a:t>
            </a:r>
          </a:p>
          <a:p>
            <a:r>
              <a:rPr lang="en-GB" dirty="0"/>
              <a:t>Risk of surface softness if high N is used without addressing drainage and compaction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47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9DE1-CB1F-53AD-9FA7-372841D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Fertiliser Programme Overview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132405-424A-007D-6D3A-F71ABDEC8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1541"/>
            <a:ext cx="2914650" cy="2586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92D71A-241C-4BB3-0A63-AC28CBED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871541"/>
            <a:ext cx="5274350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5752-EDBB-9541-175A-9EDD3C70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004"/>
            <a:ext cx="7886700" cy="812797"/>
          </a:xfrm>
        </p:spPr>
        <p:txBody>
          <a:bodyPr/>
          <a:lstStyle/>
          <a:p>
            <a:r>
              <a:rPr lang="en-IE" dirty="0"/>
              <a:t>Fertiliser Programme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2895-4107-A574-85C1-1041E6CA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924"/>
            <a:ext cx="7886700" cy="4740275"/>
          </a:xfrm>
        </p:spPr>
        <p:txBody>
          <a:bodyPr>
            <a:normAutofit/>
          </a:bodyPr>
          <a:lstStyle/>
          <a:p>
            <a:r>
              <a:rPr lang="en-IE" dirty="0"/>
              <a:t>1. Turf Type – Fine/coarse turf </a:t>
            </a:r>
          </a:p>
          <a:p>
            <a:r>
              <a:rPr lang="en-IE" dirty="0"/>
              <a:t>2. Standards required</a:t>
            </a:r>
          </a:p>
          <a:p>
            <a:r>
              <a:rPr lang="en-IE" dirty="0"/>
              <a:t> 3. Management intensity </a:t>
            </a:r>
          </a:p>
          <a:p>
            <a:r>
              <a:rPr lang="en-IE" dirty="0"/>
              <a:t>4. Level of play </a:t>
            </a:r>
          </a:p>
          <a:p>
            <a:r>
              <a:rPr lang="en-IE" dirty="0"/>
              <a:t>5. Soil type – Sand or soil type </a:t>
            </a:r>
          </a:p>
          <a:p>
            <a:r>
              <a:rPr lang="en-IE" dirty="0"/>
              <a:t>6. Species requirements </a:t>
            </a:r>
          </a:p>
          <a:p>
            <a:r>
              <a:rPr lang="en-IE" dirty="0"/>
              <a:t>7. Environmental considerations:       rainfall/temperatures </a:t>
            </a:r>
          </a:p>
          <a:p>
            <a:r>
              <a:rPr lang="en-IE" dirty="0"/>
              <a:t>8. Soil analysis – pH, CEC, P, K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5E646-F7B8-B3BE-A72B-FD27F6632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03" y="1295401"/>
            <a:ext cx="3373525" cy="20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66DF-CE92-574F-BF33-57EAA778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7074"/>
          </a:xfrm>
        </p:spPr>
        <p:txBody>
          <a:bodyPr>
            <a:normAutofit fontScale="90000"/>
          </a:bodyPr>
          <a:lstStyle/>
          <a:p>
            <a:r>
              <a:rPr lang="en-IE" dirty="0"/>
              <a:t>Fertiliser Timing &amp; Application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3D52-1ADA-1103-1738-04F826E9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2200"/>
            <a:ext cx="7886700" cy="488949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Seasonal split programme — 4 to 5 applications for 150 - 220 Kg N/ha</a:t>
            </a:r>
          </a:p>
          <a:p>
            <a:pPr marL="0" indent="0">
              <a:buNone/>
            </a:pPr>
            <a:endParaRPr lang="en-GB" sz="2000" b="1" dirty="0"/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DBAFB-F3CE-A94F-B125-96834EBA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5899"/>
            <a:ext cx="8714687" cy="40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6C8F-3EE5-14A2-0AD0-011A8FB3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en-IE" dirty="0"/>
              <a:t>Fertiliser Timing &amp; Application</a:t>
            </a:r>
            <a:br>
              <a:rPr lang="en-IE" dirty="0"/>
            </a:b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B9C4B-443F-EB50-6BA0-CBCB2590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77142"/>
            <a:ext cx="7886700" cy="30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EDA5-1927-BF0B-9BF9-FEE9FEC9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en-IE" dirty="0"/>
              <a:t>Fertiliser Timing &amp;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BC9D-FA52-D40E-57CE-DD22E131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8537"/>
            <a:ext cx="7886700" cy="486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Application Methods and Equipment</a:t>
            </a:r>
          </a:p>
          <a:p>
            <a:r>
              <a:rPr lang="en-GB" dirty="0"/>
              <a:t>Use calibrated pedestrian or tractor‑mounted spreaders; check output in kg/100 m²</a:t>
            </a:r>
          </a:p>
          <a:p>
            <a:r>
              <a:rPr lang="en-GB" dirty="0"/>
              <a:t>Match spread width, forward speed and bout spacing; avoid overlaps and misses</a:t>
            </a:r>
          </a:p>
          <a:p>
            <a:r>
              <a:rPr lang="en-GB" dirty="0"/>
              <a:t>Apply to dry leaf, then irrigate lightly or time applications before light rain; avoid heavy rain events to reduce leaching/run‑off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517C8-E9BF-B9B5-2C5E-9D1192F6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1903"/>
            <a:ext cx="4070350" cy="142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4C71-6B73-2BF6-C7F5-1C688744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en-I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94D44-6426-06C5-6907-B47E8849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350"/>
            <a:ext cx="7886700" cy="4051300"/>
          </a:xfrm>
        </p:spPr>
        <p:txBody>
          <a:bodyPr>
            <a:normAutofit lnSpcReduction="10000"/>
          </a:bodyPr>
          <a:lstStyle/>
          <a:p>
            <a:r>
              <a:rPr lang="en-IE" dirty="0"/>
              <a:t>1. Why Pitch Quality Matters</a:t>
            </a:r>
          </a:p>
          <a:p>
            <a:r>
              <a:rPr lang="en-IE" dirty="0"/>
              <a:t>2. Soil Fertility Fundamentals</a:t>
            </a:r>
          </a:p>
          <a:p>
            <a:r>
              <a:rPr lang="en-IE" dirty="0"/>
              <a:t>3. What Approach to Take</a:t>
            </a:r>
          </a:p>
          <a:p>
            <a:r>
              <a:rPr lang="en-IE" dirty="0"/>
              <a:t>4. Sand Construction v Soil Construction</a:t>
            </a:r>
          </a:p>
          <a:p>
            <a:r>
              <a:rPr lang="en-IE" dirty="0"/>
              <a:t>5. Fertiliser Programme Overview</a:t>
            </a:r>
          </a:p>
          <a:p>
            <a:r>
              <a:rPr lang="en-IE" dirty="0"/>
              <a:t>6. Fertiliser Timing &amp; Application</a:t>
            </a:r>
          </a:p>
          <a:p>
            <a:r>
              <a:rPr lang="en-IE" dirty="0"/>
              <a:t>7. Types of Fertiliser for Pitches</a:t>
            </a:r>
          </a:p>
          <a:p>
            <a:r>
              <a:rPr lang="en-IE" dirty="0"/>
              <a:t>8. Final Summary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306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95D6-ECA8-87B4-D400-273FD3BF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376430"/>
            <a:ext cx="7886700" cy="677670"/>
          </a:xfrm>
        </p:spPr>
        <p:txBody>
          <a:bodyPr>
            <a:normAutofit fontScale="90000"/>
          </a:bodyPr>
          <a:lstStyle/>
          <a:p>
            <a:r>
              <a:rPr lang="en-GB" dirty="0"/>
              <a:t>Types of Fertiliser for Pitches</a:t>
            </a:r>
            <a:br>
              <a:rPr lang="en-GB" dirty="0"/>
            </a:b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E72351-631D-80AF-BEDD-64E7DB606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203812"/>
              </p:ext>
            </p:extLst>
          </p:nvPr>
        </p:nvGraphicFramePr>
        <p:xfrm>
          <a:off x="482600" y="1054100"/>
          <a:ext cx="8032748" cy="4886601"/>
        </p:xfrm>
        <a:graphic>
          <a:graphicData uri="http://schemas.openxmlformats.org/drawingml/2006/table">
            <a:tbl>
              <a:tblPr/>
              <a:tblGrid>
                <a:gridCol w="1332778">
                  <a:extLst>
                    <a:ext uri="{9D8B030D-6E8A-4147-A177-3AD203B41FA5}">
                      <a16:colId xmlns:a16="http://schemas.microsoft.com/office/drawing/2014/main" val="2998276758"/>
                    </a:ext>
                  </a:extLst>
                </a:gridCol>
                <a:gridCol w="1339994">
                  <a:extLst>
                    <a:ext uri="{9D8B030D-6E8A-4147-A177-3AD203B41FA5}">
                      <a16:colId xmlns:a16="http://schemas.microsoft.com/office/drawing/2014/main" val="3713442922"/>
                    </a:ext>
                  </a:extLst>
                </a:gridCol>
                <a:gridCol w="1339994">
                  <a:extLst>
                    <a:ext uri="{9D8B030D-6E8A-4147-A177-3AD203B41FA5}">
                      <a16:colId xmlns:a16="http://schemas.microsoft.com/office/drawing/2014/main" val="1787760154"/>
                    </a:ext>
                  </a:extLst>
                </a:gridCol>
                <a:gridCol w="1339994">
                  <a:extLst>
                    <a:ext uri="{9D8B030D-6E8A-4147-A177-3AD203B41FA5}">
                      <a16:colId xmlns:a16="http://schemas.microsoft.com/office/drawing/2014/main" val="1003539276"/>
                    </a:ext>
                  </a:extLst>
                </a:gridCol>
                <a:gridCol w="1339994">
                  <a:extLst>
                    <a:ext uri="{9D8B030D-6E8A-4147-A177-3AD203B41FA5}">
                      <a16:colId xmlns:a16="http://schemas.microsoft.com/office/drawing/2014/main" val="3898916866"/>
                    </a:ext>
                  </a:extLst>
                </a:gridCol>
                <a:gridCol w="1339994">
                  <a:extLst>
                    <a:ext uri="{9D8B030D-6E8A-4147-A177-3AD203B41FA5}">
                      <a16:colId xmlns:a16="http://schemas.microsoft.com/office/drawing/2014/main" val="1760536562"/>
                    </a:ext>
                  </a:extLst>
                </a:gridCol>
              </a:tblGrid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>
                          <a:effectLst/>
                        </a:rPr>
                        <a:t>Type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>
                          <a:effectLst/>
                        </a:rPr>
                        <a:t>Release Mechanism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>
                          <a:effectLst/>
                        </a:rPr>
                        <a:t>Duration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>
                          <a:effectLst/>
                        </a:rPr>
                        <a:t>Burn Risk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>
                          <a:effectLst/>
                        </a:rPr>
                        <a:t>Cost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b="1" dirty="0">
                          <a:effectLst/>
                        </a:rPr>
                        <a:t>Best Use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26988"/>
                  </a:ext>
                </a:extLst>
              </a:tr>
              <a:tr h="77209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Quick-release (urea, ammonium salts)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effectLst/>
                        </a:rPr>
                        <a:t>Immediate dissolution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effectLst/>
                        </a:rPr>
                        <a:t>Days–weeks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High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Rapid green-up, correction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54655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</a:rPr>
                        <a:t>Sulphur-coated urea (SCU)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dirty="0">
                          <a:effectLst/>
                        </a:rPr>
                        <a:t>Water penetration of sulphur shell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6–10 weeks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Low–medium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General maintenance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903011"/>
                  </a:ext>
                </a:extLst>
              </a:tr>
              <a:tr h="77209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</a:rPr>
                        <a:t>Methylene urea / IBDU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Microbial / hydrolytic breakdown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8–14 weeks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effectLst/>
                        </a:rPr>
                        <a:t>Very 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Medium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effectLst/>
                        </a:rPr>
                        <a:t>Cool-season fine turf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96930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</a:rPr>
                        <a:t>Natural organic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Microbial mineralisation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8–16 weeks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Very 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Medium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Soil health, pitches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003896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</a:rPr>
                        <a:t>Polymer-coated urea (PCU / CRF)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Temperature-driven osmosis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45–180 days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Very 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High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200" dirty="0" err="1">
                          <a:effectLst/>
                        </a:rPr>
                        <a:t>Sportsfields</a:t>
                      </a:r>
                      <a:r>
                        <a:rPr lang="en-GB" sz="1200" dirty="0">
                          <a:effectLst/>
                        </a:rPr>
                        <a:t>, Golf greens, high-quality sports turf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23761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solidFill>
                            <a:srgbClr val="FF0000"/>
                          </a:solidFill>
                          <a:effectLst/>
                        </a:rPr>
                        <a:t>Liquid / foliar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Foliar/root absorption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Days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Very low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Variable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Spoon feeding, micronutrients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690353"/>
                  </a:ext>
                </a:extLst>
              </a:tr>
              <a:tr h="5469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Stabilised N (inhibitors)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Slowed chemical conversion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6–8 weeks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Moderate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>
                          <a:effectLst/>
                        </a:rPr>
                        <a:t>Low–medium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E" sz="1200" dirty="0">
                          <a:effectLst/>
                        </a:rPr>
                        <a:t>Budget programmes</a:t>
                      </a:r>
                    </a:p>
                  </a:txBody>
                  <a:tcPr marL="29464" marR="29464" marT="29464" marB="29464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78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1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D7F9-6E2A-0858-FD1C-41BA0273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949"/>
          </a:xfrm>
        </p:spPr>
        <p:txBody>
          <a:bodyPr>
            <a:normAutofit fontScale="90000"/>
          </a:bodyPr>
          <a:lstStyle/>
          <a:p>
            <a:r>
              <a:rPr lang="en-GB" dirty="0"/>
              <a:t>Types of Fertiliser for Pitches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17BD-8E04-3237-EF1B-74F49628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1075"/>
            <a:ext cx="7886700" cy="4895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Why Avoid Agricultural Fertilisers on Pitches</a:t>
            </a:r>
          </a:p>
          <a:p>
            <a:r>
              <a:rPr lang="en-GB" dirty="0"/>
              <a:t>Nutrient release designed for forage/silage, not tight‑mown, high‑wear turf</a:t>
            </a:r>
          </a:p>
          <a:p>
            <a:r>
              <a:rPr lang="en-GB" dirty="0"/>
              <a:t>Often high salt index and large </a:t>
            </a:r>
            <a:r>
              <a:rPr lang="en-GB" dirty="0" err="1"/>
              <a:t>prill</a:t>
            </a:r>
            <a:r>
              <a:rPr lang="en-GB" dirty="0"/>
              <a:t> size: increased scorch risk and uneven coverage at 18–25 mm cutting heights</a:t>
            </a:r>
          </a:p>
          <a:p>
            <a:r>
              <a:rPr lang="en-GB" dirty="0"/>
              <a:t>Broad, imprecise analyses (e.g. 27‑2.5‑5) make fine‑tuning P and K difficult for turf needs</a:t>
            </a:r>
          </a:p>
          <a:p>
            <a:r>
              <a:rPr lang="en-GB" dirty="0"/>
              <a:t>Risk of soft, “leggy” growth, thatch buildup, and more disease due to heavy N slugs</a:t>
            </a:r>
          </a:p>
          <a:p>
            <a:r>
              <a:rPr lang="en-GB" dirty="0"/>
              <a:t>Regulatory and environmental risk where P and N are over‑applied near drains, ditches and hard surfaces under Irish water‑quality regulations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862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236B-FE43-E1FC-171A-3E5BC361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227"/>
            <a:ext cx="7886700" cy="473074"/>
          </a:xfrm>
        </p:spPr>
        <p:txBody>
          <a:bodyPr>
            <a:normAutofit fontScale="90000"/>
          </a:bodyPr>
          <a:lstStyle/>
          <a:p>
            <a:r>
              <a:rPr lang="en-IE" dirty="0"/>
              <a:t>Final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122E-85C9-305F-97EA-40A6F538A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966787"/>
            <a:ext cx="3886200" cy="36560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Common mistakes</a:t>
            </a:r>
          </a:p>
          <a:p>
            <a:r>
              <a:rPr lang="en-GB" dirty="0"/>
              <a:t>Over‑fertilising: soft growth, more mowing, disease, thatch, </a:t>
            </a:r>
          </a:p>
          <a:p>
            <a:r>
              <a:rPr lang="en-GB" dirty="0"/>
              <a:t>Under‑fertilising: thin sward, bare areas, weeds and Poa invasion</a:t>
            </a:r>
          </a:p>
          <a:p>
            <a:r>
              <a:rPr lang="en-GB" dirty="0"/>
              <a:t>Ignoring soil pH ; “feeding symptoms” instead of fixing causes</a:t>
            </a:r>
          </a:p>
          <a:p>
            <a:r>
              <a:rPr lang="en-GB" dirty="0"/>
              <a:t>Poor timing: heavy N just before frost, drought, or major compaction</a:t>
            </a:r>
          </a:p>
          <a:p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24353-0EF3-0180-B5A0-A898B8EF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966787"/>
            <a:ext cx="3886200" cy="3038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Key takeaways</a:t>
            </a:r>
          </a:p>
          <a:p>
            <a:r>
              <a:rPr lang="en-GB" dirty="0"/>
              <a:t>Test soils, correct pH, then build turf‑specific granular and/or liquid programmes</a:t>
            </a:r>
          </a:p>
          <a:p>
            <a:r>
              <a:rPr lang="en-GB" dirty="0"/>
              <a:t>Match product choice and rate to construction type (sand vs soil) and level of activity</a:t>
            </a:r>
          </a:p>
          <a:p>
            <a:r>
              <a:rPr lang="en-GB" dirty="0"/>
              <a:t>Apply little and often, with accurate equipment, within environmental rules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B2E6E-C475-FC57-9319-C16D1A00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573832"/>
            <a:ext cx="3784600" cy="24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B1EC-9BD7-E865-91ED-E4C8F573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9047"/>
          </a:xfrm>
        </p:spPr>
        <p:txBody>
          <a:bodyPr/>
          <a:lstStyle/>
          <a:p>
            <a:pPr algn="ctr"/>
            <a:r>
              <a:rPr lang="en-IE" dirty="0"/>
              <a:t>Thank You For Listening!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280E8-04E9-2B68-FBB4-1DFD5104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65" y="1508125"/>
            <a:ext cx="4465054" cy="132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C6743-D00C-C286-D146-85381A5B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9" y="2470150"/>
            <a:ext cx="2662733" cy="1733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141B5-E404-B20C-582C-76AE5667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525" y="3976687"/>
            <a:ext cx="2975548" cy="18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CF99-DBE4-3999-636C-33B02188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481"/>
            <a:ext cx="7886700" cy="673964"/>
          </a:xfrm>
        </p:spPr>
        <p:txBody>
          <a:bodyPr>
            <a:normAutofit fontScale="90000"/>
          </a:bodyPr>
          <a:lstStyle/>
          <a:p>
            <a:r>
              <a:rPr lang="en-IE" dirty="0"/>
              <a:t>Why Pitch Quality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143C-941E-BEF7-AF74-C3911F86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59" y="1122219"/>
            <a:ext cx="7886700" cy="4474152"/>
          </a:xfrm>
        </p:spPr>
        <p:txBody>
          <a:bodyPr>
            <a:normAutofit/>
          </a:bodyPr>
          <a:lstStyle/>
          <a:p>
            <a:r>
              <a:rPr lang="en-GB" dirty="0"/>
              <a:t>Player safety is directly linked to surface quality — firm, level, well-drained pitches reduce injury risk significantly</a:t>
            </a:r>
          </a:p>
          <a:p>
            <a:r>
              <a:rPr lang="en-GB" dirty="0"/>
              <a:t>GAA competitions require minimum pitch standards — poor surfaces lead to match postponements</a:t>
            </a:r>
          </a:p>
          <a:p>
            <a:r>
              <a:rPr lang="en-GB" dirty="0"/>
              <a:t>Club reputation and player recruitment are impacted by poor training and match conditions</a:t>
            </a:r>
          </a:p>
          <a:p>
            <a:r>
              <a:rPr lang="en-GB" dirty="0"/>
              <a:t>Routine maintenance prevents costly full-pitch reconstruction or renovation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76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4C50-E3FB-4F45-9A0C-0A224F98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Pitch Quality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FAF1-1D41-559D-511D-D58371B2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04" y="1607416"/>
            <a:ext cx="7886700" cy="4051300"/>
          </a:xfrm>
        </p:spPr>
        <p:txBody>
          <a:bodyPr>
            <a:normAutofit fontScale="92500"/>
          </a:bodyPr>
          <a:lstStyle/>
          <a:p>
            <a:r>
              <a:rPr lang="en-GB"/>
              <a:t>GAA </a:t>
            </a:r>
            <a:r>
              <a:rPr lang="en-GB" dirty="0"/>
              <a:t>pitches: long playing season, high rainfall, and wet winters demand structured fertiliser planning, not ad‑hoc applications</a:t>
            </a:r>
          </a:p>
          <a:p>
            <a:r>
              <a:rPr lang="en-GB" dirty="0"/>
              <a:t>The GAA National Pitch Maintenance Work Group (est. 2017) sets national best practice guidelines for all clubs</a:t>
            </a:r>
          </a:p>
          <a:p>
            <a:r>
              <a:rPr lang="en-GB" dirty="0"/>
              <a:t>Annual investment of €5,000–€10,000 per pitch prevents significant reconstruction costs</a:t>
            </a:r>
          </a:p>
          <a:p>
            <a:r>
              <a:rPr lang="en-GB" dirty="0"/>
              <a:t>Aeration, fertilising, sand topdressing and overseeding are the highest-value routine activities a groundsman can perform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78B3-0F41-3449-ADA8-87ADD8A3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1088"/>
            <a:ext cx="7886700" cy="1325563"/>
          </a:xfrm>
        </p:spPr>
        <p:txBody>
          <a:bodyPr/>
          <a:lstStyle/>
          <a:p>
            <a:r>
              <a:rPr lang="en-IE" dirty="0"/>
              <a:t>Soil Fertility Fundamentals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0CCC3E-3990-DF43-A099-9602E066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299" y="1506651"/>
            <a:ext cx="1905955" cy="3408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29A163-8553-909D-66EB-6B3DBF2F7C9D}"/>
              </a:ext>
            </a:extLst>
          </p:cNvPr>
          <p:cNvSpPr txBox="1"/>
          <p:nvPr/>
        </p:nvSpPr>
        <p:spPr>
          <a:xfrm>
            <a:off x="2670463" y="156956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Forms chlorophyll; drives colour, growth and recovery from wear. Excess = soft growth, thatch.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74BBD-BD4D-1A19-63A9-24240117D6F5}"/>
              </a:ext>
            </a:extLst>
          </p:cNvPr>
          <p:cNvSpPr txBox="1"/>
          <p:nvPr/>
        </p:nvSpPr>
        <p:spPr>
          <a:xfrm>
            <a:off x="2670463" y="274110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Essential for root development and establishment. Early season plant energy. Overseeding. 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18802-F21B-5FD0-45C8-BC5DE9425B89}"/>
              </a:ext>
            </a:extLst>
          </p:cNvPr>
          <p:cNvSpPr txBox="1"/>
          <p:nvPr/>
        </p:nvSpPr>
        <p:spPr>
          <a:xfrm>
            <a:off x="2670463" y="391264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Stomata control, drought and disease resistance. Winter hardiness.</a:t>
            </a:r>
            <a:endParaRPr lang="en-I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CB4E47-6BD4-3145-4F54-FE16F6AD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4502706"/>
            <a:ext cx="3440112" cy="15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5C8E-A13B-CC5F-BC63-C57EE583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Soil Fertility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92F5-C057-EFF9-8E0C-630DF172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Secondary nutrients</a:t>
            </a:r>
            <a:r>
              <a:rPr lang="en-IE" dirty="0"/>
              <a:t>:</a:t>
            </a:r>
          </a:p>
          <a:p>
            <a:r>
              <a:rPr lang="en-IE" dirty="0"/>
              <a:t>Calcium (Ca): cell strength, soil structure</a:t>
            </a:r>
          </a:p>
          <a:p>
            <a:r>
              <a:rPr lang="en-IE" dirty="0"/>
              <a:t>Magnesium (Mg): chlorophyll, colour</a:t>
            </a:r>
          </a:p>
          <a:p>
            <a:r>
              <a:rPr lang="en-IE" dirty="0"/>
              <a:t>Sulphur (S): N use efficiency, often low in high‑rainfall areas</a:t>
            </a:r>
          </a:p>
          <a:p>
            <a:r>
              <a:rPr lang="en-IE" b="1" dirty="0"/>
              <a:t>Micronutrients </a:t>
            </a:r>
            <a:r>
              <a:rPr lang="en-IE" dirty="0"/>
              <a:t>(Fe, Mn, Zn, Cu, B, Mo): small amounts but critical for fine turf performance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3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647-F0A9-DE94-89B4-8DF3ACF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Liebig’s ‘Law of the Minimum’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0D5708-FF5E-778F-C424-C24696606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118" y="1323276"/>
            <a:ext cx="5526758" cy="46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5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9E1E-8B1F-86EE-5870-45ABD529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353"/>
            <a:ext cx="7886700" cy="1325563"/>
          </a:xfrm>
        </p:spPr>
        <p:txBody>
          <a:bodyPr/>
          <a:lstStyle/>
          <a:p>
            <a:r>
              <a:rPr lang="en-IE" dirty="0"/>
              <a:t>Soil pH – Why it’s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D88D-7DFC-61FD-A12F-A1BADD0B2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7807"/>
            <a:ext cx="7886700" cy="40513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pH controls nutrient availability — most nutrients are optimally available at pH 6.0–6.5</a:t>
            </a:r>
          </a:p>
          <a:p>
            <a:r>
              <a:rPr lang="en-GB" dirty="0"/>
              <a:t>Below pH 5.8, P and K uptake are severely restricted even if soil levels are adequate</a:t>
            </a:r>
          </a:p>
          <a:p>
            <a:r>
              <a:rPr lang="en-GB" dirty="0"/>
              <a:t>37% of Irish soils test below pH 6.0 — liming is the most cost-effective intervention</a:t>
            </a:r>
          </a:p>
          <a:p>
            <a:r>
              <a:rPr lang="en-GB" dirty="0"/>
              <a:t>Apply ground limestone at 2–3 t/acre to raise pH by ~0.5 units</a:t>
            </a:r>
          </a:p>
          <a:p>
            <a:r>
              <a:rPr lang="en-GB" dirty="0"/>
              <a:t>Retest soil every 3–4 years — pH drifts down over time on heavily used turf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14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F51E-E5BB-C1F9-DAD5-C1BC6148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pH – Why it’s Important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581A-0BE8-4AC1-E285-B4882E830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pH: locks up P and several micronutrients, reduces microbial activity and thatch breakdown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High pH: can tie up Fe, Mn and P, causing chlorosis and poor colour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366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1302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Fertilisers   Planning &amp; Preparation</vt:lpstr>
      <vt:lpstr>Agenda</vt:lpstr>
      <vt:lpstr>Why Pitch Quality Matters</vt:lpstr>
      <vt:lpstr>Why Pitch Quality Matters</vt:lpstr>
      <vt:lpstr>Soil Fertility Fundamentals</vt:lpstr>
      <vt:lpstr>Soil Fertility Fundamentals</vt:lpstr>
      <vt:lpstr>Liebig’s ‘Law of the Minimum’</vt:lpstr>
      <vt:lpstr>Soil pH – Why it’s Important</vt:lpstr>
      <vt:lpstr>Soil pH – Why it’s Important</vt:lpstr>
      <vt:lpstr>PowerPoint Presentation</vt:lpstr>
      <vt:lpstr>What Approach to Take</vt:lpstr>
      <vt:lpstr>What Approach to Take</vt:lpstr>
      <vt:lpstr>Sand Construction v Soil Construction </vt:lpstr>
      <vt:lpstr>Sand Construction v Soil Construction </vt:lpstr>
      <vt:lpstr>Fertiliser Programme Overview</vt:lpstr>
      <vt:lpstr>Fertiliser Programme Overview</vt:lpstr>
      <vt:lpstr>Fertiliser Timing &amp; Application </vt:lpstr>
      <vt:lpstr>Fertiliser Timing &amp; Application </vt:lpstr>
      <vt:lpstr>Fertiliser Timing &amp; Application</vt:lpstr>
      <vt:lpstr>Types of Fertiliser for Pitches </vt:lpstr>
      <vt:lpstr>Types of Fertiliser for Pitches </vt:lpstr>
      <vt:lpstr>Final Summary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Ruairi Harvey</dc:creator>
  <cp:lastModifiedBy>Jack McCarney</cp:lastModifiedBy>
  <cp:revision>30</cp:revision>
  <dcterms:created xsi:type="dcterms:W3CDTF">2019-12-23T14:16:04Z</dcterms:created>
  <dcterms:modified xsi:type="dcterms:W3CDTF">2026-03-24T12:26:43Z</dcterms:modified>
</cp:coreProperties>
</file>