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267" r:id="rId2"/>
    <p:sldId id="256" r:id="rId3"/>
    <p:sldId id="379" r:id="rId4"/>
    <p:sldId id="327" r:id="rId5"/>
    <p:sldId id="380" r:id="rId6"/>
    <p:sldId id="332" r:id="rId7"/>
    <p:sldId id="342" r:id="rId8"/>
    <p:sldId id="343" r:id="rId9"/>
    <p:sldId id="344" r:id="rId10"/>
    <p:sldId id="345" r:id="rId11"/>
    <p:sldId id="340" r:id="rId12"/>
    <p:sldId id="364" r:id="rId13"/>
    <p:sldId id="376" r:id="rId14"/>
    <p:sldId id="306" r:id="rId15"/>
    <p:sldId id="335" r:id="rId16"/>
    <p:sldId id="268" r:id="rId17"/>
    <p:sldId id="346" r:id="rId18"/>
    <p:sldId id="336" r:id="rId19"/>
    <p:sldId id="377" r:id="rId20"/>
    <p:sldId id="337" r:id="rId21"/>
    <p:sldId id="338" r:id="rId22"/>
    <p:sldId id="339" r:id="rId23"/>
    <p:sldId id="283" r:id="rId24"/>
    <p:sldId id="354" r:id="rId25"/>
    <p:sldId id="3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F7993-04F6-4ADC-A996-A796BEA9042D}" v="150" dt="2026-03-23T16:08:16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84" autoAdjust="0"/>
  </p:normalViewPr>
  <p:slideViewPr>
    <p:cSldViewPr snapToGrid="0">
      <p:cViewPr varScale="1">
        <p:scale>
          <a:sx n="103" d="100"/>
          <a:sy n="103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0A7AF-3A46-4F10-8A01-29C7FCF65ABF}" type="datetimeFigureOut">
              <a:rPr lang="en-GB" smtClean="0"/>
              <a:t>23/03/2026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6317E-F71F-47A2-9A09-9B3ED4327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4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6317E-F71F-47A2-9A09-9B3ED43274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11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6317E-F71F-47A2-9A09-9B3ED43274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89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6317E-F71F-47A2-9A09-9B3ED432746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09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4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2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4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4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7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3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9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8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6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2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0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over a field">
            <a:extLst>
              <a:ext uri="{FF2B5EF4-FFF2-40B4-BE49-F238E27FC236}">
                <a16:creationId xmlns:a16="http://schemas.microsoft.com/office/drawing/2014/main" id="{98A71F47-E6CE-9CD9-F5E6-292FEAFDF3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65" b="6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The Club Pitch Maintenance and Management Calander</a:t>
            </a:r>
          </a:p>
        </p:txBody>
      </p:sp>
    </p:spTree>
    <p:extLst>
      <p:ext uri="{BB962C8B-B14F-4D97-AF65-F5344CB8AC3E}">
        <p14:creationId xmlns:p14="http://schemas.microsoft.com/office/powerpoint/2010/main" val="21540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C00C4-BBBC-7EAF-2B0E-EF5CA81F2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2BB78-9901-3D1A-EEB1-C37A307E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Pitch Maintenance Influences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0279C-463A-2972-C2C3-FBC70A664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6000" dirty="0">
                <a:cs typeface="Calibri" panose="020F0502020204030204"/>
              </a:rPr>
              <a:t>Weather</a:t>
            </a:r>
          </a:p>
          <a:p>
            <a:r>
              <a:rPr lang="en-US" sz="4800" dirty="0">
                <a:cs typeface="Calibri" panose="020F0502020204030204"/>
              </a:rPr>
              <a:t>The one thing we can’t control</a:t>
            </a:r>
          </a:p>
          <a:p>
            <a:pPr marL="0" indent="0">
              <a:buNone/>
            </a:pPr>
            <a:endParaRPr lang="en-US" sz="2200" dirty="0">
              <a:ea typeface="Calibri"/>
              <a:cs typeface="Calibri" panose="020F0502020204030204"/>
            </a:endParaRPr>
          </a:p>
        </p:txBody>
      </p:sp>
      <p:pic>
        <p:nvPicPr>
          <p:cNvPr id="5122" name="Picture 2" descr="The Weather - Weather Symbols | Science ...">
            <a:extLst>
              <a:ext uri="{FF2B5EF4-FFF2-40B4-BE49-F238E27FC236}">
                <a16:creationId xmlns:a16="http://schemas.microsoft.com/office/drawing/2014/main" id="{CA775D3F-6C52-0D81-79B1-7A38546D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06" y="325369"/>
            <a:ext cx="6195834" cy="34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12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8E99-49B1-AB76-35D8-E75FD067F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514A7-D75C-83D7-4621-3A5FA289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Pitch Maintenance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4599C-09CC-6D37-3249-9DADBA2F5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86" y="2360433"/>
            <a:ext cx="4243589" cy="417219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3000" dirty="0">
                <a:cs typeface="Calibri" panose="020F0502020204030204"/>
              </a:rPr>
              <a:t>So what maintenance is carried out?</a:t>
            </a:r>
          </a:p>
          <a:p>
            <a:r>
              <a:rPr lang="en-US" sz="3000" dirty="0">
                <a:cs typeface="Calibri" panose="020F0502020204030204"/>
              </a:rPr>
              <a:t>It will depend on the type of pitch construction. </a:t>
            </a:r>
          </a:p>
          <a:p>
            <a:r>
              <a:rPr lang="en-US" sz="3000" dirty="0">
                <a:cs typeface="Calibri" panose="020F0502020204030204"/>
              </a:rPr>
              <a:t>Sand based pitches require more maintenance and nutrition than a soil- based pitch</a:t>
            </a:r>
          </a:p>
          <a:p>
            <a:r>
              <a:rPr lang="en-US" sz="3000" dirty="0">
                <a:cs typeface="Calibri" panose="020F0502020204030204"/>
              </a:rPr>
              <a:t>Each pitch has its own specific requirements. </a:t>
            </a:r>
          </a:p>
          <a:p>
            <a:pPr marL="0" indent="0">
              <a:buNone/>
            </a:pPr>
            <a:endParaRPr lang="en-US" sz="2200" dirty="0">
              <a:ea typeface="Calibri"/>
              <a:cs typeface="Calibri" panose="020F0502020204030204"/>
            </a:endParaRPr>
          </a:p>
        </p:txBody>
      </p:sp>
      <p:pic>
        <p:nvPicPr>
          <p:cNvPr id="5" name="Picture 4" descr="A football field with a flag on it&#10;&#10;Description automatically generated">
            <a:extLst>
              <a:ext uri="{FF2B5EF4-FFF2-40B4-BE49-F238E27FC236}">
                <a16:creationId xmlns:a16="http://schemas.microsoft.com/office/drawing/2014/main" id="{CEF79471-90A2-4526-3667-EE2E8ADC0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209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55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4CA07-645F-2A0D-077E-A30F578B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1A3E6-F133-9465-9DAB-E4E91B9E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Pitch </a:t>
            </a:r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Usage </a:t>
            </a:r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B67E9-A89F-42FC-F7E5-9788A421C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en-US" sz="3500" dirty="0">
                <a:cs typeface="Calibri" panose="020F0502020204030204"/>
              </a:rPr>
              <a:t>34 Teams across 4 codes</a:t>
            </a:r>
          </a:p>
          <a:p>
            <a:pPr marL="0" indent="0">
              <a:buNone/>
            </a:pPr>
            <a:endParaRPr lang="en-US" sz="2200" dirty="0">
              <a:cs typeface="Calibri" panose="020F0502020204030204"/>
            </a:endParaRPr>
          </a:p>
          <a:p>
            <a:r>
              <a:rPr lang="en-US" sz="3200" dirty="0">
                <a:cs typeface="Calibri" panose="020F0502020204030204"/>
              </a:rPr>
              <a:t>Pitch 1 – 435 Hours</a:t>
            </a:r>
          </a:p>
          <a:p>
            <a:endParaRPr lang="en-US" sz="3200" dirty="0">
              <a:cs typeface="Calibri" panose="020F0502020204030204"/>
            </a:endParaRPr>
          </a:p>
          <a:p>
            <a:r>
              <a:rPr lang="en-US" sz="3200" dirty="0">
                <a:cs typeface="Calibri" panose="020F0502020204030204"/>
              </a:rPr>
              <a:t>Pitch 2 – 271 Hours</a:t>
            </a:r>
          </a:p>
          <a:p>
            <a:endParaRPr lang="en-US" sz="3200" dirty="0">
              <a:cs typeface="Calibri" panose="020F0502020204030204"/>
            </a:endParaRPr>
          </a:p>
          <a:p>
            <a:r>
              <a:rPr lang="en-US" sz="3200" dirty="0">
                <a:cs typeface="Calibri" panose="020F0502020204030204"/>
              </a:rPr>
              <a:t>Pitch 3 – 495 Hours</a:t>
            </a:r>
          </a:p>
          <a:p>
            <a:pPr marL="0" indent="0">
              <a:buNone/>
            </a:pPr>
            <a:endParaRPr lang="en-US" sz="2200" dirty="0">
              <a:ea typeface="Calibri"/>
              <a:cs typeface="Calibri" panose="020F0502020204030204"/>
            </a:endParaRPr>
          </a:p>
        </p:txBody>
      </p:sp>
      <p:pic>
        <p:nvPicPr>
          <p:cNvPr id="5" name="Picture 4" descr="A football field with a flag on it&#10;&#10;Description automatically generated">
            <a:extLst>
              <a:ext uri="{FF2B5EF4-FFF2-40B4-BE49-F238E27FC236}">
                <a16:creationId xmlns:a16="http://schemas.microsoft.com/office/drawing/2014/main" id="{FCA6E484-8096-2F05-EA27-302FE8113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209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926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C97DE-032C-4366-8E91-E2AFBE43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BFFE-61E8-573D-B58F-B36FEB21AA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"/>
            <a:ext cx="11607800" cy="830263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en-US" sz="5400" dirty="0">
                <a:cs typeface="Calibri Light"/>
              </a:rPr>
            </a:br>
            <a:r>
              <a:rPr lang="en-US" sz="5400" dirty="0">
                <a:solidFill>
                  <a:srgbClr val="0070C0"/>
                </a:solidFill>
                <a:cs typeface="Calibri Light"/>
              </a:rPr>
              <a:t>Pitch Usage Details – Weekly Schedule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598B90-3331-A3B8-D1DB-A38CA1031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063951"/>
              </p:ext>
            </p:extLst>
          </p:nvPr>
        </p:nvGraphicFramePr>
        <p:xfrm>
          <a:off x="782782" y="822279"/>
          <a:ext cx="10947398" cy="5886046"/>
        </p:xfrm>
        <a:graphic>
          <a:graphicData uri="http://schemas.openxmlformats.org/drawingml/2006/table">
            <a:tbl>
              <a:tblPr/>
              <a:tblGrid>
                <a:gridCol w="1563914">
                  <a:extLst>
                    <a:ext uri="{9D8B030D-6E8A-4147-A177-3AD203B41FA5}">
                      <a16:colId xmlns:a16="http://schemas.microsoft.com/office/drawing/2014/main" val="2239987472"/>
                    </a:ext>
                  </a:extLst>
                </a:gridCol>
                <a:gridCol w="1563914">
                  <a:extLst>
                    <a:ext uri="{9D8B030D-6E8A-4147-A177-3AD203B41FA5}">
                      <a16:colId xmlns:a16="http://schemas.microsoft.com/office/drawing/2014/main" val="1324601466"/>
                    </a:ext>
                  </a:extLst>
                </a:gridCol>
                <a:gridCol w="1563914">
                  <a:extLst>
                    <a:ext uri="{9D8B030D-6E8A-4147-A177-3AD203B41FA5}">
                      <a16:colId xmlns:a16="http://schemas.microsoft.com/office/drawing/2014/main" val="2679135289"/>
                    </a:ext>
                  </a:extLst>
                </a:gridCol>
                <a:gridCol w="1563914">
                  <a:extLst>
                    <a:ext uri="{9D8B030D-6E8A-4147-A177-3AD203B41FA5}">
                      <a16:colId xmlns:a16="http://schemas.microsoft.com/office/drawing/2014/main" val="187645824"/>
                    </a:ext>
                  </a:extLst>
                </a:gridCol>
                <a:gridCol w="1563914">
                  <a:extLst>
                    <a:ext uri="{9D8B030D-6E8A-4147-A177-3AD203B41FA5}">
                      <a16:colId xmlns:a16="http://schemas.microsoft.com/office/drawing/2014/main" val="1332169820"/>
                    </a:ext>
                  </a:extLst>
                </a:gridCol>
                <a:gridCol w="1563914">
                  <a:extLst>
                    <a:ext uri="{9D8B030D-6E8A-4147-A177-3AD203B41FA5}">
                      <a16:colId xmlns:a16="http://schemas.microsoft.com/office/drawing/2014/main" val="1796027579"/>
                    </a:ext>
                  </a:extLst>
                </a:gridCol>
                <a:gridCol w="1563914">
                  <a:extLst>
                    <a:ext uri="{9D8B030D-6E8A-4147-A177-3AD203B41FA5}">
                      <a16:colId xmlns:a16="http://schemas.microsoft.com/office/drawing/2014/main" val="1020656636"/>
                    </a:ext>
                  </a:extLst>
                </a:gridCol>
              </a:tblGrid>
              <a:tr h="33989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Monday 19 August</a:t>
                      </a:r>
                    </a:p>
                  </a:txBody>
                  <a:tcPr marL="6402" marR="6402" marT="64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Tuesday 20 August</a:t>
                      </a:r>
                    </a:p>
                  </a:txBody>
                  <a:tcPr marL="6402" marR="6402" marT="64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Wednesday 21 August</a:t>
                      </a:r>
                    </a:p>
                  </a:txBody>
                  <a:tcPr marL="6402" marR="6402" marT="64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Thursday 22 August</a:t>
                      </a:r>
                    </a:p>
                  </a:txBody>
                  <a:tcPr marL="6402" marR="6402" marT="64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Friday 23 August</a:t>
                      </a:r>
                    </a:p>
                  </a:txBody>
                  <a:tcPr marL="6402" marR="6402" marT="64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Saturday 24 August</a:t>
                      </a:r>
                    </a:p>
                  </a:txBody>
                  <a:tcPr marL="6402" marR="6402" marT="64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Sunday 25 August</a:t>
                      </a:r>
                    </a:p>
                  </a:txBody>
                  <a:tcPr marL="6402" marR="6402" marT="64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334064"/>
                  </a:ext>
                </a:extLst>
              </a:tr>
              <a:tr h="115563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18:30 - U14 Football Championship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Liatroim</a:t>
                      </a: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v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Ballyholland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(Throw-in 19:15)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18:00-19:15 - Senior Hurling training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19:30-20:30 - U12 &amp; U14 Hurling training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19:30-20:30 - Senior LGFA training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GB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19:00 - U16 Football Challenge Match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Liatroim</a:t>
                      </a: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v Rostrevor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 (Throw-in 19:30)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18:30-19:30 - U10 Camogie training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18:30-19:30 - U12 &amp; U14 Camogie training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18:30-19:30 - U12 Football training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19:30-20:30 - Senior LGFA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18:30-19:45 - Senior Camogie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09:00-10:00 - U8 Camogie training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10:00-11:00 - U8 LGFA training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17:00-18:00 - U14 Football training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18:00-19:00 - U16 Football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10:00-11:00 - U12 LGFA training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12:00 - U14 LGFA League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Liatroim</a:t>
                      </a: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v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Bryansford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(Throw-in 12:30)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3498288"/>
                  </a:ext>
                </a:extLst>
              </a:tr>
              <a:tr h="96303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18:30-19:15 - Senior Camogie training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19:30-20:45 - Senior Football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18:30-19:45 - U10.5 Matches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Liatroim v An Riocht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19:45 - U14 LGFA training 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18:30-20:00 - U10 Hurling &amp; Football 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18:30-19:30 - U14 Hurling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10:30 - U12 Boys Football Match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Liatroim</a:t>
                      </a: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v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Loughinisland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Throw-in 11:00)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67080"/>
                  </a:ext>
                </a:extLst>
              </a:tr>
              <a:tr h="134824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18:30 - U16 Camogie Championship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Liatroim</a:t>
                      </a: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v </a:t>
                      </a:r>
                      <a:r>
                        <a:rPr lang="en-GB" sz="12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Clonduff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 (Throw-in 19:30)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18:30 - Minor Football Championship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 Liatroim v Glenn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 (Throw-in 19:15)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18:30-19:30 - U16 LGFA training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19:30-21:00 - Senior Football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18:30-19:45 - Senior Hurling training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19:45-21:00 - Minor Football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19:00-20:30 - Senior Football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18:00 - Down Senior Football C'ship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 Loughinisland v Kilcoo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             (Throw-in 19:00)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10:00-11:30 - Fundamentals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069762"/>
                  </a:ext>
                </a:extLst>
              </a:tr>
              <a:tr h="385212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18:30-19:30 - U14 LGFA 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478694"/>
                  </a:ext>
                </a:extLst>
              </a:tr>
              <a:tr h="1056692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18:30-19:30 - U8 LGFA training</a:t>
                      </a:r>
                      <a:b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20:00-21:00 - Caman an Chat Camogie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18:30-20:00 – </a:t>
                      </a:r>
                    </a:p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U8 Hurling &amp; Football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18:30-20:00 – </a:t>
                      </a:r>
                    </a:p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U8 Hurling &amp; Football</a:t>
                      </a:r>
                      <a:b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training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10:00-11:00 - GAA All Stars</a:t>
                      </a:r>
                    </a:p>
                  </a:txBody>
                  <a:tcPr marL="6402" marR="6402" marT="64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9832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425EC2D-9908-35CB-221C-6D8BB5E7AEA3}"/>
              </a:ext>
            </a:extLst>
          </p:cNvPr>
          <p:cNvSpPr txBox="1"/>
          <p:nvPr/>
        </p:nvSpPr>
        <p:spPr>
          <a:xfrm>
            <a:off x="0" y="1283855"/>
            <a:ext cx="7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Pitch</a:t>
            </a:r>
            <a:r>
              <a:rPr lang="en-GB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123F6-3CF9-0E02-678F-7B0A5CE9847A}"/>
              </a:ext>
            </a:extLst>
          </p:cNvPr>
          <p:cNvSpPr txBox="1"/>
          <p:nvPr/>
        </p:nvSpPr>
        <p:spPr>
          <a:xfrm>
            <a:off x="55939" y="3244732"/>
            <a:ext cx="61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</a:t>
            </a:r>
            <a:r>
              <a:rPr lang="en-GB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CE2D6-C62E-BCC3-357F-EBB1449C32B1}"/>
              </a:ext>
            </a:extLst>
          </p:cNvPr>
          <p:cNvSpPr txBox="1"/>
          <p:nvPr/>
        </p:nvSpPr>
        <p:spPr>
          <a:xfrm>
            <a:off x="64655" y="1653187"/>
            <a:ext cx="52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  </a:t>
            </a:r>
            <a:r>
              <a:rPr lang="en-GB" dirty="0">
                <a:solidFill>
                  <a:srgbClr val="0070C0"/>
                </a:solidFill>
              </a:rPr>
              <a:t>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4E2BD-9FCF-2C47-8223-53367EE7A12D}"/>
              </a:ext>
            </a:extLst>
          </p:cNvPr>
          <p:cNvSpPr txBox="1"/>
          <p:nvPr/>
        </p:nvSpPr>
        <p:spPr>
          <a:xfrm>
            <a:off x="176519" y="4041936"/>
            <a:ext cx="44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0893AD-17EE-7ACE-12E2-4B39394A7053}"/>
              </a:ext>
            </a:extLst>
          </p:cNvPr>
          <p:cNvSpPr txBox="1"/>
          <p:nvPr/>
        </p:nvSpPr>
        <p:spPr>
          <a:xfrm>
            <a:off x="166153" y="5275151"/>
            <a:ext cx="44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C8D93-C7EB-4513-899F-FFB3FF8EF515}"/>
              </a:ext>
            </a:extLst>
          </p:cNvPr>
          <p:cNvSpPr txBox="1"/>
          <p:nvPr/>
        </p:nvSpPr>
        <p:spPr>
          <a:xfrm>
            <a:off x="166153" y="6171921"/>
            <a:ext cx="53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Ball </a:t>
            </a:r>
          </a:p>
          <a:p>
            <a:r>
              <a:rPr lang="en-GB" sz="1400" dirty="0">
                <a:solidFill>
                  <a:srgbClr val="0070C0"/>
                </a:solidFill>
              </a:rPr>
              <a:t>Wall</a:t>
            </a:r>
          </a:p>
        </p:txBody>
      </p:sp>
    </p:spTree>
    <p:extLst>
      <p:ext uri="{BB962C8B-B14F-4D97-AF65-F5344CB8AC3E}">
        <p14:creationId xmlns:p14="http://schemas.microsoft.com/office/powerpoint/2010/main" val="532738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B7AC-6917-2295-0B69-D8A48F4C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Pitch 1,2 &amp; 3</a:t>
            </a:r>
            <a:b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Pitch Maintenance</a:t>
            </a:r>
            <a:b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 - Mowing</a:t>
            </a:r>
            <a:b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02693-F7C4-8F4D-4714-02725F4AA610}"/>
              </a:ext>
            </a:extLst>
          </p:cNvPr>
          <p:cNvSpPr txBox="1"/>
          <p:nvPr/>
        </p:nvSpPr>
        <p:spPr>
          <a:xfrm>
            <a:off x="5126418" y="552091"/>
            <a:ext cx="6770018" cy="5431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/>
              <a:t>Mowing Frequency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January to March – As and when required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April – Every 3 to 4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May – Every 2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June – Every 2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July – Every 2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August – Every 2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September – Every 3 to 4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October – Every 5 to 7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November to December – As and when required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Height of Cut (HOC)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November to March – 40mm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April to October - 35mm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1325467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AF0CE-A94A-45EC-5195-18E061D0E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FBFA-51E3-C163-B2E0-5032F079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84" y="1114640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Pitch 1,2,3 &amp; 4</a:t>
            </a:r>
            <a:br>
              <a:rPr lang="en-US" sz="4000" dirty="0"/>
            </a:br>
            <a:r>
              <a:rPr lang="en-US" sz="4000" dirty="0"/>
              <a:t>Pitch Maintenance</a:t>
            </a:r>
            <a:br>
              <a:rPr lang="en-US" sz="4000" dirty="0"/>
            </a:br>
            <a:r>
              <a:rPr lang="en-US" sz="4000" dirty="0"/>
              <a:t>Program - Shallow Aeration/Grooming</a:t>
            </a:r>
            <a:br>
              <a:rPr lang="en-US" sz="4000" dirty="0"/>
            </a:br>
            <a:r>
              <a:rPr lang="en-US" sz="4000" dirty="0"/>
              <a:t>- Quadraplay</a:t>
            </a:r>
            <a:br>
              <a:rPr lang="en-US" sz="40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EF8C4-ED8B-B6A0-CB71-4B0FDF2913E2}"/>
              </a:ext>
            </a:extLst>
          </p:cNvPr>
          <p:cNvSpPr txBox="1"/>
          <p:nvPr/>
        </p:nvSpPr>
        <p:spPr>
          <a:xfrm>
            <a:off x="534057" y="3429000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January to April – Weekly*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October to December – Weekly*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* When ground conditions allow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Additional operations are carried out post training/match when required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 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B0252A-1BA4-A765-401C-FB870BF1C8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2667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DEB4-73A8-1D9D-7BC5-4EABF75F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Fertilizer and Chemical Applications </a:t>
            </a:r>
            <a:br>
              <a:rPr lang="en-US" sz="5000" dirty="0"/>
            </a:br>
            <a:endParaRPr lang="en-US" sz="5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D869CE-C831-4C7D-756C-DD45A6A07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908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BF2B7-AE34-5498-7CE6-76960FAAE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F62A3-F5BA-B22E-4F0D-465FE640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Fertilizer and Chemical Applications </a:t>
            </a:r>
            <a:br>
              <a:rPr lang="en-US" sz="5000" dirty="0"/>
            </a:br>
            <a:endParaRPr lang="en-US" sz="5000" dirty="0"/>
          </a:p>
        </p:txBody>
      </p:sp>
      <p:pic>
        <p:nvPicPr>
          <p:cNvPr id="6146" name="Picture 2" descr="POT NOODLE Chicken &amp; Mushroom Flavour">
            <a:extLst>
              <a:ext uri="{FF2B5EF4-FFF2-40B4-BE49-F238E27FC236}">
                <a16:creationId xmlns:a16="http://schemas.microsoft.com/office/drawing/2014/main" id="{A24BE50E-F72B-ACD8-06C6-079B94ADED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42" y="0"/>
            <a:ext cx="3051209" cy="364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teak Dinners Images – Browse 1,246,737 ...">
            <a:extLst>
              <a:ext uri="{FF2B5EF4-FFF2-40B4-BE49-F238E27FC236}">
                <a16:creationId xmlns:a16="http://schemas.microsoft.com/office/drawing/2014/main" id="{A72D1274-F342-FD3D-DD44-985F92A2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31" y="3834097"/>
            <a:ext cx="3647172" cy="25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06E68-FF5F-B242-9A6F-359A942F9FB2}"/>
              </a:ext>
            </a:extLst>
          </p:cNvPr>
          <p:cNvSpPr txBox="1"/>
          <p:nvPr/>
        </p:nvSpPr>
        <p:spPr>
          <a:xfrm>
            <a:off x="8874494" y="803564"/>
            <a:ext cx="2892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10-10-20</a:t>
            </a:r>
          </a:p>
          <a:p>
            <a:r>
              <a:rPr lang="en-GB" sz="4800" dirty="0"/>
              <a:t>4 Weeks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7A95-5C39-98B8-ECDC-33CEC793086D}"/>
              </a:ext>
            </a:extLst>
          </p:cNvPr>
          <p:cNvSpPr txBox="1"/>
          <p:nvPr/>
        </p:nvSpPr>
        <p:spPr>
          <a:xfrm>
            <a:off x="8371257" y="3640263"/>
            <a:ext cx="373401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22-5-6 + 3MgO + 2CaO</a:t>
            </a:r>
          </a:p>
          <a:p>
            <a:r>
              <a:rPr lang="en-GB" sz="3200" dirty="0"/>
              <a:t>Controlled Release Fertilizer  (CRF)</a:t>
            </a:r>
          </a:p>
          <a:p>
            <a:r>
              <a:rPr lang="en-GB" sz="3200" dirty="0"/>
              <a:t>4-5 months</a:t>
            </a:r>
          </a:p>
        </p:txBody>
      </p:sp>
    </p:spTree>
    <p:extLst>
      <p:ext uri="{BB962C8B-B14F-4D97-AF65-F5344CB8AC3E}">
        <p14:creationId xmlns:p14="http://schemas.microsoft.com/office/powerpoint/2010/main" val="1356099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26275-580F-992D-35AC-7CB988D73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A6744-AE80-C734-A37C-6AD72FBA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/>
              <a:t>Fertilizer and Chemical Applications</a:t>
            </a:r>
            <a:br>
              <a:rPr lang="en-US" sz="5000" dirty="0"/>
            </a:br>
            <a:br>
              <a:rPr lang="en-US" sz="5000" dirty="0"/>
            </a:br>
            <a:r>
              <a:rPr lang="en-US" sz="5000" dirty="0"/>
              <a:t>Granular </a:t>
            </a:r>
            <a:br>
              <a:rPr lang="en-US" sz="5000" dirty="0"/>
            </a:br>
            <a:endParaRPr lang="en-US" sz="5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386688-8E03-5BB3-EC75-6B2A94030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2"/>
          <a:stretch/>
        </p:blipFill>
        <p:spPr>
          <a:xfrm>
            <a:off x="7567650" y="10"/>
            <a:ext cx="4622827" cy="289719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6550BA-D47A-750C-5516-ACA17778D6BD}"/>
              </a:ext>
            </a:extLst>
          </p:cNvPr>
          <p:cNvSpPr txBox="1"/>
          <p:nvPr/>
        </p:nvSpPr>
        <p:spPr>
          <a:xfrm>
            <a:off x="6094476" y="3429000"/>
            <a:ext cx="54771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March  - Spring Starter  20-5-10 + 2MgO Controlled Release Fertilizer (CRF) 2-3 months longevity.</a:t>
            </a:r>
          </a:p>
          <a:p>
            <a:endParaRPr lang="en-GB" dirty="0"/>
          </a:p>
          <a:p>
            <a:r>
              <a:rPr lang="en-GB" dirty="0"/>
              <a:t>May – Spring Summer 22-5-6 + 3MgO + 2CaO Controlled Release Fertilizer (CRF) 2-3 months longevity.</a:t>
            </a:r>
          </a:p>
          <a:p>
            <a:endParaRPr lang="en-GB" dirty="0"/>
          </a:p>
          <a:p>
            <a:r>
              <a:rPr lang="en-GB" dirty="0"/>
              <a:t>August – Spring Summer 22-5-6 + 3MgO + 2CaO Controlled Release Fertilizer (CRF) 2-3 months longevity.</a:t>
            </a:r>
          </a:p>
          <a:p>
            <a:endParaRPr lang="en-GB" dirty="0"/>
          </a:p>
          <a:p>
            <a:r>
              <a:rPr lang="en-GB" dirty="0"/>
              <a:t>October – Autumn Winter 15-5-22 + 2MgO Controlled Release Fertilizer (CRF) 4-5 months longevity.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9C22E-908B-FD85-F92B-4DB8C346352E}"/>
              </a:ext>
            </a:extLst>
          </p:cNvPr>
          <p:cNvSpPr txBox="1"/>
          <p:nvPr/>
        </p:nvSpPr>
        <p:spPr>
          <a:xfrm>
            <a:off x="587141" y="4822257"/>
            <a:ext cx="4263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Calibrate spreading equipment regularly</a:t>
            </a:r>
          </a:p>
        </p:txBody>
      </p:sp>
    </p:spTree>
    <p:extLst>
      <p:ext uri="{BB962C8B-B14F-4D97-AF65-F5344CB8AC3E}">
        <p14:creationId xmlns:p14="http://schemas.microsoft.com/office/powerpoint/2010/main" val="598569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B0F10-34E0-D9D4-9E91-1982285BE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A8D5-BAED-BB66-C62B-DE3C1362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30" y="835318"/>
            <a:ext cx="3734014" cy="33639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Fertilizer and Chemical Applications 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0A084E7-F235-12BC-07A4-C7B7070F7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01" y="1877737"/>
            <a:ext cx="5225143" cy="310243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964BD-4BBF-7996-ED27-DCE9CDE6AA31}"/>
              </a:ext>
            </a:extLst>
          </p:cNvPr>
          <p:cNvSpPr txBox="1"/>
          <p:nvPr/>
        </p:nvSpPr>
        <p:spPr>
          <a:xfrm>
            <a:off x="6017716" y="117517"/>
            <a:ext cx="547716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Recommended application rates vary from 20 mg/m</a:t>
            </a:r>
            <a:r>
              <a:rPr lang="en-GB" sz="2700" baseline="30000" dirty="0"/>
              <a:t>2 </a:t>
            </a:r>
            <a:r>
              <a:rPr lang="en-GB" sz="2700" dirty="0"/>
              <a:t> to 35 mg/m</a:t>
            </a:r>
            <a:r>
              <a:rPr lang="en-GB" sz="2700" baseline="30000" dirty="0"/>
              <a:t>2</a:t>
            </a:r>
            <a:r>
              <a:rPr lang="en-GB" sz="2700" dirty="0"/>
              <a:t>.</a:t>
            </a:r>
          </a:p>
          <a:p>
            <a:endParaRPr lang="en-GB" sz="2700" baseline="30000" dirty="0"/>
          </a:p>
          <a:p>
            <a:r>
              <a:rPr lang="en-GB" sz="2700" dirty="0"/>
              <a:t>How many bags does this equate to?</a:t>
            </a:r>
          </a:p>
          <a:p>
            <a:endParaRPr lang="en-GB" sz="2700" dirty="0"/>
          </a:p>
          <a:p>
            <a:r>
              <a:rPr lang="en-GB" sz="2700" dirty="0"/>
              <a:t>Pitch enclosure measuring 100 metres x 140 metres = 14,000m</a:t>
            </a:r>
            <a:r>
              <a:rPr lang="en-GB" sz="2700" baseline="30000" dirty="0"/>
              <a:t>2</a:t>
            </a:r>
            <a:r>
              <a:rPr lang="en-GB" sz="2700" dirty="0"/>
              <a:t> </a:t>
            </a:r>
          </a:p>
          <a:p>
            <a:endParaRPr lang="en-GB" sz="2700" dirty="0"/>
          </a:p>
          <a:p>
            <a:r>
              <a:rPr lang="en-GB" sz="2700" dirty="0"/>
              <a:t>For a 20 mg/m</a:t>
            </a:r>
            <a:r>
              <a:rPr lang="en-GB" sz="2700" baseline="30000" dirty="0"/>
              <a:t>2    </a:t>
            </a:r>
            <a:r>
              <a:rPr lang="en-GB" sz="2700" dirty="0"/>
              <a:t>application</a:t>
            </a:r>
          </a:p>
          <a:p>
            <a:r>
              <a:rPr lang="en-GB" sz="2700" dirty="0"/>
              <a:t>14,000 x 0.02kg = 280 kg using 20kg bags = 14 bags</a:t>
            </a:r>
          </a:p>
          <a:p>
            <a:endParaRPr lang="en-GB" sz="2700" dirty="0"/>
          </a:p>
          <a:p>
            <a:r>
              <a:rPr lang="en-GB" sz="2700" dirty="0"/>
              <a:t>For a 30 mg/m</a:t>
            </a:r>
            <a:r>
              <a:rPr lang="en-GB" sz="2700" baseline="30000" dirty="0"/>
              <a:t>2    </a:t>
            </a:r>
            <a:r>
              <a:rPr lang="en-GB" sz="2700" dirty="0"/>
              <a:t>application</a:t>
            </a:r>
          </a:p>
          <a:p>
            <a:r>
              <a:rPr lang="en-GB" sz="2700" dirty="0"/>
              <a:t>14,000 x 0.03kg = 420 kg using 20kg bags = 21 bags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37B74-FB6A-5756-17C8-3ACE4AF04CDF}"/>
              </a:ext>
            </a:extLst>
          </p:cNvPr>
          <p:cNvSpPr txBox="1"/>
          <p:nvPr/>
        </p:nvSpPr>
        <p:spPr>
          <a:xfrm>
            <a:off x="587141" y="4822257"/>
            <a:ext cx="4263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What amount do we apply?</a:t>
            </a:r>
          </a:p>
        </p:txBody>
      </p:sp>
      <p:sp>
        <p:nvSpPr>
          <p:cNvPr id="6" name="AutoShape 2" descr="Image result for icl accupro 2000 spreader">
            <a:extLst>
              <a:ext uri="{FF2B5EF4-FFF2-40B4-BE49-F238E27FC236}">
                <a16:creationId xmlns:a16="http://schemas.microsoft.com/office/drawing/2014/main" id="{BB8F6999-4463-E0ED-9316-109A882C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1807" y="904352"/>
            <a:ext cx="2733151" cy="267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99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40" y="630935"/>
            <a:ext cx="5895058" cy="5058301"/>
          </a:xfrm>
          <a:noFill/>
        </p:spPr>
        <p:txBody>
          <a:bodyPr anchor="b">
            <a:normAutofit fontScale="90000"/>
          </a:bodyPr>
          <a:lstStyle/>
          <a:p>
            <a:pPr algn="l"/>
            <a:r>
              <a:rPr lang="en-US" b="1" dirty="0">
                <a:cs typeface="Calibri Light"/>
              </a:rPr>
              <a:t>Declan Magee</a:t>
            </a:r>
            <a:br>
              <a:rPr lang="en-US" sz="4400" dirty="0">
                <a:cs typeface="Calibri Light"/>
              </a:rPr>
            </a:br>
            <a:r>
              <a:rPr lang="en-US" sz="4400" dirty="0">
                <a:cs typeface="Calibri Light"/>
              </a:rPr>
              <a:t>Volunteer Groundsman at Liatroim Fontenoys GAC Co Down</a:t>
            </a:r>
            <a:br>
              <a:rPr lang="en-US" sz="4400" dirty="0">
                <a:cs typeface="Calibri Light"/>
              </a:rPr>
            </a:br>
            <a:br>
              <a:rPr lang="en-US" sz="4400" dirty="0">
                <a:cs typeface="Calibri Light"/>
              </a:rPr>
            </a:br>
            <a:r>
              <a:rPr lang="en-US" sz="4400" dirty="0">
                <a:cs typeface="Calibri Light"/>
              </a:rPr>
              <a:t>Member of the National Pitch Maintenance Workgroup </a:t>
            </a:r>
            <a:r>
              <a:rPr lang="en-US" sz="4400" dirty="0">
                <a:solidFill>
                  <a:schemeClr val="bg1"/>
                </a:solidFill>
                <a:cs typeface="Calibri Light"/>
              </a:rPr>
              <a:t>Workgroup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Liatroim Fontenoys GAC - Ireland GAA Clubs - GAA Club - Shop By Team">
            <a:extLst>
              <a:ext uri="{FF2B5EF4-FFF2-40B4-BE49-F238E27FC236}">
                <a16:creationId xmlns:a16="http://schemas.microsoft.com/office/drawing/2014/main" id="{BE1C45E3-C352-A673-4A5D-404A5915A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3" y="969893"/>
            <a:ext cx="4684777" cy="46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224C1-E9F5-6D6D-BC1E-730145FB0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C81D-8F32-9995-CD2C-0F9F5DF3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44" y="1617303"/>
            <a:ext cx="3734014" cy="32159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Fertilizer and Chemical Applications </a:t>
            </a:r>
            <a:br>
              <a:rPr lang="en-US" sz="5000" dirty="0"/>
            </a:br>
            <a:endParaRPr lang="en-US" sz="5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B34CE6-FF17-A955-81FA-1ECFF197B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52"/>
          <a:stretch/>
        </p:blipFill>
        <p:spPr>
          <a:xfrm>
            <a:off x="316284" y="0"/>
            <a:ext cx="4622827" cy="239149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3DA8EA-F8BF-4A87-B4BC-A9F22F9B9B57}"/>
              </a:ext>
            </a:extLst>
          </p:cNvPr>
          <p:cNvSpPr txBox="1"/>
          <p:nvPr/>
        </p:nvSpPr>
        <p:spPr>
          <a:xfrm>
            <a:off x="6096000" y="0"/>
            <a:ext cx="5958979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Selective Herbicide – Two Treatment Programme</a:t>
            </a:r>
          </a:p>
          <a:p>
            <a:r>
              <a:rPr lang="en-GB" sz="2100" b="1" dirty="0"/>
              <a:t>1st Treatment (Praxys)</a:t>
            </a:r>
            <a:r>
              <a:rPr lang="en-GB" sz="2100" dirty="0"/>
              <a:t>: Apply in </a:t>
            </a:r>
            <a:r>
              <a:rPr lang="en-GB" sz="2100" b="1" dirty="0"/>
              <a:t>April or May</a:t>
            </a:r>
            <a:r>
              <a:rPr lang="en-GB" sz="2100" dirty="0"/>
              <a:t> for initial control of broad-leaved weeds and daisy.</a:t>
            </a:r>
          </a:p>
          <a:p>
            <a:r>
              <a:rPr lang="en-GB" sz="2100" b="1" dirty="0"/>
              <a:t>2nd Treatment (Trophy XL)</a:t>
            </a:r>
            <a:r>
              <a:rPr lang="en-GB" sz="2100" dirty="0"/>
              <a:t>: Apply in </a:t>
            </a:r>
            <a:r>
              <a:rPr lang="en-GB" sz="2100" b="1" dirty="0"/>
              <a:t>June, July, or August</a:t>
            </a:r>
            <a:r>
              <a:rPr lang="en-GB" sz="2100" dirty="0"/>
              <a:t> for continued suppression and to address weeds like plantain and emerging infestations.</a:t>
            </a:r>
          </a:p>
          <a:p>
            <a:endParaRPr lang="en-GB" sz="2100" dirty="0"/>
          </a:p>
          <a:p>
            <a:endParaRPr lang="en-GB" sz="2100" dirty="0"/>
          </a:p>
          <a:p>
            <a:r>
              <a:rPr lang="en-GB" sz="2100" b="1" dirty="0"/>
              <a:t>March – September –Wetting Agent </a:t>
            </a:r>
            <a:r>
              <a:rPr lang="en-GB" sz="2100" dirty="0"/>
              <a:t>– Conservator Every 5 weeks to retain moisture in the rootzone to prevent the plant from reaching the Permanent Wilting Point   Pitch 3 only  (Sand Based)</a:t>
            </a:r>
          </a:p>
          <a:p>
            <a:endParaRPr lang="en-GB" sz="2100" dirty="0"/>
          </a:p>
          <a:p>
            <a:r>
              <a:rPr lang="en-GB" sz="2100" b="1" dirty="0"/>
              <a:t>March – September </a:t>
            </a:r>
            <a:r>
              <a:rPr lang="en-GB" sz="2100" dirty="0"/>
              <a:t>– </a:t>
            </a:r>
            <a:r>
              <a:rPr lang="en-GB" sz="2100" b="1" dirty="0"/>
              <a:t>Liquid Fertilizer  </a:t>
            </a:r>
            <a:r>
              <a:rPr lang="en-GB" sz="2100" dirty="0"/>
              <a:t>Every 4 weeks </a:t>
            </a:r>
            <a:r>
              <a:rPr lang="en-GB" sz="2100" b="0" i="0" dirty="0">
                <a:effectLst/>
                <a:latin typeface="Arial" panose="020B0604020202020204" pitchFamily="34" charset="0"/>
              </a:rPr>
              <a:t>15-0-0 + 11CaO + 2MgO + 0.75Fe + 0.05B + Seaweed + Sugars</a:t>
            </a:r>
            <a:endParaRPr lang="en-GB" sz="2100" dirty="0"/>
          </a:p>
          <a:p>
            <a:r>
              <a:rPr lang="en-GB" sz="2100" dirty="0"/>
              <a:t>Pitch 3 only</a:t>
            </a:r>
          </a:p>
          <a:p>
            <a:endParaRPr lang="en-GB" sz="2100" dirty="0"/>
          </a:p>
          <a:p>
            <a:r>
              <a:rPr lang="en-GB" sz="2100" b="1" dirty="0"/>
              <a:t>October-February </a:t>
            </a:r>
            <a:r>
              <a:rPr lang="en-GB" sz="2100" dirty="0"/>
              <a:t>– Soluble Iron - Foliar Application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B1246-FA59-211D-9A25-3CC286BCC5C0}"/>
              </a:ext>
            </a:extLst>
          </p:cNvPr>
          <p:cNvSpPr txBox="1"/>
          <p:nvPr/>
        </p:nvSpPr>
        <p:spPr>
          <a:xfrm>
            <a:off x="416166" y="4265536"/>
            <a:ext cx="51013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Keep Records of Pesticide and Fertilizer Applications</a:t>
            </a:r>
          </a:p>
          <a:p>
            <a:r>
              <a:rPr lang="en-GB" sz="3600" b="1" u="sng" dirty="0"/>
              <a:t>Apply at Manufacturer’s recommended rates</a:t>
            </a:r>
          </a:p>
          <a:p>
            <a:r>
              <a:rPr lang="en-GB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630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518A2-A1D3-10BD-FE6E-A32766636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544C-27CC-A344-1866-D50C1FF4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666005"/>
            <a:ext cx="4485861" cy="108813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/>
              <a:t>Major Pitch Maintenance Operations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D994E-955F-6A49-2886-DFC1F806815C}"/>
              </a:ext>
            </a:extLst>
          </p:cNvPr>
          <p:cNvSpPr txBox="1"/>
          <p:nvPr/>
        </p:nvSpPr>
        <p:spPr>
          <a:xfrm>
            <a:off x="411479" y="1754141"/>
            <a:ext cx="4760885" cy="4556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March/April – Verti Drain/Shockwave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Overseed 12 bags/pitch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Sand Top-dress 50 tons/pitch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August/September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Scarify, (Verti Cut)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Verti Drain, Overseed 12 bags/pitch and Sand Top-dress 60 tons/pitch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November – Verti Drain/Shockwave  Goal Mouth Repair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D278CD-CD11-FD4D-5689-CA0F796365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19" r="12798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992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2CCC8-5288-59C6-383E-30B500E20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4977-ACAC-9BF0-6B9F-611DF943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1815"/>
            <a:ext cx="3816095" cy="19380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Minor Pitch Maintenance Operations (year-round)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67B5A-DC2E-D706-57DE-EA27A2ACA1A1}"/>
              </a:ext>
            </a:extLst>
          </p:cNvPr>
          <p:cNvSpPr txBox="1"/>
          <p:nvPr/>
        </p:nvSpPr>
        <p:spPr>
          <a:xfrm>
            <a:off x="838201" y="2303201"/>
            <a:ext cx="3816096" cy="44729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Line Marking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Divot Repair – Post training/match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Triming</a:t>
            </a:r>
            <a:r>
              <a:rPr lang="en-US" sz="2400" dirty="0"/>
              <a:t> around goal posts and pitch perimeter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Spot Overseeding – Rye                          Seeder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Turf  Patching – Turf Doctor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Edging – Pitch Perimeter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E0BA16-7431-D59E-EF5E-D7DE1701DB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307" r="-1" b="-1"/>
          <a:stretch/>
        </p:blipFill>
        <p:spPr>
          <a:xfrm>
            <a:off x="8172489" y="152706"/>
            <a:ext cx="3901600" cy="2847345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DB381-73FA-A0C4-CA48-F5CC539DB5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843" b="29645"/>
          <a:stretch/>
        </p:blipFill>
        <p:spPr>
          <a:xfrm>
            <a:off x="8701238" y="3721142"/>
            <a:ext cx="3487714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3314" name="Picture 2" descr="Grass tuft Markers for Football pitches ...">
            <a:extLst>
              <a:ext uri="{FF2B5EF4-FFF2-40B4-BE49-F238E27FC236}">
                <a16:creationId xmlns:a16="http://schemas.microsoft.com/office/drawing/2014/main" id="{522288C5-B31B-80E1-0BA3-AE9A9BE2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75" y="186981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">
            <a:extLst>
              <a:ext uri="{FF2B5EF4-FFF2-40B4-BE49-F238E27FC236}">
                <a16:creationId xmlns:a16="http://schemas.microsoft.com/office/drawing/2014/main" id="{318C7FB6-BBF3-EB07-A72F-35DEA6D4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53" y="2984778"/>
            <a:ext cx="4081271" cy="24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81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DEB4-73A8-1D9D-7BC5-4EABF75F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78154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6000" dirty="0">
                <a:cs typeface="Calibri Light"/>
              </a:rPr>
              <a:t>Benefits of  Pitch Maintenance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6195B4-3DD6-4233-5CB6-58C2984672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47" r="128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17B02-DE60-A768-0FC3-A98FD277798A}"/>
              </a:ext>
            </a:extLst>
          </p:cNvPr>
          <p:cNvSpPr txBox="1"/>
          <p:nvPr/>
        </p:nvSpPr>
        <p:spPr>
          <a:xfrm>
            <a:off x="793820" y="2773345"/>
            <a:ext cx="43686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/>
              <a:t>The better the surface the better the game</a:t>
            </a:r>
          </a:p>
          <a:p>
            <a:endParaRPr lang="en-GB" sz="2500" dirty="0"/>
          </a:p>
          <a:p>
            <a:r>
              <a:rPr lang="en-GB" sz="2500" dirty="0"/>
              <a:t>Reduced injury risk to players</a:t>
            </a:r>
          </a:p>
          <a:p>
            <a:endParaRPr lang="en-GB" sz="2500" dirty="0"/>
          </a:p>
          <a:p>
            <a:r>
              <a:rPr lang="en-GB" sz="2500" dirty="0"/>
              <a:t>Hosting of Inter County and Club Championship fixtures – Generates revenue for the Club</a:t>
            </a:r>
          </a:p>
        </p:txBody>
      </p:sp>
    </p:spTree>
    <p:extLst>
      <p:ext uri="{BB962C8B-B14F-4D97-AF65-F5344CB8AC3E}">
        <p14:creationId xmlns:p14="http://schemas.microsoft.com/office/powerpoint/2010/main" val="2748782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F88AB-951B-CF6F-6A9F-99D14EE57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4185-8F55-76D9-1B6E-255DD42B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1" y="370942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Pitch Maintenance</a:t>
            </a:r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Costs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F66DC2-884B-5A06-449D-A426399B97FD}"/>
              </a:ext>
            </a:extLst>
          </p:cNvPr>
          <p:cNvSpPr txBox="1"/>
          <p:nvPr/>
        </p:nvSpPr>
        <p:spPr>
          <a:xfrm>
            <a:off x="5124659" y="370942"/>
            <a:ext cx="674244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Verti- Drain/Shockwave                   £500/pitch</a:t>
            </a:r>
          </a:p>
          <a:p>
            <a:endParaRPr lang="en-GB" sz="2400" dirty="0"/>
          </a:p>
          <a:p>
            <a:r>
              <a:rPr lang="en-GB" sz="2400" dirty="0"/>
              <a:t>Top Dress with sand				£30/ton spread</a:t>
            </a:r>
          </a:p>
          <a:p>
            <a:endParaRPr lang="en-GB" sz="2400" dirty="0"/>
          </a:p>
          <a:p>
            <a:r>
              <a:rPr lang="en-GB" sz="2400" dirty="0"/>
              <a:t>Overseed	12 bags/pitch			£1750</a:t>
            </a:r>
          </a:p>
          <a:p>
            <a:endParaRPr lang="en-GB" sz="2400" dirty="0"/>
          </a:p>
          <a:p>
            <a:r>
              <a:rPr lang="en-GB" sz="2400" dirty="0"/>
              <a:t>Scarify/Veri Cut					£500/pitch</a:t>
            </a:r>
          </a:p>
          <a:p>
            <a:endParaRPr lang="en-GB" sz="2400" dirty="0"/>
          </a:p>
          <a:p>
            <a:r>
              <a:rPr lang="en-GB" sz="2400" dirty="0"/>
              <a:t>Fertilizer Application 				£700/pitch</a:t>
            </a:r>
          </a:p>
          <a:p>
            <a:endParaRPr lang="en-GB" sz="2400" dirty="0"/>
          </a:p>
          <a:p>
            <a:r>
              <a:rPr lang="en-GB" sz="2400" dirty="0"/>
              <a:t>We budget for around £750/team/year as our top line cost, but weather and usage hours may determine a possible lesser or larger spend</a:t>
            </a:r>
          </a:p>
          <a:p>
            <a:endParaRPr lang="en-GB" sz="2400" dirty="0"/>
          </a:p>
          <a:p>
            <a:r>
              <a:rPr lang="en-GB" sz="2400" dirty="0"/>
              <a:t>Our volunteer grounds staff would regularly put in 30-40 hours a week on maintenance tasks at the peak of the season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791B6-8677-C984-94C0-514032DA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5" y="2486440"/>
            <a:ext cx="4803112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5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856D5-E003-DA18-2B8B-D61771295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over a field">
            <a:extLst>
              <a:ext uri="{FF2B5EF4-FFF2-40B4-BE49-F238E27FC236}">
                <a16:creationId xmlns:a16="http://schemas.microsoft.com/office/drawing/2014/main" id="{F0F5DA72-FC0E-939D-36CB-09D9850D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65" b="6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9BA24A-C4BA-F721-D43B-01333DF62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537" y="4392791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Thanking You For Your Time and Participation</a:t>
            </a:r>
            <a:br>
              <a:rPr lang="en-US" sz="7200" dirty="0">
                <a:solidFill>
                  <a:schemeClr val="bg1"/>
                </a:solidFill>
              </a:rPr>
            </a:b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640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04A24-0985-4B38-5551-4D9FD4645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D1D9-5176-9A7F-CEAB-A8A8EDADD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3566160" cy="6010102"/>
          </a:xfrm>
        </p:spPr>
        <p:txBody>
          <a:bodyPr anchor="b">
            <a:noAutofit/>
          </a:bodyPr>
          <a:lstStyle/>
          <a:p>
            <a:pPr algn="l"/>
            <a:r>
              <a:rPr lang="en-US" sz="4000" dirty="0">
                <a:cs typeface="Calibri Light"/>
              </a:rPr>
              <a:t>Liatroim Fontenoys GAC</a:t>
            </a:r>
            <a:br>
              <a:rPr lang="en-US" sz="3200" dirty="0">
                <a:cs typeface="Calibri Light"/>
              </a:rPr>
            </a:br>
            <a:br>
              <a:rPr lang="en-US" sz="3200" dirty="0">
                <a:cs typeface="Calibri Light"/>
              </a:rPr>
            </a:br>
            <a:r>
              <a:rPr lang="en-US" sz="3200" dirty="0">
                <a:cs typeface="Calibri Light"/>
              </a:rPr>
              <a:t>Founded in 1888</a:t>
            </a:r>
            <a:br>
              <a:rPr lang="en-US" sz="3200" dirty="0">
                <a:cs typeface="Calibri Light"/>
              </a:rPr>
            </a:br>
            <a:r>
              <a:rPr lang="en-US" sz="3200" dirty="0">
                <a:cs typeface="Calibri Light"/>
              </a:rPr>
              <a:t>We promote all four codes with 34 teams across the four codes. Competing at Senior Level in Hurling, Football and Camogie &amp; LGFA at Intermediate Level</a:t>
            </a:r>
            <a:endParaRPr lang="en-US" sz="3200" dirty="0"/>
          </a:p>
        </p:txBody>
      </p:sp>
      <p:pic>
        <p:nvPicPr>
          <p:cNvPr id="1032" name="Picture 8" descr="Image result for Camogie Crest">
            <a:extLst>
              <a:ext uri="{FF2B5EF4-FFF2-40B4-BE49-F238E27FC236}">
                <a16:creationId xmlns:a16="http://schemas.microsoft.com/office/drawing/2014/main" id="{5DD2C4CF-ABF3-C76F-FF50-BA40AE320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862" y="630936"/>
            <a:ext cx="3286861" cy="34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atroim Fontenoys GAC - Ireland GAA Clubs - GAA Club - Shop By Team">
            <a:extLst>
              <a:ext uri="{FF2B5EF4-FFF2-40B4-BE49-F238E27FC236}">
                <a16:creationId xmlns:a16="http://schemas.microsoft.com/office/drawing/2014/main" id="{620F76F0-A263-F3DA-7CEC-DB05A4D7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6325" y="640080"/>
            <a:ext cx="3419856" cy="34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aa logo">
            <a:extLst>
              <a:ext uri="{FF2B5EF4-FFF2-40B4-BE49-F238E27FC236}">
                <a16:creationId xmlns:a16="http://schemas.microsoft.com/office/drawing/2014/main" id="{5CAEF8B5-3ED8-FB10-A4D2-E7BC4F1A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1311" y="4198147"/>
            <a:ext cx="268224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lgfa Crest">
            <a:extLst>
              <a:ext uri="{FF2B5EF4-FFF2-40B4-BE49-F238E27FC236}">
                <a16:creationId xmlns:a16="http://schemas.microsoft.com/office/drawing/2014/main" id="{BB6C25B7-73BD-A5B2-EDB4-A4C7139C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7180" y="4232621"/>
            <a:ext cx="3438143" cy="197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4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3420B-863A-472E-3AB8-68F30E369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8368-27B2-A632-BF06-A127EFC3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161787"/>
          </a:xfrm>
        </p:spPr>
        <p:txBody>
          <a:bodyPr anchor="b">
            <a:normAutofit fontScale="90000"/>
          </a:bodyPr>
          <a:lstStyle/>
          <a:p>
            <a:r>
              <a:rPr lang="en-US" sz="5400" dirty="0">
                <a:cs typeface="Calibri Light"/>
              </a:rPr>
              <a:t>Playing Areas</a:t>
            </a:r>
            <a:br>
              <a:rPr lang="en-US" sz="5400" dirty="0">
                <a:cs typeface="Calibri Light"/>
              </a:rPr>
            </a:br>
            <a:endParaRPr lang="en-US" sz="5400" dirty="0">
              <a:cs typeface="Calibri Light"/>
            </a:endParaRPr>
          </a:p>
        </p:txBody>
      </p:sp>
      <p:pic>
        <p:nvPicPr>
          <p:cNvPr id="5" name="Picture 4" descr="A football field with a flag on it&#10;&#10;Description automatically generated">
            <a:extLst>
              <a:ext uri="{FF2B5EF4-FFF2-40B4-BE49-F238E27FC236}">
                <a16:creationId xmlns:a16="http://schemas.microsoft.com/office/drawing/2014/main" id="{4851824C-C9FB-67D9-1661-AE1C77B9E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209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0CB57D-0631-1424-C255-EC03B9570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844062"/>
            <a:ext cx="4243589" cy="57978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cs typeface="Calibri" panose="020F0502020204030204"/>
              </a:rPr>
              <a:t>Pitch 1 was constructed in 1968 by Club volunteers and opened in 1969  Soil Based Piped Drained Construction  </a:t>
            </a:r>
            <a:r>
              <a:rPr lang="en-US" dirty="0">
                <a:ea typeface="Calibri"/>
                <a:cs typeface="Calibri" panose="020F0502020204030204"/>
              </a:rPr>
              <a:t>130m x 85m</a:t>
            </a:r>
          </a:p>
          <a:p>
            <a:r>
              <a:rPr lang="en-US" dirty="0">
                <a:cs typeface="Calibri" panose="020F0502020204030204"/>
              </a:rPr>
              <a:t>Pitch 2 was constructed in 1994 by John Brannigan and Sons. Soil Based Construction 90m x 50m</a:t>
            </a:r>
            <a:endParaRPr lang="en-US" dirty="0">
              <a:ea typeface="Calibri"/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Pitch 3 was constructed in 2018 by McAvoy's and opened 2019 Sand Based Pipe Drained Construction 135m x 90m</a:t>
            </a:r>
          </a:p>
          <a:p>
            <a:endParaRPr lang="en-US" sz="2200" dirty="0"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207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A5FFB-7B04-7A2D-B06E-D64E38B57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8F71-D509-6071-2C51-ED0085B7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08657"/>
            <a:ext cx="4368602" cy="5643352"/>
          </a:xfrm>
        </p:spPr>
        <p:txBody>
          <a:bodyPr anchor="b">
            <a:noAutofit/>
          </a:bodyPr>
          <a:lstStyle/>
          <a:p>
            <a:r>
              <a:rPr lang="en-US" sz="5400" dirty="0">
                <a:cs typeface="Calibri Light"/>
              </a:rPr>
              <a:t>What does the Club Pitch Maintenance Calander look like at Liatroim Fontenoys GAC?</a:t>
            </a:r>
            <a:br>
              <a:rPr lang="en-US" sz="5400" dirty="0">
                <a:cs typeface="Calibri Light"/>
              </a:rPr>
            </a:br>
            <a:endParaRPr lang="en-US" sz="5400" dirty="0">
              <a:cs typeface="Calibri Light"/>
            </a:endParaRPr>
          </a:p>
        </p:txBody>
      </p:sp>
      <p:pic>
        <p:nvPicPr>
          <p:cNvPr id="5" name="Picture 4" descr="A football field with a flag on it&#10;&#10;Description automatically generated">
            <a:extLst>
              <a:ext uri="{FF2B5EF4-FFF2-40B4-BE49-F238E27FC236}">
                <a16:creationId xmlns:a16="http://schemas.microsoft.com/office/drawing/2014/main" id="{F230AF1C-A879-305E-F613-87A69400D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209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83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5DF1-4FB9-8A2A-31F8-C1FB03C37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0308-0C2C-7FC0-38E0-36CAA712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Pitch Maintenance Influences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AB40F-48C2-548E-5016-83F83C4AE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600" dirty="0">
                <a:cs typeface="Calibri" panose="020F0502020204030204"/>
              </a:rPr>
              <a:t>There are a few influences that determine – What, When, Why, and How we carry out Pitch Maintenance Tasks</a:t>
            </a:r>
          </a:p>
          <a:p>
            <a:pPr marL="0" indent="0">
              <a:buNone/>
            </a:pPr>
            <a:endParaRPr lang="en-US" sz="2200" dirty="0">
              <a:ea typeface="Calibri"/>
              <a:cs typeface="Calibri" panose="020F0502020204030204"/>
            </a:endParaRPr>
          </a:p>
        </p:txBody>
      </p:sp>
      <p:pic>
        <p:nvPicPr>
          <p:cNvPr id="5" name="Picture 4" descr="A football field with a flag on it&#10;&#10;Description automatically generated">
            <a:extLst>
              <a:ext uri="{FF2B5EF4-FFF2-40B4-BE49-F238E27FC236}">
                <a16:creationId xmlns:a16="http://schemas.microsoft.com/office/drawing/2014/main" id="{5F80AB80-0604-1935-FD23-6B53E4909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209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3470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BC108-848C-D4FD-F92E-5DC3C57E6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DAE4-018B-7E37-60AE-7D0ED1E6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Pitch Maintenance Influences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41FA-19CF-09CC-9979-792E2E2DE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sz="5400" dirty="0">
                <a:cs typeface="Calibri" panose="020F0502020204030204"/>
              </a:rPr>
              <a:t>Coaches and Players</a:t>
            </a:r>
          </a:p>
          <a:p>
            <a:r>
              <a:rPr lang="en-US" sz="5400" dirty="0">
                <a:cs typeface="Calibri" panose="020F0502020204030204"/>
              </a:rPr>
              <a:t>These people are the reason that we do what we do</a:t>
            </a:r>
          </a:p>
          <a:p>
            <a:pPr marL="0" indent="0">
              <a:buNone/>
            </a:pPr>
            <a:endParaRPr lang="en-US" sz="2200" dirty="0">
              <a:ea typeface="Calibri"/>
              <a:cs typeface="Calibri" panose="020F0502020204030204"/>
            </a:endParaRPr>
          </a:p>
        </p:txBody>
      </p:sp>
      <p:pic>
        <p:nvPicPr>
          <p:cNvPr id="2050" name="Picture 2" descr="Wexford GAA statement re Senior Hurling ...">
            <a:extLst>
              <a:ext uri="{FF2B5EF4-FFF2-40B4-BE49-F238E27FC236}">
                <a16:creationId xmlns:a16="http://schemas.microsoft.com/office/drawing/2014/main" id="{F7E85C14-5F12-E273-A825-F61FA1E6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57" y="126620"/>
            <a:ext cx="4863160" cy="33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C Leitrim">
            <a:extLst>
              <a:ext uri="{FF2B5EF4-FFF2-40B4-BE49-F238E27FC236}">
                <a16:creationId xmlns:a16="http://schemas.microsoft.com/office/drawing/2014/main" id="{472B7491-6608-8999-7D11-A6B670A8E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95" y="3540267"/>
            <a:ext cx="54197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27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ED15D-86BA-B66C-B2A2-8CB985A63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B604-8BFE-A4AF-068B-039822C7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Pitch Maintenance Influences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AC577-AF25-45C4-DA20-9E44E3254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sz="6000" dirty="0">
                <a:cs typeface="Calibri" panose="020F0502020204030204"/>
              </a:rPr>
              <a:t>Time</a:t>
            </a:r>
          </a:p>
          <a:p>
            <a:r>
              <a:rPr lang="en-US" sz="4300" dirty="0">
                <a:cs typeface="Calibri" panose="020F0502020204030204"/>
              </a:rPr>
              <a:t>Fitting in maintenance tasks around fixtures, training and volunteer availability  </a:t>
            </a:r>
          </a:p>
          <a:p>
            <a:pPr marL="0" indent="0">
              <a:buNone/>
            </a:pPr>
            <a:endParaRPr lang="en-US" sz="2200" dirty="0">
              <a:ea typeface="Calibri"/>
              <a:cs typeface="Calibri" panose="020F0502020204030204"/>
            </a:endParaRPr>
          </a:p>
        </p:txBody>
      </p:sp>
      <p:pic>
        <p:nvPicPr>
          <p:cNvPr id="3074" name="Picture 2" descr="Pyramid Time Systems Analog Wall Clock - 12 Hour Face - 14 inch - Q12210 -  Home, School, Factories or Office, Battery Operated, Black Bezel, White ...">
            <a:extLst>
              <a:ext uri="{FF2B5EF4-FFF2-40B4-BE49-F238E27FC236}">
                <a16:creationId xmlns:a16="http://schemas.microsoft.com/office/drawing/2014/main" id="{404630AB-6C1C-1276-482C-197CF40A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20" y="661257"/>
            <a:ext cx="5870942" cy="58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6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7DEF8-37EF-2969-EA66-DFD5AF10F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A3D6-C9DC-8DD7-1CDB-F7D819A2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US" sz="5400" dirty="0">
                <a:cs typeface="Calibri Light"/>
              </a:rPr>
            </a:br>
            <a:r>
              <a:rPr lang="en-US" sz="5400" dirty="0">
                <a:cs typeface="Calibri Light"/>
              </a:rPr>
              <a:t>Pitch Maintenance Influences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87250-94F5-D080-76FA-4FD1B427F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6000" dirty="0">
                <a:cs typeface="Calibri" panose="020F0502020204030204"/>
              </a:rPr>
              <a:t>Finance</a:t>
            </a:r>
          </a:p>
          <a:p>
            <a:r>
              <a:rPr lang="en-US" sz="3600" dirty="0">
                <a:cs typeface="Calibri" panose="020F0502020204030204"/>
              </a:rPr>
              <a:t>Budget for maintenance tasks and materials –Fertilizer, Fuel Contractor Work etc. </a:t>
            </a:r>
          </a:p>
          <a:p>
            <a:pPr marL="0" indent="0">
              <a:buNone/>
            </a:pPr>
            <a:endParaRPr lang="en-US" sz="2200" dirty="0">
              <a:ea typeface="Calibri"/>
              <a:cs typeface="Calibri" panose="020F0502020204030204"/>
            </a:endParaRPr>
          </a:p>
        </p:txBody>
      </p:sp>
      <p:pic>
        <p:nvPicPr>
          <p:cNvPr id="4098" name="Picture 2" descr="The History of Money | Sky HISTORY TV Channel">
            <a:extLst>
              <a:ext uri="{FF2B5EF4-FFF2-40B4-BE49-F238E27FC236}">
                <a16:creationId xmlns:a16="http://schemas.microsoft.com/office/drawing/2014/main" id="{4BD24212-955F-4CA9-9E8B-4A6D38703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87" y="353584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25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23682</TotalTime>
  <Words>1365</Words>
  <Application>Microsoft Office PowerPoint</Application>
  <PresentationFormat>Widescreen</PresentationFormat>
  <Paragraphs>212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Office 2013 - 2022 Theme</vt:lpstr>
      <vt:lpstr>The Club Pitch Maintenance and Management Calander</vt:lpstr>
      <vt:lpstr>Declan Magee Volunteer Groundsman at Liatroim Fontenoys GAC Co Down  Member of the National Pitch Maintenance Workgroup Workgroup</vt:lpstr>
      <vt:lpstr>Liatroim Fontenoys GAC  Founded in 1888 We promote all four codes with 34 teams across the four codes. Competing at Senior Level in Hurling, Football and Camogie &amp; LGFA at Intermediate Level</vt:lpstr>
      <vt:lpstr>Playing Areas </vt:lpstr>
      <vt:lpstr>What does the Club Pitch Maintenance Calander look like at Liatroim Fontenoys GAC? </vt:lpstr>
      <vt:lpstr> Pitch Maintenance Influences</vt:lpstr>
      <vt:lpstr> Pitch Maintenance Influences</vt:lpstr>
      <vt:lpstr> Pitch Maintenance Influences</vt:lpstr>
      <vt:lpstr> Pitch Maintenance Influences</vt:lpstr>
      <vt:lpstr> Pitch Maintenance Influences</vt:lpstr>
      <vt:lpstr> Pitch Maintenance Details</vt:lpstr>
      <vt:lpstr> Pitch  Usage  Details</vt:lpstr>
      <vt:lpstr> Pitch Usage Details – Weekly Schedule</vt:lpstr>
      <vt:lpstr>Pitch 1,2 &amp; 3 Pitch Maintenance Program - Mowing  </vt:lpstr>
      <vt:lpstr>Pitch 1,2,3 &amp; 4 Pitch Maintenance Program - Shallow Aeration/Grooming - Quadraplay  </vt:lpstr>
      <vt:lpstr>Fertilizer and Chemical Applications  </vt:lpstr>
      <vt:lpstr>Fertilizer and Chemical Applications  </vt:lpstr>
      <vt:lpstr>Fertilizer and Chemical Applications  Granular  </vt:lpstr>
      <vt:lpstr>Fertilizer and Chemical Applications  </vt:lpstr>
      <vt:lpstr>Fertilizer and Chemical Applications  </vt:lpstr>
      <vt:lpstr>Major Pitch Maintenance Operations</vt:lpstr>
      <vt:lpstr>Minor Pitch Maintenance Operations (year-round)</vt:lpstr>
      <vt:lpstr>Benefits of  Pitch Maintenance</vt:lpstr>
      <vt:lpstr> Pitch Maintenance Costs</vt:lpstr>
      <vt:lpstr>Thanking You For Your Time and Participation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Jack McCarney</cp:lastModifiedBy>
  <cp:revision>264</cp:revision>
  <dcterms:created xsi:type="dcterms:W3CDTF">2023-10-18T10:01:29Z</dcterms:created>
  <dcterms:modified xsi:type="dcterms:W3CDTF">2026-03-24T12:26:30Z</dcterms:modified>
</cp:coreProperties>
</file>