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7" r:id="rId2"/>
    <p:sldId id="262" r:id="rId3"/>
    <p:sldId id="723" r:id="rId4"/>
    <p:sldId id="724" r:id="rId5"/>
    <p:sldId id="725" r:id="rId6"/>
    <p:sldId id="726" r:id="rId7"/>
    <p:sldId id="727" r:id="rId8"/>
    <p:sldId id="728" r:id="rId9"/>
    <p:sldId id="729" r:id="rId10"/>
    <p:sldId id="730" r:id="rId11"/>
    <p:sldId id="67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aff Niall O Mahony" initials="SNOM" lastIdx="10" clrIdx="0">
    <p:extLst>
      <p:ext uri="{19B8F6BF-5375-455C-9EA6-DF929625EA0E}">
        <p15:presenceInfo xmlns:p15="http://schemas.microsoft.com/office/powerpoint/2012/main" userId="S-1-5-21-3580650248-386734037-215206226-10642" providerId="AD"/>
      </p:ext>
    </p:extLst>
  </p:cmAuthor>
  <p:cmAuthor id="2" name="Mary Beades" initials="MB" lastIdx="12" clrIdx="1">
    <p:extLst>
      <p:ext uri="{19B8F6BF-5375-455C-9EA6-DF929625EA0E}">
        <p15:presenceInfo xmlns:p15="http://schemas.microsoft.com/office/powerpoint/2012/main" userId="edb2fa43f9049b4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p:restoredLeft sz="0" autoAdjust="0"/>
    <p:restoredTop sz="92165" autoAdjust="0"/>
  </p:normalViewPr>
  <p:slideViewPr>
    <p:cSldViewPr snapToGrid="0">
      <p:cViewPr varScale="1">
        <p:scale>
          <a:sx n="58" d="100"/>
          <a:sy n="58" d="100"/>
        </p:scale>
        <p:origin x="134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23DAAC-584D-4716-9AEC-1B7C34EE1E32}" type="datetimeFigureOut">
              <a:rPr lang="en-IE" smtClean="0"/>
              <a:t>02/07/2024</a:t>
            </a:fld>
            <a:endParaRPr lang="en-I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260556-FAEF-4CAD-9A2C-A8BE64A97C65}" type="slidenum">
              <a:rPr lang="en-IE" smtClean="0"/>
              <a:t>‹#›</a:t>
            </a:fld>
            <a:endParaRPr lang="en-IE"/>
          </a:p>
        </p:txBody>
      </p:sp>
    </p:spTree>
    <p:extLst>
      <p:ext uri="{BB962C8B-B14F-4D97-AF65-F5344CB8AC3E}">
        <p14:creationId xmlns:p14="http://schemas.microsoft.com/office/powerpoint/2010/main" val="19480366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First line - Wouldn’t it be great if sports clubs took ownership of the development of its coaches by development I mean coaches looking to continually improve  ! What might that mean?</a:t>
            </a:r>
          </a:p>
          <a:p>
            <a:endParaRPr lang="en-US" dirty="0"/>
          </a:p>
          <a:p>
            <a:endParaRPr lang="en-US" dirty="0"/>
          </a:p>
        </p:txBody>
      </p:sp>
      <p:sp>
        <p:nvSpPr>
          <p:cNvPr id="4" name="Slide Number Placeholder 3"/>
          <p:cNvSpPr>
            <a:spLocks noGrp="1"/>
          </p:cNvSpPr>
          <p:nvPr>
            <p:ph type="sldNum" sz="quarter" idx="5"/>
          </p:nvPr>
        </p:nvSpPr>
        <p:spPr/>
        <p:txBody>
          <a:bodyPr/>
          <a:lstStyle/>
          <a:p>
            <a:fld id="{4E260556-FAEF-4CAD-9A2C-A8BE64A97C65}" type="slidenum">
              <a:rPr lang="en-IE" smtClean="0"/>
              <a:t>1</a:t>
            </a:fld>
            <a:endParaRPr lang="en-IE"/>
          </a:p>
        </p:txBody>
      </p:sp>
    </p:spTree>
    <p:extLst>
      <p:ext uri="{BB962C8B-B14F-4D97-AF65-F5344CB8AC3E}">
        <p14:creationId xmlns:p14="http://schemas.microsoft.com/office/powerpoint/2010/main" val="10609336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What is a Community of Practice?</a:t>
            </a:r>
          </a:p>
          <a:p>
            <a:endParaRPr lang="en-US" dirty="0"/>
          </a:p>
          <a:p>
            <a:r>
              <a:rPr lang="en-US" dirty="0"/>
              <a:t>It is where individuals or coaches, learn by being involved in a structured social framework of co-participation. Coaches work closely together with a ‘sense of a mission’ – there is something people want to accomplish or do together that arises their shared understanding. In essence, regular interaction assists coaches to find solutions to everyday coaching issues that in turn deepen their knowledge and potentially changing their practice. </a:t>
            </a:r>
          </a:p>
          <a:p>
            <a:endParaRPr lang="en-US" dirty="0"/>
          </a:p>
          <a:p>
            <a:pPr algn="ctr"/>
            <a:endParaRPr lang="en-IE" sz="1200" b="1" i="1" dirty="0">
              <a:latin typeface="Times New Roman" panose="02020603050405020304" pitchFamily="18" charset="0"/>
              <a:ea typeface="Times New Roman" panose="02020603050405020304" pitchFamily="18" charset="0"/>
            </a:endParaRPr>
          </a:p>
          <a:p>
            <a:pPr algn="l"/>
            <a:r>
              <a:rPr lang="en-IE" sz="1200" b="1" i="1" dirty="0">
                <a:latin typeface="Times New Roman" panose="02020603050405020304" pitchFamily="18" charset="0"/>
                <a:ea typeface="Times New Roman" panose="02020603050405020304" pitchFamily="18" charset="0"/>
              </a:rPr>
              <a:t>‘It is club coaches having better coaching conversations’</a:t>
            </a:r>
            <a:endParaRPr lang="en-IE" sz="1050" dirty="0"/>
          </a:p>
          <a:p>
            <a:endParaRPr lang="en-IE" dirty="0"/>
          </a:p>
        </p:txBody>
      </p:sp>
      <p:sp>
        <p:nvSpPr>
          <p:cNvPr id="4" name="Slide Number Placeholder 3"/>
          <p:cNvSpPr>
            <a:spLocks noGrp="1"/>
          </p:cNvSpPr>
          <p:nvPr>
            <p:ph type="sldNum" sz="quarter" idx="5"/>
          </p:nvPr>
        </p:nvSpPr>
        <p:spPr/>
        <p:txBody>
          <a:bodyPr/>
          <a:lstStyle/>
          <a:p>
            <a:fld id="{4E260556-FAEF-4CAD-9A2C-A8BE64A97C65}" type="slidenum">
              <a:rPr lang="en-IE" smtClean="0"/>
              <a:t>10</a:t>
            </a:fld>
            <a:endParaRPr lang="en-IE"/>
          </a:p>
        </p:txBody>
      </p:sp>
    </p:spTree>
    <p:extLst>
      <p:ext uri="{BB962C8B-B14F-4D97-AF65-F5344CB8AC3E}">
        <p14:creationId xmlns:p14="http://schemas.microsoft.com/office/powerpoint/2010/main" val="1389310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What is a Community of Practice?</a:t>
            </a:r>
          </a:p>
          <a:p>
            <a:endParaRPr lang="en-US" dirty="0"/>
          </a:p>
          <a:p>
            <a:r>
              <a:rPr lang="en-US" dirty="0"/>
              <a:t>It is where individuals or coaches, learn by being involved in a structured social framework of co-participation. Coaches work closely together with a ‘sense of a mission’ – there is something people want to accomplish or do together that arises their shared understanding. In essence, regular interaction assists coaches to find solutions to everyday coaching issues that in turn deepen their knowledge and potentially changing their practice. </a:t>
            </a:r>
          </a:p>
          <a:p>
            <a:endParaRPr lang="en-US" dirty="0"/>
          </a:p>
          <a:p>
            <a:pPr algn="ctr"/>
            <a:endParaRPr lang="en-IE" sz="1200" b="1" i="1" dirty="0">
              <a:latin typeface="Times New Roman" panose="02020603050405020304" pitchFamily="18" charset="0"/>
              <a:ea typeface="Times New Roman" panose="02020603050405020304" pitchFamily="18" charset="0"/>
            </a:endParaRPr>
          </a:p>
          <a:p>
            <a:pPr algn="l"/>
            <a:r>
              <a:rPr lang="en-IE" sz="1200" b="1" i="1" dirty="0">
                <a:latin typeface="Times New Roman" panose="02020603050405020304" pitchFamily="18" charset="0"/>
                <a:ea typeface="Times New Roman" panose="02020603050405020304" pitchFamily="18" charset="0"/>
              </a:rPr>
              <a:t>‘It is club coaches having better coaching conversations’</a:t>
            </a:r>
            <a:endParaRPr lang="en-IE" sz="1050" dirty="0"/>
          </a:p>
          <a:p>
            <a:endParaRPr lang="en-IE" dirty="0"/>
          </a:p>
        </p:txBody>
      </p:sp>
      <p:sp>
        <p:nvSpPr>
          <p:cNvPr id="4" name="Slide Number Placeholder 3"/>
          <p:cNvSpPr>
            <a:spLocks noGrp="1"/>
          </p:cNvSpPr>
          <p:nvPr>
            <p:ph type="sldNum" sz="quarter" idx="5"/>
          </p:nvPr>
        </p:nvSpPr>
        <p:spPr/>
        <p:txBody>
          <a:bodyPr/>
          <a:lstStyle/>
          <a:p>
            <a:fld id="{4E260556-FAEF-4CAD-9A2C-A8BE64A97C65}" type="slidenum">
              <a:rPr lang="en-IE" smtClean="0"/>
              <a:t>2</a:t>
            </a:fld>
            <a:endParaRPr lang="en-IE"/>
          </a:p>
        </p:txBody>
      </p:sp>
    </p:spTree>
    <p:extLst>
      <p:ext uri="{BB962C8B-B14F-4D97-AF65-F5344CB8AC3E}">
        <p14:creationId xmlns:p14="http://schemas.microsoft.com/office/powerpoint/2010/main" val="5095425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What is a Community of Practice?</a:t>
            </a:r>
          </a:p>
          <a:p>
            <a:endParaRPr lang="en-US" dirty="0"/>
          </a:p>
          <a:p>
            <a:r>
              <a:rPr lang="en-US" dirty="0"/>
              <a:t>It is where individuals or coaches, learn by being involved in a structured social framework of co-participation. Coaches work closely together with a ‘sense of a mission’ – there is something people want to accomplish or do together that arises their shared understanding. In essence, regular interaction assists coaches to find solutions to everyday coaching issues that in turn deepen their knowledge and potentially changing their practice. </a:t>
            </a:r>
          </a:p>
          <a:p>
            <a:endParaRPr lang="en-US" dirty="0"/>
          </a:p>
          <a:p>
            <a:pPr algn="ctr"/>
            <a:endParaRPr lang="en-IE" sz="1200" b="1" i="1" dirty="0">
              <a:latin typeface="Times New Roman" panose="02020603050405020304" pitchFamily="18" charset="0"/>
              <a:ea typeface="Times New Roman" panose="02020603050405020304" pitchFamily="18" charset="0"/>
            </a:endParaRPr>
          </a:p>
          <a:p>
            <a:pPr algn="l"/>
            <a:r>
              <a:rPr lang="en-IE" sz="1200" b="1" i="1" dirty="0">
                <a:latin typeface="Times New Roman" panose="02020603050405020304" pitchFamily="18" charset="0"/>
                <a:ea typeface="Times New Roman" panose="02020603050405020304" pitchFamily="18" charset="0"/>
              </a:rPr>
              <a:t>‘It is club coaches having better coaching conversations’</a:t>
            </a:r>
            <a:endParaRPr lang="en-IE" sz="1050" dirty="0"/>
          </a:p>
          <a:p>
            <a:endParaRPr lang="en-IE" dirty="0"/>
          </a:p>
        </p:txBody>
      </p:sp>
      <p:sp>
        <p:nvSpPr>
          <p:cNvPr id="4" name="Slide Number Placeholder 3"/>
          <p:cNvSpPr>
            <a:spLocks noGrp="1"/>
          </p:cNvSpPr>
          <p:nvPr>
            <p:ph type="sldNum" sz="quarter" idx="5"/>
          </p:nvPr>
        </p:nvSpPr>
        <p:spPr/>
        <p:txBody>
          <a:bodyPr/>
          <a:lstStyle/>
          <a:p>
            <a:fld id="{4E260556-FAEF-4CAD-9A2C-A8BE64A97C65}" type="slidenum">
              <a:rPr lang="en-IE" smtClean="0"/>
              <a:t>3</a:t>
            </a:fld>
            <a:endParaRPr lang="en-IE"/>
          </a:p>
        </p:txBody>
      </p:sp>
    </p:spTree>
    <p:extLst>
      <p:ext uri="{BB962C8B-B14F-4D97-AF65-F5344CB8AC3E}">
        <p14:creationId xmlns:p14="http://schemas.microsoft.com/office/powerpoint/2010/main" val="3125957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What is a Community of Practice?</a:t>
            </a:r>
          </a:p>
          <a:p>
            <a:endParaRPr lang="en-US" dirty="0"/>
          </a:p>
          <a:p>
            <a:r>
              <a:rPr lang="en-US" dirty="0"/>
              <a:t>It is where individuals or coaches, learn by being involved in a structured social framework of co-participation. Coaches work closely together with a ‘sense of a mission’ – there is something people want to accomplish or do together that arises their shared understanding. In essence, regular interaction assists coaches to find solutions to everyday coaching issues that in turn deepen their knowledge and potentially changing their practice. </a:t>
            </a:r>
          </a:p>
          <a:p>
            <a:endParaRPr lang="en-US" dirty="0"/>
          </a:p>
          <a:p>
            <a:pPr algn="ctr"/>
            <a:endParaRPr lang="en-IE" sz="1200" b="1" i="1" dirty="0">
              <a:latin typeface="Times New Roman" panose="02020603050405020304" pitchFamily="18" charset="0"/>
              <a:ea typeface="Times New Roman" panose="02020603050405020304" pitchFamily="18" charset="0"/>
            </a:endParaRPr>
          </a:p>
          <a:p>
            <a:pPr algn="l"/>
            <a:r>
              <a:rPr lang="en-IE" sz="1200" b="1" i="1" dirty="0">
                <a:latin typeface="Times New Roman" panose="02020603050405020304" pitchFamily="18" charset="0"/>
                <a:ea typeface="Times New Roman" panose="02020603050405020304" pitchFamily="18" charset="0"/>
              </a:rPr>
              <a:t>‘It is club coaches having better coaching conversations’</a:t>
            </a:r>
            <a:endParaRPr lang="en-IE" sz="1050" dirty="0"/>
          </a:p>
          <a:p>
            <a:endParaRPr lang="en-IE" dirty="0"/>
          </a:p>
        </p:txBody>
      </p:sp>
      <p:sp>
        <p:nvSpPr>
          <p:cNvPr id="4" name="Slide Number Placeholder 3"/>
          <p:cNvSpPr>
            <a:spLocks noGrp="1"/>
          </p:cNvSpPr>
          <p:nvPr>
            <p:ph type="sldNum" sz="quarter" idx="5"/>
          </p:nvPr>
        </p:nvSpPr>
        <p:spPr/>
        <p:txBody>
          <a:bodyPr/>
          <a:lstStyle/>
          <a:p>
            <a:fld id="{4E260556-FAEF-4CAD-9A2C-A8BE64A97C65}" type="slidenum">
              <a:rPr lang="en-IE" smtClean="0"/>
              <a:t>4</a:t>
            </a:fld>
            <a:endParaRPr lang="en-IE"/>
          </a:p>
        </p:txBody>
      </p:sp>
    </p:spTree>
    <p:extLst>
      <p:ext uri="{BB962C8B-B14F-4D97-AF65-F5344CB8AC3E}">
        <p14:creationId xmlns:p14="http://schemas.microsoft.com/office/powerpoint/2010/main" val="16523829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What is a Community of Practice?</a:t>
            </a:r>
          </a:p>
          <a:p>
            <a:endParaRPr lang="en-US" dirty="0"/>
          </a:p>
          <a:p>
            <a:r>
              <a:rPr lang="en-US" dirty="0"/>
              <a:t>It is where individuals or coaches, learn by being involved in a structured social framework of co-participation. Coaches work closely together with a ‘sense of a mission’ – there is something people want to accomplish or do together that arises their shared understanding. In essence, regular interaction assists coaches to find solutions to everyday coaching issues that in turn deepen their knowledge and potentially changing their practice. </a:t>
            </a:r>
          </a:p>
          <a:p>
            <a:endParaRPr lang="en-US" dirty="0"/>
          </a:p>
          <a:p>
            <a:pPr algn="ctr"/>
            <a:endParaRPr lang="en-IE" sz="1200" b="1" i="1" dirty="0">
              <a:latin typeface="Times New Roman" panose="02020603050405020304" pitchFamily="18" charset="0"/>
              <a:ea typeface="Times New Roman" panose="02020603050405020304" pitchFamily="18" charset="0"/>
            </a:endParaRPr>
          </a:p>
          <a:p>
            <a:pPr algn="l"/>
            <a:r>
              <a:rPr lang="en-IE" sz="1200" b="1" i="1" dirty="0">
                <a:latin typeface="Times New Roman" panose="02020603050405020304" pitchFamily="18" charset="0"/>
                <a:ea typeface="Times New Roman" panose="02020603050405020304" pitchFamily="18" charset="0"/>
              </a:rPr>
              <a:t>‘It is club coaches having better coaching conversations’</a:t>
            </a:r>
            <a:endParaRPr lang="en-IE" sz="1050" dirty="0"/>
          </a:p>
          <a:p>
            <a:endParaRPr lang="en-IE" dirty="0"/>
          </a:p>
        </p:txBody>
      </p:sp>
      <p:sp>
        <p:nvSpPr>
          <p:cNvPr id="4" name="Slide Number Placeholder 3"/>
          <p:cNvSpPr>
            <a:spLocks noGrp="1"/>
          </p:cNvSpPr>
          <p:nvPr>
            <p:ph type="sldNum" sz="quarter" idx="5"/>
          </p:nvPr>
        </p:nvSpPr>
        <p:spPr/>
        <p:txBody>
          <a:bodyPr/>
          <a:lstStyle/>
          <a:p>
            <a:fld id="{4E260556-FAEF-4CAD-9A2C-A8BE64A97C65}" type="slidenum">
              <a:rPr lang="en-IE" smtClean="0"/>
              <a:t>5</a:t>
            </a:fld>
            <a:endParaRPr lang="en-IE"/>
          </a:p>
        </p:txBody>
      </p:sp>
    </p:spTree>
    <p:extLst>
      <p:ext uri="{BB962C8B-B14F-4D97-AF65-F5344CB8AC3E}">
        <p14:creationId xmlns:p14="http://schemas.microsoft.com/office/powerpoint/2010/main" val="29478147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What is a Community of Practice?</a:t>
            </a:r>
          </a:p>
          <a:p>
            <a:endParaRPr lang="en-US" dirty="0"/>
          </a:p>
          <a:p>
            <a:r>
              <a:rPr lang="en-US" dirty="0"/>
              <a:t>It is where individuals or coaches, learn by being involved in a structured social framework of co-participation. Coaches work closely together with a ‘sense of a mission’ – there is something people want to accomplish or do together that arises their shared understanding. In essence, regular interaction assists coaches to find solutions to everyday coaching issues that in turn deepen their knowledge and potentially changing their practice. </a:t>
            </a:r>
          </a:p>
          <a:p>
            <a:endParaRPr lang="en-US" dirty="0"/>
          </a:p>
          <a:p>
            <a:pPr algn="ctr"/>
            <a:endParaRPr lang="en-IE" sz="1200" b="1" i="1" dirty="0">
              <a:latin typeface="Times New Roman" panose="02020603050405020304" pitchFamily="18" charset="0"/>
              <a:ea typeface="Times New Roman" panose="02020603050405020304" pitchFamily="18" charset="0"/>
            </a:endParaRPr>
          </a:p>
          <a:p>
            <a:pPr algn="l"/>
            <a:r>
              <a:rPr lang="en-IE" sz="1200" b="1" i="1" dirty="0">
                <a:latin typeface="Times New Roman" panose="02020603050405020304" pitchFamily="18" charset="0"/>
                <a:ea typeface="Times New Roman" panose="02020603050405020304" pitchFamily="18" charset="0"/>
              </a:rPr>
              <a:t>‘It is club coaches having better coaching conversations’</a:t>
            </a:r>
            <a:endParaRPr lang="en-IE" sz="1050" dirty="0"/>
          </a:p>
          <a:p>
            <a:endParaRPr lang="en-IE" dirty="0"/>
          </a:p>
        </p:txBody>
      </p:sp>
      <p:sp>
        <p:nvSpPr>
          <p:cNvPr id="4" name="Slide Number Placeholder 3"/>
          <p:cNvSpPr>
            <a:spLocks noGrp="1"/>
          </p:cNvSpPr>
          <p:nvPr>
            <p:ph type="sldNum" sz="quarter" idx="5"/>
          </p:nvPr>
        </p:nvSpPr>
        <p:spPr/>
        <p:txBody>
          <a:bodyPr/>
          <a:lstStyle/>
          <a:p>
            <a:fld id="{4E260556-FAEF-4CAD-9A2C-A8BE64A97C65}" type="slidenum">
              <a:rPr lang="en-IE" smtClean="0"/>
              <a:t>6</a:t>
            </a:fld>
            <a:endParaRPr lang="en-IE"/>
          </a:p>
        </p:txBody>
      </p:sp>
    </p:spTree>
    <p:extLst>
      <p:ext uri="{BB962C8B-B14F-4D97-AF65-F5344CB8AC3E}">
        <p14:creationId xmlns:p14="http://schemas.microsoft.com/office/powerpoint/2010/main" val="1340481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What is a Community of Practice?</a:t>
            </a:r>
          </a:p>
          <a:p>
            <a:endParaRPr lang="en-US" dirty="0"/>
          </a:p>
          <a:p>
            <a:r>
              <a:rPr lang="en-US" dirty="0"/>
              <a:t>It is where individuals or coaches, learn by being involved in a structured social framework of co-participation. Coaches work closely together with a ‘sense of a mission’ – there is something people want to accomplish or do together that arises their shared understanding. In essence, regular interaction assists coaches to find solutions to everyday coaching issues that in turn deepen their knowledge and potentially changing their practice. </a:t>
            </a:r>
          </a:p>
          <a:p>
            <a:endParaRPr lang="en-US" dirty="0"/>
          </a:p>
          <a:p>
            <a:pPr algn="ctr"/>
            <a:endParaRPr lang="en-IE" sz="1200" b="1" i="1" dirty="0">
              <a:latin typeface="Times New Roman" panose="02020603050405020304" pitchFamily="18" charset="0"/>
              <a:ea typeface="Times New Roman" panose="02020603050405020304" pitchFamily="18" charset="0"/>
            </a:endParaRPr>
          </a:p>
          <a:p>
            <a:pPr algn="l"/>
            <a:r>
              <a:rPr lang="en-IE" sz="1200" b="1" i="1" dirty="0">
                <a:latin typeface="Times New Roman" panose="02020603050405020304" pitchFamily="18" charset="0"/>
                <a:ea typeface="Times New Roman" panose="02020603050405020304" pitchFamily="18" charset="0"/>
              </a:rPr>
              <a:t>‘It is club coaches having better coaching conversations’</a:t>
            </a:r>
            <a:endParaRPr lang="en-IE" sz="1050" dirty="0"/>
          </a:p>
          <a:p>
            <a:endParaRPr lang="en-IE" dirty="0"/>
          </a:p>
        </p:txBody>
      </p:sp>
      <p:sp>
        <p:nvSpPr>
          <p:cNvPr id="4" name="Slide Number Placeholder 3"/>
          <p:cNvSpPr>
            <a:spLocks noGrp="1"/>
          </p:cNvSpPr>
          <p:nvPr>
            <p:ph type="sldNum" sz="quarter" idx="5"/>
          </p:nvPr>
        </p:nvSpPr>
        <p:spPr/>
        <p:txBody>
          <a:bodyPr/>
          <a:lstStyle/>
          <a:p>
            <a:fld id="{4E260556-FAEF-4CAD-9A2C-A8BE64A97C65}" type="slidenum">
              <a:rPr lang="en-IE" smtClean="0"/>
              <a:t>7</a:t>
            </a:fld>
            <a:endParaRPr lang="en-IE"/>
          </a:p>
        </p:txBody>
      </p:sp>
    </p:spTree>
    <p:extLst>
      <p:ext uri="{BB962C8B-B14F-4D97-AF65-F5344CB8AC3E}">
        <p14:creationId xmlns:p14="http://schemas.microsoft.com/office/powerpoint/2010/main" val="11197617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What is a Community of Practice?</a:t>
            </a:r>
          </a:p>
          <a:p>
            <a:endParaRPr lang="en-US" dirty="0"/>
          </a:p>
          <a:p>
            <a:r>
              <a:rPr lang="en-US" dirty="0"/>
              <a:t>It is where individuals or coaches, learn by being involved in a structured social framework of co-participation. Coaches work closely together with a ‘sense of a mission’ – there is something people want to accomplish or do together that arises their shared understanding. In essence, regular interaction assists coaches to find solutions to everyday coaching issues that in turn deepen their knowledge and potentially changing their practice. </a:t>
            </a:r>
          </a:p>
          <a:p>
            <a:endParaRPr lang="en-US" dirty="0"/>
          </a:p>
          <a:p>
            <a:pPr algn="ctr"/>
            <a:endParaRPr lang="en-IE" sz="1200" b="1" i="1" dirty="0">
              <a:latin typeface="Times New Roman" panose="02020603050405020304" pitchFamily="18" charset="0"/>
              <a:ea typeface="Times New Roman" panose="02020603050405020304" pitchFamily="18" charset="0"/>
            </a:endParaRPr>
          </a:p>
          <a:p>
            <a:pPr algn="l"/>
            <a:r>
              <a:rPr lang="en-IE" sz="1200" b="1" i="1" dirty="0">
                <a:latin typeface="Times New Roman" panose="02020603050405020304" pitchFamily="18" charset="0"/>
                <a:ea typeface="Times New Roman" panose="02020603050405020304" pitchFamily="18" charset="0"/>
              </a:rPr>
              <a:t>‘It is club coaches having better coaching conversations’</a:t>
            </a:r>
            <a:endParaRPr lang="en-IE" sz="1050" dirty="0"/>
          </a:p>
          <a:p>
            <a:endParaRPr lang="en-IE" dirty="0"/>
          </a:p>
        </p:txBody>
      </p:sp>
      <p:sp>
        <p:nvSpPr>
          <p:cNvPr id="4" name="Slide Number Placeholder 3"/>
          <p:cNvSpPr>
            <a:spLocks noGrp="1"/>
          </p:cNvSpPr>
          <p:nvPr>
            <p:ph type="sldNum" sz="quarter" idx="5"/>
          </p:nvPr>
        </p:nvSpPr>
        <p:spPr/>
        <p:txBody>
          <a:bodyPr/>
          <a:lstStyle/>
          <a:p>
            <a:fld id="{4E260556-FAEF-4CAD-9A2C-A8BE64A97C65}" type="slidenum">
              <a:rPr lang="en-IE" smtClean="0"/>
              <a:t>8</a:t>
            </a:fld>
            <a:endParaRPr lang="en-IE"/>
          </a:p>
        </p:txBody>
      </p:sp>
    </p:spTree>
    <p:extLst>
      <p:ext uri="{BB962C8B-B14F-4D97-AF65-F5344CB8AC3E}">
        <p14:creationId xmlns:p14="http://schemas.microsoft.com/office/powerpoint/2010/main" val="22786255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What is a Community of Practice?</a:t>
            </a:r>
          </a:p>
          <a:p>
            <a:endParaRPr lang="en-US" dirty="0"/>
          </a:p>
          <a:p>
            <a:r>
              <a:rPr lang="en-US" dirty="0"/>
              <a:t>It is where individuals or coaches, learn by being involved in a structured social framework of co-participation. Coaches work closely together with a ‘sense of a mission’ – there is something people want to accomplish or do together that arises their shared understanding. In essence, regular interaction assists coaches to find solutions to everyday coaching issues that in turn deepen their knowledge and potentially changing their practice. </a:t>
            </a:r>
          </a:p>
          <a:p>
            <a:endParaRPr lang="en-US" dirty="0"/>
          </a:p>
          <a:p>
            <a:pPr algn="ctr"/>
            <a:endParaRPr lang="en-IE" sz="1200" b="1" i="1" dirty="0">
              <a:latin typeface="Times New Roman" panose="02020603050405020304" pitchFamily="18" charset="0"/>
              <a:ea typeface="Times New Roman" panose="02020603050405020304" pitchFamily="18" charset="0"/>
            </a:endParaRPr>
          </a:p>
          <a:p>
            <a:pPr algn="l"/>
            <a:r>
              <a:rPr lang="en-IE" sz="1200" b="1" i="1" dirty="0">
                <a:latin typeface="Times New Roman" panose="02020603050405020304" pitchFamily="18" charset="0"/>
                <a:ea typeface="Times New Roman" panose="02020603050405020304" pitchFamily="18" charset="0"/>
              </a:rPr>
              <a:t>‘It is club coaches having better coaching conversations’</a:t>
            </a:r>
            <a:endParaRPr lang="en-IE" sz="1050" dirty="0"/>
          </a:p>
          <a:p>
            <a:endParaRPr lang="en-IE" dirty="0"/>
          </a:p>
        </p:txBody>
      </p:sp>
      <p:sp>
        <p:nvSpPr>
          <p:cNvPr id="4" name="Slide Number Placeholder 3"/>
          <p:cNvSpPr>
            <a:spLocks noGrp="1"/>
          </p:cNvSpPr>
          <p:nvPr>
            <p:ph type="sldNum" sz="quarter" idx="5"/>
          </p:nvPr>
        </p:nvSpPr>
        <p:spPr/>
        <p:txBody>
          <a:bodyPr/>
          <a:lstStyle/>
          <a:p>
            <a:fld id="{4E260556-FAEF-4CAD-9A2C-A8BE64A97C65}" type="slidenum">
              <a:rPr lang="en-IE" smtClean="0"/>
              <a:t>9</a:t>
            </a:fld>
            <a:endParaRPr lang="en-IE"/>
          </a:p>
        </p:txBody>
      </p:sp>
    </p:spTree>
    <p:extLst>
      <p:ext uri="{BB962C8B-B14F-4D97-AF65-F5344CB8AC3E}">
        <p14:creationId xmlns:p14="http://schemas.microsoft.com/office/powerpoint/2010/main" val="32070100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D61CA-7287-4BBE-B3B8-BCEA758BEDA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a:extLst>
              <a:ext uri="{FF2B5EF4-FFF2-40B4-BE49-F238E27FC236}">
                <a16:creationId xmlns:a16="http://schemas.microsoft.com/office/drawing/2014/main" id="{AE2F0757-AC09-4C81-81EF-277EEB505D7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F8FBFE0F-946B-418D-87C4-6B17F53CA1C8}"/>
              </a:ext>
            </a:extLst>
          </p:cNvPr>
          <p:cNvSpPr>
            <a:spLocks noGrp="1"/>
          </p:cNvSpPr>
          <p:nvPr>
            <p:ph type="dt" sz="half" idx="10"/>
          </p:nvPr>
        </p:nvSpPr>
        <p:spPr/>
        <p:txBody>
          <a:bodyPr/>
          <a:lstStyle/>
          <a:p>
            <a:fld id="{9FB873D5-7AB9-4C62-9A00-B3214EA2096B}" type="datetimeFigureOut">
              <a:rPr lang="en-IE" smtClean="0"/>
              <a:t>02/07/2024</a:t>
            </a:fld>
            <a:endParaRPr lang="en-IE"/>
          </a:p>
        </p:txBody>
      </p:sp>
      <p:sp>
        <p:nvSpPr>
          <p:cNvPr id="5" name="Footer Placeholder 4">
            <a:extLst>
              <a:ext uri="{FF2B5EF4-FFF2-40B4-BE49-F238E27FC236}">
                <a16:creationId xmlns:a16="http://schemas.microsoft.com/office/drawing/2014/main" id="{EC52A349-2E01-4F79-9AB4-B5A6D40334ED}"/>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2141249A-027F-4A0E-AB12-EE92CD6DA9AF}"/>
              </a:ext>
            </a:extLst>
          </p:cNvPr>
          <p:cNvSpPr>
            <a:spLocks noGrp="1"/>
          </p:cNvSpPr>
          <p:nvPr>
            <p:ph type="sldNum" sz="quarter" idx="12"/>
          </p:nvPr>
        </p:nvSpPr>
        <p:spPr/>
        <p:txBody>
          <a:bodyPr/>
          <a:lstStyle/>
          <a:p>
            <a:fld id="{109DFD8F-9B92-48A1-850E-FCE21063D688}" type="slidenum">
              <a:rPr lang="en-IE" smtClean="0"/>
              <a:t>‹#›</a:t>
            </a:fld>
            <a:endParaRPr lang="en-IE"/>
          </a:p>
        </p:txBody>
      </p:sp>
    </p:spTree>
    <p:extLst>
      <p:ext uri="{BB962C8B-B14F-4D97-AF65-F5344CB8AC3E}">
        <p14:creationId xmlns:p14="http://schemas.microsoft.com/office/powerpoint/2010/main" val="30735265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7D4618-963E-4B7A-8D4C-C2E943BA770E}"/>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749608A0-BF47-4E4A-841A-A4ECCAE44D7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443D9ED4-D91F-4C80-ADB0-786E21796255}"/>
              </a:ext>
            </a:extLst>
          </p:cNvPr>
          <p:cNvSpPr>
            <a:spLocks noGrp="1"/>
          </p:cNvSpPr>
          <p:nvPr>
            <p:ph type="dt" sz="half" idx="10"/>
          </p:nvPr>
        </p:nvSpPr>
        <p:spPr/>
        <p:txBody>
          <a:bodyPr/>
          <a:lstStyle/>
          <a:p>
            <a:fld id="{9FB873D5-7AB9-4C62-9A00-B3214EA2096B}" type="datetimeFigureOut">
              <a:rPr lang="en-IE" smtClean="0"/>
              <a:t>02/07/2024</a:t>
            </a:fld>
            <a:endParaRPr lang="en-IE"/>
          </a:p>
        </p:txBody>
      </p:sp>
      <p:sp>
        <p:nvSpPr>
          <p:cNvPr id="5" name="Footer Placeholder 4">
            <a:extLst>
              <a:ext uri="{FF2B5EF4-FFF2-40B4-BE49-F238E27FC236}">
                <a16:creationId xmlns:a16="http://schemas.microsoft.com/office/drawing/2014/main" id="{9678F73E-2AE6-4374-9B9B-B869F4201145}"/>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A59E78C1-BE91-4E9B-8E18-4110223E3066}"/>
              </a:ext>
            </a:extLst>
          </p:cNvPr>
          <p:cNvSpPr>
            <a:spLocks noGrp="1"/>
          </p:cNvSpPr>
          <p:nvPr>
            <p:ph type="sldNum" sz="quarter" idx="12"/>
          </p:nvPr>
        </p:nvSpPr>
        <p:spPr/>
        <p:txBody>
          <a:bodyPr/>
          <a:lstStyle/>
          <a:p>
            <a:fld id="{109DFD8F-9B92-48A1-850E-FCE21063D688}" type="slidenum">
              <a:rPr lang="en-IE" smtClean="0"/>
              <a:t>‹#›</a:t>
            </a:fld>
            <a:endParaRPr lang="en-IE"/>
          </a:p>
        </p:txBody>
      </p:sp>
    </p:spTree>
    <p:extLst>
      <p:ext uri="{BB962C8B-B14F-4D97-AF65-F5344CB8AC3E}">
        <p14:creationId xmlns:p14="http://schemas.microsoft.com/office/powerpoint/2010/main" val="22957561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EDA94CB-9CCA-4DFB-8576-D388A9596AA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09F18B01-2C2F-401E-9944-F8F96EFF01C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FDB78C48-D278-4714-955A-CE97723D5D9A}"/>
              </a:ext>
            </a:extLst>
          </p:cNvPr>
          <p:cNvSpPr>
            <a:spLocks noGrp="1"/>
          </p:cNvSpPr>
          <p:nvPr>
            <p:ph type="dt" sz="half" idx="10"/>
          </p:nvPr>
        </p:nvSpPr>
        <p:spPr/>
        <p:txBody>
          <a:bodyPr/>
          <a:lstStyle/>
          <a:p>
            <a:fld id="{9FB873D5-7AB9-4C62-9A00-B3214EA2096B}" type="datetimeFigureOut">
              <a:rPr lang="en-IE" smtClean="0"/>
              <a:t>02/07/2024</a:t>
            </a:fld>
            <a:endParaRPr lang="en-IE"/>
          </a:p>
        </p:txBody>
      </p:sp>
      <p:sp>
        <p:nvSpPr>
          <p:cNvPr id="5" name="Footer Placeholder 4">
            <a:extLst>
              <a:ext uri="{FF2B5EF4-FFF2-40B4-BE49-F238E27FC236}">
                <a16:creationId xmlns:a16="http://schemas.microsoft.com/office/drawing/2014/main" id="{F6726E11-45A8-41FF-BCCE-9B0A4A18AA39}"/>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8A596534-514C-42F0-902F-90ECF1E0E4B7}"/>
              </a:ext>
            </a:extLst>
          </p:cNvPr>
          <p:cNvSpPr>
            <a:spLocks noGrp="1"/>
          </p:cNvSpPr>
          <p:nvPr>
            <p:ph type="sldNum" sz="quarter" idx="12"/>
          </p:nvPr>
        </p:nvSpPr>
        <p:spPr/>
        <p:txBody>
          <a:bodyPr/>
          <a:lstStyle/>
          <a:p>
            <a:fld id="{109DFD8F-9B92-48A1-850E-FCE21063D688}" type="slidenum">
              <a:rPr lang="en-IE" smtClean="0"/>
              <a:t>‹#›</a:t>
            </a:fld>
            <a:endParaRPr lang="en-IE"/>
          </a:p>
        </p:txBody>
      </p:sp>
    </p:spTree>
    <p:extLst>
      <p:ext uri="{BB962C8B-B14F-4D97-AF65-F5344CB8AC3E}">
        <p14:creationId xmlns:p14="http://schemas.microsoft.com/office/powerpoint/2010/main" val="36423292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DB2C64-A48D-4494-A8B6-13B5D11C7551}"/>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F8A65BCD-46C9-48FE-A7FE-59E13E81B90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83267310-8756-49E0-AC18-C41509EBD0A9}"/>
              </a:ext>
            </a:extLst>
          </p:cNvPr>
          <p:cNvSpPr>
            <a:spLocks noGrp="1"/>
          </p:cNvSpPr>
          <p:nvPr>
            <p:ph type="dt" sz="half" idx="10"/>
          </p:nvPr>
        </p:nvSpPr>
        <p:spPr/>
        <p:txBody>
          <a:bodyPr/>
          <a:lstStyle/>
          <a:p>
            <a:fld id="{9FB873D5-7AB9-4C62-9A00-B3214EA2096B}" type="datetimeFigureOut">
              <a:rPr lang="en-IE" smtClean="0"/>
              <a:t>02/07/2024</a:t>
            </a:fld>
            <a:endParaRPr lang="en-IE"/>
          </a:p>
        </p:txBody>
      </p:sp>
      <p:sp>
        <p:nvSpPr>
          <p:cNvPr id="5" name="Footer Placeholder 4">
            <a:extLst>
              <a:ext uri="{FF2B5EF4-FFF2-40B4-BE49-F238E27FC236}">
                <a16:creationId xmlns:a16="http://schemas.microsoft.com/office/drawing/2014/main" id="{35C4B1AD-0477-4E53-AA1E-4A4655BB6F25}"/>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F45D99C2-5957-43BA-ABB6-7A3CBE9FE935}"/>
              </a:ext>
            </a:extLst>
          </p:cNvPr>
          <p:cNvSpPr>
            <a:spLocks noGrp="1"/>
          </p:cNvSpPr>
          <p:nvPr>
            <p:ph type="sldNum" sz="quarter" idx="12"/>
          </p:nvPr>
        </p:nvSpPr>
        <p:spPr/>
        <p:txBody>
          <a:bodyPr/>
          <a:lstStyle/>
          <a:p>
            <a:fld id="{109DFD8F-9B92-48A1-850E-FCE21063D688}" type="slidenum">
              <a:rPr lang="en-IE" smtClean="0"/>
              <a:t>‹#›</a:t>
            </a:fld>
            <a:endParaRPr lang="en-IE"/>
          </a:p>
        </p:txBody>
      </p:sp>
    </p:spTree>
    <p:extLst>
      <p:ext uri="{BB962C8B-B14F-4D97-AF65-F5344CB8AC3E}">
        <p14:creationId xmlns:p14="http://schemas.microsoft.com/office/powerpoint/2010/main" val="25241191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1FF0E5-A848-433A-B6AA-D968A0AAD9F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910135F0-3136-4D05-98E9-372F8744138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705A3AC-5482-4CBB-B35D-7D9BCDEF8AC1}"/>
              </a:ext>
            </a:extLst>
          </p:cNvPr>
          <p:cNvSpPr>
            <a:spLocks noGrp="1"/>
          </p:cNvSpPr>
          <p:nvPr>
            <p:ph type="dt" sz="half" idx="10"/>
          </p:nvPr>
        </p:nvSpPr>
        <p:spPr/>
        <p:txBody>
          <a:bodyPr/>
          <a:lstStyle/>
          <a:p>
            <a:fld id="{9FB873D5-7AB9-4C62-9A00-B3214EA2096B}" type="datetimeFigureOut">
              <a:rPr lang="en-IE" smtClean="0"/>
              <a:t>02/07/2024</a:t>
            </a:fld>
            <a:endParaRPr lang="en-IE"/>
          </a:p>
        </p:txBody>
      </p:sp>
      <p:sp>
        <p:nvSpPr>
          <p:cNvPr id="5" name="Footer Placeholder 4">
            <a:extLst>
              <a:ext uri="{FF2B5EF4-FFF2-40B4-BE49-F238E27FC236}">
                <a16:creationId xmlns:a16="http://schemas.microsoft.com/office/drawing/2014/main" id="{4A3E7723-C09B-4F50-90B7-528C5F144898}"/>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CFF802C0-8E4D-4ED3-B6C2-3080584AE8FD}"/>
              </a:ext>
            </a:extLst>
          </p:cNvPr>
          <p:cNvSpPr>
            <a:spLocks noGrp="1"/>
          </p:cNvSpPr>
          <p:nvPr>
            <p:ph type="sldNum" sz="quarter" idx="12"/>
          </p:nvPr>
        </p:nvSpPr>
        <p:spPr/>
        <p:txBody>
          <a:bodyPr/>
          <a:lstStyle/>
          <a:p>
            <a:fld id="{109DFD8F-9B92-48A1-850E-FCE21063D688}" type="slidenum">
              <a:rPr lang="en-IE" smtClean="0"/>
              <a:t>‹#›</a:t>
            </a:fld>
            <a:endParaRPr lang="en-IE"/>
          </a:p>
        </p:txBody>
      </p:sp>
    </p:spTree>
    <p:extLst>
      <p:ext uri="{BB962C8B-B14F-4D97-AF65-F5344CB8AC3E}">
        <p14:creationId xmlns:p14="http://schemas.microsoft.com/office/powerpoint/2010/main" val="4054710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425298-1991-481C-B05E-82D443D3BF84}"/>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F471D5D2-5F10-4AE1-96BE-0C92094D165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CCD88BA5-02F5-4B93-B883-A4EEF8CBB9F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E1D29A1C-2A8D-4F77-90D1-3E4DA73A144C}"/>
              </a:ext>
            </a:extLst>
          </p:cNvPr>
          <p:cNvSpPr>
            <a:spLocks noGrp="1"/>
          </p:cNvSpPr>
          <p:nvPr>
            <p:ph type="dt" sz="half" idx="10"/>
          </p:nvPr>
        </p:nvSpPr>
        <p:spPr/>
        <p:txBody>
          <a:bodyPr/>
          <a:lstStyle/>
          <a:p>
            <a:fld id="{9FB873D5-7AB9-4C62-9A00-B3214EA2096B}" type="datetimeFigureOut">
              <a:rPr lang="en-IE" smtClean="0"/>
              <a:t>02/07/2024</a:t>
            </a:fld>
            <a:endParaRPr lang="en-IE"/>
          </a:p>
        </p:txBody>
      </p:sp>
      <p:sp>
        <p:nvSpPr>
          <p:cNvPr id="6" name="Footer Placeholder 5">
            <a:extLst>
              <a:ext uri="{FF2B5EF4-FFF2-40B4-BE49-F238E27FC236}">
                <a16:creationId xmlns:a16="http://schemas.microsoft.com/office/drawing/2014/main" id="{1EDEBDB4-72C1-4157-96B6-50A7A97CF307}"/>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DE916F91-7A9A-4314-B0FD-2E7F190411C8}"/>
              </a:ext>
            </a:extLst>
          </p:cNvPr>
          <p:cNvSpPr>
            <a:spLocks noGrp="1"/>
          </p:cNvSpPr>
          <p:nvPr>
            <p:ph type="sldNum" sz="quarter" idx="12"/>
          </p:nvPr>
        </p:nvSpPr>
        <p:spPr/>
        <p:txBody>
          <a:bodyPr/>
          <a:lstStyle/>
          <a:p>
            <a:fld id="{109DFD8F-9B92-48A1-850E-FCE21063D688}" type="slidenum">
              <a:rPr lang="en-IE" smtClean="0"/>
              <a:t>‹#›</a:t>
            </a:fld>
            <a:endParaRPr lang="en-IE"/>
          </a:p>
        </p:txBody>
      </p:sp>
    </p:spTree>
    <p:extLst>
      <p:ext uri="{BB962C8B-B14F-4D97-AF65-F5344CB8AC3E}">
        <p14:creationId xmlns:p14="http://schemas.microsoft.com/office/powerpoint/2010/main" val="33715837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34697-6A32-489B-B607-B40177B5AA21}"/>
              </a:ext>
            </a:extLst>
          </p:cNvPr>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062D817D-ADAD-4D96-A471-4A5EBD5D3C8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6D241F-54FF-431B-814D-4C9A8EC2C78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D666B600-7497-412C-AA78-8B690C1149A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E8031F0-46FD-4210-8F91-5FDD2411D33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08807127-4189-472E-92DF-AC5205BCC3FA}"/>
              </a:ext>
            </a:extLst>
          </p:cNvPr>
          <p:cNvSpPr>
            <a:spLocks noGrp="1"/>
          </p:cNvSpPr>
          <p:nvPr>
            <p:ph type="dt" sz="half" idx="10"/>
          </p:nvPr>
        </p:nvSpPr>
        <p:spPr/>
        <p:txBody>
          <a:bodyPr/>
          <a:lstStyle/>
          <a:p>
            <a:fld id="{9FB873D5-7AB9-4C62-9A00-B3214EA2096B}" type="datetimeFigureOut">
              <a:rPr lang="en-IE" smtClean="0"/>
              <a:t>02/07/2024</a:t>
            </a:fld>
            <a:endParaRPr lang="en-IE"/>
          </a:p>
        </p:txBody>
      </p:sp>
      <p:sp>
        <p:nvSpPr>
          <p:cNvPr id="8" name="Footer Placeholder 7">
            <a:extLst>
              <a:ext uri="{FF2B5EF4-FFF2-40B4-BE49-F238E27FC236}">
                <a16:creationId xmlns:a16="http://schemas.microsoft.com/office/drawing/2014/main" id="{25B673CE-B442-4AF0-82A0-BE3F92B565C0}"/>
              </a:ext>
            </a:extLst>
          </p:cNvPr>
          <p:cNvSpPr>
            <a:spLocks noGrp="1"/>
          </p:cNvSpPr>
          <p:nvPr>
            <p:ph type="ftr" sz="quarter" idx="11"/>
          </p:nvPr>
        </p:nvSpPr>
        <p:spPr/>
        <p:txBody>
          <a:bodyPr/>
          <a:lstStyle/>
          <a:p>
            <a:endParaRPr lang="en-IE"/>
          </a:p>
        </p:txBody>
      </p:sp>
      <p:sp>
        <p:nvSpPr>
          <p:cNvPr id="9" name="Slide Number Placeholder 8">
            <a:extLst>
              <a:ext uri="{FF2B5EF4-FFF2-40B4-BE49-F238E27FC236}">
                <a16:creationId xmlns:a16="http://schemas.microsoft.com/office/drawing/2014/main" id="{F58FE898-9424-4006-872C-937BED4B6CE5}"/>
              </a:ext>
            </a:extLst>
          </p:cNvPr>
          <p:cNvSpPr>
            <a:spLocks noGrp="1"/>
          </p:cNvSpPr>
          <p:nvPr>
            <p:ph type="sldNum" sz="quarter" idx="12"/>
          </p:nvPr>
        </p:nvSpPr>
        <p:spPr/>
        <p:txBody>
          <a:bodyPr/>
          <a:lstStyle/>
          <a:p>
            <a:fld id="{109DFD8F-9B92-48A1-850E-FCE21063D688}" type="slidenum">
              <a:rPr lang="en-IE" smtClean="0"/>
              <a:t>‹#›</a:t>
            </a:fld>
            <a:endParaRPr lang="en-IE"/>
          </a:p>
        </p:txBody>
      </p:sp>
    </p:spTree>
    <p:extLst>
      <p:ext uri="{BB962C8B-B14F-4D97-AF65-F5344CB8AC3E}">
        <p14:creationId xmlns:p14="http://schemas.microsoft.com/office/powerpoint/2010/main" val="11732692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DCB8D6-5CF5-4DC5-A40F-06430F3AA9AF}"/>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BF9E21F4-AF6B-4D01-A0BD-055907B35A11}"/>
              </a:ext>
            </a:extLst>
          </p:cNvPr>
          <p:cNvSpPr>
            <a:spLocks noGrp="1"/>
          </p:cNvSpPr>
          <p:nvPr>
            <p:ph type="dt" sz="half" idx="10"/>
          </p:nvPr>
        </p:nvSpPr>
        <p:spPr/>
        <p:txBody>
          <a:bodyPr/>
          <a:lstStyle/>
          <a:p>
            <a:fld id="{9FB873D5-7AB9-4C62-9A00-B3214EA2096B}" type="datetimeFigureOut">
              <a:rPr lang="en-IE" smtClean="0"/>
              <a:t>02/07/2024</a:t>
            </a:fld>
            <a:endParaRPr lang="en-IE"/>
          </a:p>
        </p:txBody>
      </p:sp>
      <p:sp>
        <p:nvSpPr>
          <p:cNvPr id="4" name="Footer Placeholder 3">
            <a:extLst>
              <a:ext uri="{FF2B5EF4-FFF2-40B4-BE49-F238E27FC236}">
                <a16:creationId xmlns:a16="http://schemas.microsoft.com/office/drawing/2014/main" id="{2125499F-C0DF-4FA3-8EF5-8DD4A62E159F}"/>
              </a:ext>
            </a:extLst>
          </p:cNvPr>
          <p:cNvSpPr>
            <a:spLocks noGrp="1"/>
          </p:cNvSpPr>
          <p:nvPr>
            <p:ph type="ftr" sz="quarter" idx="11"/>
          </p:nvPr>
        </p:nvSpPr>
        <p:spPr/>
        <p:txBody>
          <a:bodyPr/>
          <a:lstStyle/>
          <a:p>
            <a:endParaRPr lang="en-IE"/>
          </a:p>
        </p:txBody>
      </p:sp>
      <p:sp>
        <p:nvSpPr>
          <p:cNvPr id="5" name="Slide Number Placeholder 4">
            <a:extLst>
              <a:ext uri="{FF2B5EF4-FFF2-40B4-BE49-F238E27FC236}">
                <a16:creationId xmlns:a16="http://schemas.microsoft.com/office/drawing/2014/main" id="{056F75E0-CB0D-45B5-B536-2289372C3948}"/>
              </a:ext>
            </a:extLst>
          </p:cNvPr>
          <p:cNvSpPr>
            <a:spLocks noGrp="1"/>
          </p:cNvSpPr>
          <p:nvPr>
            <p:ph type="sldNum" sz="quarter" idx="12"/>
          </p:nvPr>
        </p:nvSpPr>
        <p:spPr/>
        <p:txBody>
          <a:bodyPr/>
          <a:lstStyle/>
          <a:p>
            <a:fld id="{109DFD8F-9B92-48A1-850E-FCE21063D688}" type="slidenum">
              <a:rPr lang="en-IE" smtClean="0"/>
              <a:t>‹#›</a:t>
            </a:fld>
            <a:endParaRPr lang="en-IE"/>
          </a:p>
        </p:txBody>
      </p:sp>
    </p:spTree>
    <p:extLst>
      <p:ext uri="{BB962C8B-B14F-4D97-AF65-F5344CB8AC3E}">
        <p14:creationId xmlns:p14="http://schemas.microsoft.com/office/powerpoint/2010/main" val="31237565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DD967A5-E7E8-4293-96C9-9B0AD0D62742}"/>
              </a:ext>
            </a:extLst>
          </p:cNvPr>
          <p:cNvSpPr>
            <a:spLocks noGrp="1"/>
          </p:cNvSpPr>
          <p:nvPr>
            <p:ph type="dt" sz="half" idx="10"/>
          </p:nvPr>
        </p:nvSpPr>
        <p:spPr/>
        <p:txBody>
          <a:bodyPr/>
          <a:lstStyle/>
          <a:p>
            <a:fld id="{9FB873D5-7AB9-4C62-9A00-B3214EA2096B}" type="datetimeFigureOut">
              <a:rPr lang="en-IE" smtClean="0"/>
              <a:t>02/07/2024</a:t>
            </a:fld>
            <a:endParaRPr lang="en-IE"/>
          </a:p>
        </p:txBody>
      </p:sp>
      <p:sp>
        <p:nvSpPr>
          <p:cNvPr id="3" name="Footer Placeholder 2">
            <a:extLst>
              <a:ext uri="{FF2B5EF4-FFF2-40B4-BE49-F238E27FC236}">
                <a16:creationId xmlns:a16="http://schemas.microsoft.com/office/drawing/2014/main" id="{8BDAEDD3-911C-4DE3-80E5-09C00D637B7C}"/>
              </a:ext>
            </a:extLst>
          </p:cNvPr>
          <p:cNvSpPr>
            <a:spLocks noGrp="1"/>
          </p:cNvSpPr>
          <p:nvPr>
            <p:ph type="ftr" sz="quarter" idx="11"/>
          </p:nvPr>
        </p:nvSpPr>
        <p:spPr/>
        <p:txBody>
          <a:bodyPr/>
          <a:lstStyle/>
          <a:p>
            <a:endParaRPr lang="en-IE"/>
          </a:p>
        </p:txBody>
      </p:sp>
      <p:sp>
        <p:nvSpPr>
          <p:cNvPr id="4" name="Slide Number Placeholder 3">
            <a:extLst>
              <a:ext uri="{FF2B5EF4-FFF2-40B4-BE49-F238E27FC236}">
                <a16:creationId xmlns:a16="http://schemas.microsoft.com/office/drawing/2014/main" id="{D3548047-3712-4546-BFC9-21D5052F89F3}"/>
              </a:ext>
            </a:extLst>
          </p:cNvPr>
          <p:cNvSpPr>
            <a:spLocks noGrp="1"/>
          </p:cNvSpPr>
          <p:nvPr>
            <p:ph type="sldNum" sz="quarter" idx="12"/>
          </p:nvPr>
        </p:nvSpPr>
        <p:spPr/>
        <p:txBody>
          <a:bodyPr/>
          <a:lstStyle/>
          <a:p>
            <a:fld id="{109DFD8F-9B92-48A1-850E-FCE21063D688}" type="slidenum">
              <a:rPr lang="en-IE" smtClean="0"/>
              <a:t>‹#›</a:t>
            </a:fld>
            <a:endParaRPr lang="en-IE"/>
          </a:p>
        </p:txBody>
      </p:sp>
    </p:spTree>
    <p:extLst>
      <p:ext uri="{BB962C8B-B14F-4D97-AF65-F5344CB8AC3E}">
        <p14:creationId xmlns:p14="http://schemas.microsoft.com/office/powerpoint/2010/main" val="42949485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4D490E-AD35-459C-BD9B-BB9E6F49A1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AD92DFF4-6CC1-4B18-B0BF-F358F994D6B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FDA6306A-6DAF-457A-B4FC-FC3CD6480E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8F78C3E-55C9-4BE9-AE94-111F71666498}"/>
              </a:ext>
            </a:extLst>
          </p:cNvPr>
          <p:cNvSpPr>
            <a:spLocks noGrp="1"/>
          </p:cNvSpPr>
          <p:nvPr>
            <p:ph type="dt" sz="half" idx="10"/>
          </p:nvPr>
        </p:nvSpPr>
        <p:spPr/>
        <p:txBody>
          <a:bodyPr/>
          <a:lstStyle/>
          <a:p>
            <a:fld id="{9FB873D5-7AB9-4C62-9A00-B3214EA2096B}" type="datetimeFigureOut">
              <a:rPr lang="en-IE" smtClean="0"/>
              <a:t>02/07/2024</a:t>
            </a:fld>
            <a:endParaRPr lang="en-IE"/>
          </a:p>
        </p:txBody>
      </p:sp>
      <p:sp>
        <p:nvSpPr>
          <p:cNvPr id="6" name="Footer Placeholder 5">
            <a:extLst>
              <a:ext uri="{FF2B5EF4-FFF2-40B4-BE49-F238E27FC236}">
                <a16:creationId xmlns:a16="http://schemas.microsoft.com/office/drawing/2014/main" id="{0EFBAF5C-A639-4D4C-95DF-A1B48FB86266}"/>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9D114B66-95A2-47E1-B6E8-A624CC3A1896}"/>
              </a:ext>
            </a:extLst>
          </p:cNvPr>
          <p:cNvSpPr>
            <a:spLocks noGrp="1"/>
          </p:cNvSpPr>
          <p:nvPr>
            <p:ph type="sldNum" sz="quarter" idx="12"/>
          </p:nvPr>
        </p:nvSpPr>
        <p:spPr/>
        <p:txBody>
          <a:bodyPr/>
          <a:lstStyle/>
          <a:p>
            <a:fld id="{109DFD8F-9B92-48A1-850E-FCE21063D688}" type="slidenum">
              <a:rPr lang="en-IE" smtClean="0"/>
              <a:t>‹#›</a:t>
            </a:fld>
            <a:endParaRPr lang="en-IE"/>
          </a:p>
        </p:txBody>
      </p:sp>
    </p:spTree>
    <p:extLst>
      <p:ext uri="{BB962C8B-B14F-4D97-AF65-F5344CB8AC3E}">
        <p14:creationId xmlns:p14="http://schemas.microsoft.com/office/powerpoint/2010/main" val="1972623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73B56D-1964-44D2-B58E-56DCAD2139F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0E98407C-A448-4675-A733-645D28E9183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a:extLst>
              <a:ext uri="{FF2B5EF4-FFF2-40B4-BE49-F238E27FC236}">
                <a16:creationId xmlns:a16="http://schemas.microsoft.com/office/drawing/2014/main" id="{B4E127F0-A37E-4E72-8F6B-39028B02D5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97E189B-8C34-4A30-AF39-15197D85F27E}"/>
              </a:ext>
            </a:extLst>
          </p:cNvPr>
          <p:cNvSpPr>
            <a:spLocks noGrp="1"/>
          </p:cNvSpPr>
          <p:nvPr>
            <p:ph type="dt" sz="half" idx="10"/>
          </p:nvPr>
        </p:nvSpPr>
        <p:spPr/>
        <p:txBody>
          <a:bodyPr/>
          <a:lstStyle/>
          <a:p>
            <a:fld id="{9FB873D5-7AB9-4C62-9A00-B3214EA2096B}" type="datetimeFigureOut">
              <a:rPr lang="en-IE" smtClean="0"/>
              <a:t>02/07/2024</a:t>
            </a:fld>
            <a:endParaRPr lang="en-IE"/>
          </a:p>
        </p:txBody>
      </p:sp>
      <p:sp>
        <p:nvSpPr>
          <p:cNvPr id="6" name="Footer Placeholder 5">
            <a:extLst>
              <a:ext uri="{FF2B5EF4-FFF2-40B4-BE49-F238E27FC236}">
                <a16:creationId xmlns:a16="http://schemas.microsoft.com/office/drawing/2014/main" id="{E1782C01-6D00-4A5C-B5F9-6B27DA8EA770}"/>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FB2ED516-2A9F-4EDE-A38D-7B58513FE93F}"/>
              </a:ext>
            </a:extLst>
          </p:cNvPr>
          <p:cNvSpPr>
            <a:spLocks noGrp="1"/>
          </p:cNvSpPr>
          <p:nvPr>
            <p:ph type="sldNum" sz="quarter" idx="12"/>
          </p:nvPr>
        </p:nvSpPr>
        <p:spPr/>
        <p:txBody>
          <a:bodyPr/>
          <a:lstStyle/>
          <a:p>
            <a:fld id="{109DFD8F-9B92-48A1-850E-FCE21063D688}" type="slidenum">
              <a:rPr lang="en-IE" smtClean="0"/>
              <a:t>‹#›</a:t>
            </a:fld>
            <a:endParaRPr lang="en-IE"/>
          </a:p>
        </p:txBody>
      </p:sp>
    </p:spTree>
    <p:extLst>
      <p:ext uri="{BB962C8B-B14F-4D97-AF65-F5344CB8AC3E}">
        <p14:creationId xmlns:p14="http://schemas.microsoft.com/office/powerpoint/2010/main" val="23145981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29B3CA3-6887-4EA3-BF3E-C56C0CFC577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3867C7AA-7263-41BF-A27D-7249CCFF3D3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D27D1FA6-C8D7-41B3-B3BF-967CA3B2C6F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B873D5-7AB9-4C62-9A00-B3214EA2096B}" type="datetimeFigureOut">
              <a:rPr lang="en-IE" smtClean="0"/>
              <a:t>02/07/2024</a:t>
            </a:fld>
            <a:endParaRPr lang="en-IE"/>
          </a:p>
        </p:txBody>
      </p:sp>
      <p:sp>
        <p:nvSpPr>
          <p:cNvPr id="5" name="Footer Placeholder 4">
            <a:extLst>
              <a:ext uri="{FF2B5EF4-FFF2-40B4-BE49-F238E27FC236}">
                <a16:creationId xmlns:a16="http://schemas.microsoft.com/office/drawing/2014/main" id="{A8D76779-0AD6-46B8-A940-FB12D39AAA3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a:extLst>
              <a:ext uri="{FF2B5EF4-FFF2-40B4-BE49-F238E27FC236}">
                <a16:creationId xmlns:a16="http://schemas.microsoft.com/office/drawing/2014/main" id="{D1853B0A-6DFB-48FA-B839-704A400271B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9DFD8F-9B92-48A1-850E-FCE21063D688}" type="slidenum">
              <a:rPr lang="en-IE" smtClean="0"/>
              <a:t>‹#›</a:t>
            </a:fld>
            <a:endParaRPr lang="en-IE"/>
          </a:p>
        </p:txBody>
      </p:sp>
    </p:spTree>
    <p:extLst>
      <p:ext uri="{BB962C8B-B14F-4D97-AF65-F5344CB8AC3E}">
        <p14:creationId xmlns:p14="http://schemas.microsoft.com/office/powerpoint/2010/main" val="13632061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5" name="Rectangle 174">
            <a:extLst>
              <a:ext uri="{FF2B5EF4-FFF2-40B4-BE49-F238E27FC236}">
                <a16:creationId xmlns:a16="http://schemas.microsoft.com/office/drawing/2014/main" id="{36D30126-6314-4A93-B27E-5C66CF7819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3687" y="643466"/>
            <a:ext cx="6326005" cy="3678033"/>
          </a:xfrm>
          <a:prstGeom prst="rect">
            <a:avLst/>
          </a:prstGeom>
          <a:solidFill>
            <a:srgbClr val="7F7F7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7" name="Rectangle 176">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22219" y="4452657"/>
            <a:ext cx="6327474" cy="1760881"/>
          </a:xfrm>
          <a:prstGeom prst="rect">
            <a:avLst/>
          </a:prstGeom>
          <a:solidFill>
            <a:srgbClr val="3D3F5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9" name="Rectangle 178">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83087" y="643466"/>
            <a:ext cx="3886694" cy="5571067"/>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E251A64D-0DF9-423C-B04C-086CC049A04B}"/>
              </a:ext>
            </a:extLst>
          </p:cNvPr>
          <p:cNvSpPr>
            <a:spLocks/>
          </p:cNvSpPr>
          <p:nvPr/>
        </p:nvSpPr>
        <p:spPr>
          <a:xfrm>
            <a:off x="7383087" y="643466"/>
            <a:ext cx="3880013" cy="5570073"/>
          </a:xfrm>
          <a:prstGeom prst="rect">
            <a:avLst/>
          </a:prstGeom>
          <a:solidFill>
            <a:srgbClr val="FFC000"/>
          </a:solidFill>
        </p:spPr>
        <p:txBody>
          <a:bodyPr anchor="ctr">
            <a:normAutofit/>
          </a:bodyPr>
          <a:lstStyle/>
          <a:p>
            <a:pPr algn="ctr" defTabSz="813816">
              <a:spcAft>
                <a:spcPts val="600"/>
              </a:spcAft>
            </a:pPr>
            <a:r>
              <a:rPr lang="en-IE" sz="3200" b="1" i="1" kern="1200" dirty="0">
                <a:solidFill>
                  <a:srgbClr val="FFFFFF"/>
                </a:solidFill>
                <a:latin typeface="+mn-lt"/>
                <a:ea typeface="+mn-ea"/>
                <a:cs typeface="+mn-cs"/>
              </a:rPr>
              <a:t>Coach Leader Presentation</a:t>
            </a:r>
          </a:p>
          <a:p>
            <a:pPr algn="ctr" defTabSz="813816">
              <a:spcAft>
                <a:spcPts val="600"/>
              </a:spcAft>
            </a:pPr>
            <a:endParaRPr lang="en-IE" sz="3200" b="1" i="1" dirty="0">
              <a:solidFill>
                <a:srgbClr val="FFFFFF"/>
              </a:solidFill>
            </a:endParaRPr>
          </a:p>
          <a:p>
            <a:pPr algn="ctr" defTabSz="813816">
              <a:spcAft>
                <a:spcPts val="600"/>
              </a:spcAft>
            </a:pPr>
            <a:r>
              <a:rPr lang="en-IE" sz="3200" b="1" i="1" kern="1200" dirty="0">
                <a:solidFill>
                  <a:srgbClr val="FFFFFF"/>
                </a:solidFill>
                <a:latin typeface="+mn-lt"/>
                <a:ea typeface="+mn-ea"/>
                <a:cs typeface="+mn-cs"/>
              </a:rPr>
              <a:t>Club:</a:t>
            </a:r>
          </a:p>
          <a:p>
            <a:pPr algn="ctr" defTabSz="813816">
              <a:spcAft>
                <a:spcPts val="600"/>
              </a:spcAft>
            </a:pPr>
            <a:endParaRPr lang="en-IE" sz="3200" b="1" i="1" dirty="0">
              <a:solidFill>
                <a:srgbClr val="FFFFFF"/>
              </a:solidFill>
            </a:endParaRPr>
          </a:p>
          <a:p>
            <a:pPr algn="ctr" defTabSz="813816">
              <a:spcAft>
                <a:spcPts val="600"/>
              </a:spcAft>
            </a:pPr>
            <a:r>
              <a:rPr lang="en-IE" sz="3200" b="1" i="1" kern="1200" dirty="0">
                <a:solidFill>
                  <a:srgbClr val="FFFFFF"/>
                </a:solidFill>
                <a:latin typeface="+mn-lt"/>
                <a:ea typeface="+mn-ea"/>
                <a:cs typeface="+mn-cs"/>
              </a:rPr>
              <a:t>Date:</a:t>
            </a:r>
            <a:endParaRPr lang="en-IE" sz="2800" i="1" kern="1200" dirty="0">
              <a:solidFill>
                <a:srgbClr val="FFFFFF"/>
              </a:solidFill>
              <a:latin typeface="+mn-lt"/>
              <a:ea typeface="+mn-ea"/>
              <a:cs typeface="+mn-cs"/>
            </a:endParaRPr>
          </a:p>
          <a:p>
            <a:pPr algn="ctr" defTabSz="813816">
              <a:spcAft>
                <a:spcPts val="600"/>
              </a:spcAft>
            </a:pPr>
            <a:endParaRPr lang="en-IE" sz="2848" kern="1200" dirty="0">
              <a:solidFill>
                <a:srgbClr val="FFFFFF"/>
              </a:solidFill>
              <a:latin typeface="+mn-lt"/>
              <a:ea typeface="+mn-ea"/>
              <a:cs typeface="+mn-cs"/>
            </a:endParaRPr>
          </a:p>
          <a:p>
            <a:pPr>
              <a:spcAft>
                <a:spcPts val="600"/>
              </a:spcAft>
            </a:pPr>
            <a:endParaRPr lang="en-IE" sz="2000" dirty="0">
              <a:solidFill>
                <a:srgbClr val="FFFFFF"/>
              </a:solidFill>
            </a:endParaRPr>
          </a:p>
        </p:txBody>
      </p:sp>
      <p:sp>
        <p:nvSpPr>
          <p:cNvPr id="10" name="TextBox 9">
            <a:extLst>
              <a:ext uri="{FF2B5EF4-FFF2-40B4-BE49-F238E27FC236}">
                <a16:creationId xmlns:a16="http://schemas.microsoft.com/office/drawing/2014/main" id="{A7D515C4-729C-4E99-8817-8697D9BFD14A}"/>
              </a:ext>
            </a:extLst>
          </p:cNvPr>
          <p:cNvSpPr txBox="1"/>
          <p:nvPr/>
        </p:nvSpPr>
        <p:spPr>
          <a:xfrm>
            <a:off x="1352785" y="980532"/>
            <a:ext cx="5466341" cy="3003899"/>
          </a:xfrm>
          <a:prstGeom prst="rect">
            <a:avLst/>
          </a:prstGeom>
          <a:noFill/>
        </p:spPr>
        <p:txBody>
          <a:bodyPr wrap="square">
            <a:spAutoFit/>
          </a:bodyPr>
          <a:lstStyle/>
          <a:p>
            <a:pPr algn="ctr" defTabSz="813816">
              <a:spcAft>
                <a:spcPts val="600"/>
              </a:spcAft>
            </a:pPr>
            <a:endParaRPr lang="en-IE" sz="4272" b="1" kern="1200" dirty="0">
              <a:solidFill>
                <a:srgbClr val="C00000"/>
              </a:solidFill>
              <a:latin typeface="+mn-lt"/>
              <a:ea typeface="+mn-ea"/>
              <a:cs typeface="+mn-cs"/>
            </a:endParaRPr>
          </a:p>
          <a:p>
            <a:pPr algn="ctr" defTabSz="813816">
              <a:spcAft>
                <a:spcPts val="600"/>
              </a:spcAft>
            </a:pPr>
            <a:endParaRPr lang="en-IE" sz="2848" b="1" kern="1200" dirty="0">
              <a:solidFill>
                <a:schemeClr val="tx1"/>
              </a:solidFill>
              <a:latin typeface="+mn-lt"/>
              <a:ea typeface="+mn-ea"/>
              <a:cs typeface="+mn-cs"/>
            </a:endParaRPr>
          </a:p>
          <a:p>
            <a:pPr algn="ctr" defTabSz="813816">
              <a:spcAft>
                <a:spcPts val="600"/>
              </a:spcAft>
            </a:pPr>
            <a:r>
              <a:rPr lang="en-IE" sz="3600" i="1" kern="1200" dirty="0">
                <a:solidFill>
                  <a:schemeClr val="tx1"/>
                </a:solidFill>
                <a:latin typeface="+mn-lt"/>
                <a:ea typeface="+mn-ea"/>
                <a:cs typeface="+mn-cs"/>
              </a:rPr>
              <a:t>Gaelic Games Club Coaching Community of Practice…a peer facilitated approach</a:t>
            </a:r>
            <a:endParaRPr lang="en-IE" sz="4000" i="1" dirty="0">
              <a:effectLst/>
              <a:ea typeface="Times New Roman" panose="02020603050405020304" pitchFamily="18" charset="0"/>
            </a:endParaRPr>
          </a:p>
        </p:txBody>
      </p:sp>
      <p:sp>
        <p:nvSpPr>
          <p:cNvPr id="12" name="TextBox 11">
            <a:extLst>
              <a:ext uri="{FF2B5EF4-FFF2-40B4-BE49-F238E27FC236}">
                <a16:creationId xmlns:a16="http://schemas.microsoft.com/office/drawing/2014/main" id="{47E8F8B5-B9D7-48DE-ABB3-ECCB425B34E2}"/>
              </a:ext>
            </a:extLst>
          </p:cNvPr>
          <p:cNvSpPr txBox="1"/>
          <p:nvPr/>
        </p:nvSpPr>
        <p:spPr>
          <a:xfrm>
            <a:off x="923687" y="4768913"/>
            <a:ext cx="6239757" cy="993272"/>
          </a:xfrm>
          <a:prstGeom prst="rect">
            <a:avLst/>
          </a:prstGeom>
          <a:noFill/>
        </p:spPr>
        <p:txBody>
          <a:bodyPr wrap="square">
            <a:spAutoFit/>
          </a:bodyPr>
          <a:lstStyle/>
          <a:p>
            <a:pPr algn="ctr" defTabSz="813816">
              <a:spcAft>
                <a:spcPts val="600"/>
              </a:spcAft>
            </a:pPr>
            <a:r>
              <a:rPr lang="en-IE" sz="5874" b="1" kern="1200">
                <a:solidFill>
                  <a:srgbClr val="FFFFFF"/>
                </a:solidFill>
                <a:latin typeface="Calibri" panose="020F0502020204030204"/>
                <a:ea typeface="+mj-ea"/>
                <a:cs typeface="+mj-cs"/>
              </a:rPr>
              <a:t>WELCOME</a:t>
            </a:r>
            <a:endParaRPr lang="en-IE"/>
          </a:p>
        </p:txBody>
      </p:sp>
      <p:pic>
        <p:nvPicPr>
          <p:cNvPr id="6" name="Content Placeholder 5" descr="Diagram&#10;&#10;Description automatically generated with low confidence">
            <a:extLst>
              <a:ext uri="{FF2B5EF4-FFF2-40B4-BE49-F238E27FC236}">
                <a16:creationId xmlns:a16="http://schemas.microsoft.com/office/drawing/2014/main" id="{22194408-08C9-FD49-0320-7ED483A49802}"/>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49856" t="82910"/>
          <a:stretch/>
        </p:blipFill>
        <p:spPr bwMode="auto">
          <a:xfrm>
            <a:off x="2247943" y="866266"/>
            <a:ext cx="4020485" cy="837675"/>
          </a:xfrm>
          <a:prstGeom prst="rect">
            <a:avLst/>
          </a:prstGeom>
          <a:ln w="38100" cap="sq">
            <a:solidFill>
              <a:srgbClr val="0070C0"/>
            </a:solidFill>
            <a:prstDash val="solid"/>
            <a:miter lim="800000"/>
          </a:ln>
          <a:effectLst>
            <a:outerShdw blurRad="50800" dist="38100" dir="2700000" algn="tl" rotWithShape="0">
              <a:srgbClr val="000000">
                <a:alpha val="43000"/>
              </a:srgbClr>
            </a:outerShdw>
          </a:effectLst>
          <a:extLst>
            <a:ext uri="{53640926-AAD7-44D8-BBD7-CCE9431645EC}">
              <a14:shadowObscured xmlns:a14="http://schemas.microsoft.com/office/drawing/2010/main"/>
            </a:ext>
          </a:extLst>
        </p:spPr>
      </p:pic>
    </p:spTree>
    <p:extLst>
      <p:ext uri="{BB962C8B-B14F-4D97-AF65-F5344CB8AC3E}">
        <p14:creationId xmlns:p14="http://schemas.microsoft.com/office/powerpoint/2010/main" val="15767653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96514EDC-BB83-4DD9-B1E4-2DA3C6143619}"/>
              </a:ext>
            </a:extLst>
          </p:cNvPr>
          <p:cNvSpPr>
            <a:spLocks noGrp="1"/>
          </p:cNvSpPr>
          <p:nvPr>
            <p:ph type="title"/>
          </p:nvPr>
        </p:nvSpPr>
        <p:spPr>
          <a:xfrm>
            <a:off x="466342" y="458921"/>
            <a:ext cx="3414370" cy="3790391"/>
          </a:xfrm>
          <a:solidFill>
            <a:srgbClr val="FFC000"/>
          </a:solidFill>
        </p:spPr>
        <p:txBody>
          <a:bodyPr>
            <a:normAutofit/>
          </a:bodyPr>
          <a:lstStyle/>
          <a:p>
            <a:pPr algn="ctr"/>
            <a:r>
              <a:rPr lang="en-IE" sz="3800" b="1" dirty="0">
                <a:solidFill>
                  <a:srgbClr val="FFFFFF"/>
                </a:solidFill>
                <a:latin typeface="+mn-lt"/>
              </a:rPr>
              <a:t>What is Next?</a:t>
            </a:r>
          </a:p>
        </p:txBody>
      </p:sp>
      <p:sp>
        <p:nvSpPr>
          <p:cNvPr id="10" name="Rectangle 9">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2" name="Rectangle 11">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DA834A4-1860-4DCD-AD13-3EEC3206A69E}"/>
              </a:ext>
            </a:extLst>
          </p:cNvPr>
          <p:cNvSpPr>
            <a:spLocks noGrp="1"/>
          </p:cNvSpPr>
          <p:nvPr>
            <p:ph idx="1"/>
          </p:nvPr>
        </p:nvSpPr>
        <p:spPr>
          <a:xfrm>
            <a:off x="4052023" y="458921"/>
            <a:ext cx="7681055" cy="5951024"/>
          </a:xfrm>
          <a:solidFill>
            <a:schemeClr val="tx2"/>
          </a:solidFill>
        </p:spPr>
        <p:txBody>
          <a:bodyPr anchor="ctr">
            <a:normAutofit/>
          </a:bodyPr>
          <a:lstStyle/>
          <a:p>
            <a:pPr marL="457200" lvl="1" indent="0" algn="ctr">
              <a:buNone/>
            </a:pPr>
            <a:r>
              <a:rPr lang="en-IE" sz="2800" b="1" dirty="0">
                <a:solidFill>
                  <a:schemeClr val="bg1"/>
                </a:solidFill>
                <a:effectLst/>
                <a:ea typeface="Times New Roman" panose="02020603050405020304" pitchFamily="18" charset="0"/>
              </a:rPr>
              <a:t> </a:t>
            </a:r>
          </a:p>
          <a:p>
            <a:pPr marL="457200" lvl="1" indent="0" algn="r">
              <a:buNone/>
            </a:pPr>
            <a:endParaRPr lang="en-IE" sz="2800" dirty="0">
              <a:solidFill>
                <a:schemeClr val="bg1"/>
              </a:solidFill>
              <a:effectLst/>
              <a:ea typeface="Times New Roman" panose="02020603050405020304" pitchFamily="18" charset="0"/>
            </a:endParaRPr>
          </a:p>
          <a:p>
            <a:pPr marL="457200" lvl="1" indent="0" algn="r">
              <a:buNone/>
            </a:pPr>
            <a:endParaRPr lang="en-IE" sz="2800" dirty="0">
              <a:solidFill>
                <a:schemeClr val="bg1"/>
              </a:solidFill>
              <a:effectLst/>
              <a:ea typeface="Times New Roman" panose="02020603050405020304" pitchFamily="18" charset="0"/>
            </a:endParaRPr>
          </a:p>
          <a:p>
            <a:pPr marL="457200" lvl="1" indent="0" algn="r">
              <a:buNone/>
            </a:pPr>
            <a:endParaRPr lang="en-IE" sz="2800" dirty="0">
              <a:solidFill>
                <a:schemeClr val="bg1"/>
              </a:solidFill>
              <a:effectLst/>
              <a:ea typeface="Times New Roman" panose="02020603050405020304" pitchFamily="18" charset="0"/>
            </a:endParaRPr>
          </a:p>
          <a:p>
            <a:pPr lvl="1"/>
            <a:endParaRPr lang="en-IE" dirty="0">
              <a:latin typeface="Times New Roman" panose="02020603050405020304" pitchFamily="18" charset="0"/>
              <a:ea typeface="Times New Roman" panose="02020603050405020304" pitchFamily="18" charset="0"/>
            </a:endParaRPr>
          </a:p>
          <a:p>
            <a:pPr marL="457200" lvl="1" indent="0">
              <a:buNone/>
            </a:pPr>
            <a:endParaRPr lang="en-IE" dirty="0">
              <a:latin typeface="Times New Roman" panose="02020603050405020304" pitchFamily="18" charset="0"/>
              <a:ea typeface="Times New Roman" panose="02020603050405020304" pitchFamily="18" charset="0"/>
            </a:endParaRPr>
          </a:p>
        </p:txBody>
      </p:sp>
      <p:pic>
        <p:nvPicPr>
          <p:cNvPr id="6" name="Content Placeholder 5" descr="Diagram&#10;&#10;Description automatically generated with low confidence">
            <a:extLst>
              <a:ext uri="{FF2B5EF4-FFF2-40B4-BE49-F238E27FC236}">
                <a16:creationId xmlns:a16="http://schemas.microsoft.com/office/drawing/2014/main" id="{4CB74B3C-6BE4-D4A9-DC45-DF3745A99EEA}"/>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49856" t="82910"/>
          <a:stretch/>
        </p:blipFill>
        <p:spPr bwMode="auto">
          <a:xfrm>
            <a:off x="578094" y="5012877"/>
            <a:ext cx="3175040" cy="934428"/>
          </a:xfrm>
          <a:prstGeom prst="rect">
            <a:avLst/>
          </a:prstGeom>
          <a:ln w="38100" cap="sq">
            <a:solidFill>
              <a:srgbClr val="0070C0"/>
            </a:solidFill>
            <a:prstDash val="solid"/>
            <a:miter lim="800000"/>
          </a:ln>
          <a:effectLst>
            <a:outerShdw blurRad="50800" dist="38100" dir="2700000" algn="tl" rotWithShape="0">
              <a:srgbClr val="000000">
                <a:alpha val="43000"/>
              </a:srgbClr>
            </a:outerShdw>
          </a:effectLst>
          <a:extLst>
            <a:ext uri="{53640926-AAD7-44D8-BBD7-CCE9431645EC}">
              <a14:shadowObscured xmlns:a14="http://schemas.microsoft.com/office/drawing/2010/main"/>
            </a:ext>
          </a:extLst>
        </p:spPr>
      </p:pic>
      <p:sp>
        <p:nvSpPr>
          <p:cNvPr id="7" name="Content Placeholder 2">
            <a:extLst>
              <a:ext uri="{FF2B5EF4-FFF2-40B4-BE49-F238E27FC236}">
                <a16:creationId xmlns:a16="http://schemas.microsoft.com/office/drawing/2014/main" id="{B04DA3DC-8918-A433-9EB5-AEAE3E33EC71}"/>
              </a:ext>
            </a:extLst>
          </p:cNvPr>
          <p:cNvSpPr txBox="1">
            <a:spLocks/>
          </p:cNvSpPr>
          <p:nvPr/>
        </p:nvSpPr>
        <p:spPr>
          <a:xfrm>
            <a:off x="4385419" y="1258764"/>
            <a:ext cx="6840769"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lang="en-IE" sz="2400" dirty="0">
                <a:solidFill>
                  <a:schemeClr val="bg1"/>
                </a:solidFill>
              </a:rPr>
              <a:t>CD will send a link to </a:t>
            </a:r>
            <a:r>
              <a:rPr lang="en-IE" sz="2400" dirty="0">
                <a:solidFill>
                  <a:schemeClr val="bg1"/>
                </a:solidFill>
                <a:highlight>
                  <a:srgbClr val="03787C"/>
                </a:highlight>
                <a:latin typeface="Segoe UI" pitchFamily="34"/>
              </a:rPr>
              <a:t>A </a:t>
            </a:r>
            <a:r>
              <a:rPr lang="en-GB" sz="2400" dirty="0">
                <a:solidFill>
                  <a:schemeClr val="bg1"/>
                </a:solidFill>
                <a:highlight>
                  <a:srgbClr val="03787C"/>
                </a:highlight>
                <a:latin typeface="Segoe UI" pitchFamily="34"/>
              </a:rPr>
              <a:t>Games Coach Leader Community of Practice Self Reflection Form </a:t>
            </a:r>
            <a:endParaRPr lang="en-IE" sz="2400" dirty="0">
              <a:solidFill>
                <a:schemeClr val="bg1"/>
              </a:solidFill>
            </a:endParaRPr>
          </a:p>
          <a:p>
            <a:pPr marL="0" lvl="0" indent="0">
              <a:buNone/>
            </a:pPr>
            <a:endParaRPr lang="en-IE" sz="2400" dirty="0">
              <a:solidFill>
                <a:schemeClr val="bg1"/>
              </a:solidFill>
            </a:endParaRPr>
          </a:p>
          <a:p>
            <a:pPr lvl="0"/>
            <a:r>
              <a:rPr lang="en-IE" sz="2400" dirty="0">
                <a:solidFill>
                  <a:schemeClr val="bg1"/>
                </a:solidFill>
              </a:rPr>
              <a:t> If you could fill it in after each CoP session that you complete. </a:t>
            </a:r>
          </a:p>
        </p:txBody>
      </p:sp>
    </p:spTree>
    <p:extLst>
      <p:ext uri="{BB962C8B-B14F-4D97-AF65-F5344CB8AC3E}">
        <p14:creationId xmlns:p14="http://schemas.microsoft.com/office/powerpoint/2010/main" val="1695830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3">
                                            <p:bg/>
                                          </p:spTgt>
                                        </p:tgtEl>
                                        <p:attrNameLst>
                                          <p:attrName>style.visibility</p:attrName>
                                        </p:attrNameLst>
                                      </p:cBhvr>
                                      <p:to>
                                        <p:strVal val="visible"/>
                                      </p:to>
                                    </p:set>
                                    <p:animEffect transition="in" filter="fade">
                                      <p:cBhvr>
                                        <p:cTn id="11" dur="500"/>
                                        <p:tgtEl>
                                          <p:spTgt spid="3">
                                            <p:bg/>
                                          </p:spTgt>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 name="Rectangle 71">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13315"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t="10420" b="5009"/>
          <a:stretch/>
        </p:blipFill>
        <p:spPr bwMode="auto">
          <a:xfrm>
            <a:off x="20" y="1282"/>
            <a:ext cx="12191980" cy="6856718"/>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435012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96514EDC-BB83-4DD9-B1E4-2DA3C6143619}"/>
              </a:ext>
            </a:extLst>
          </p:cNvPr>
          <p:cNvSpPr>
            <a:spLocks noGrp="1"/>
          </p:cNvSpPr>
          <p:nvPr>
            <p:ph type="title"/>
          </p:nvPr>
        </p:nvSpPr>
        <p:spPr>
          <a:xfrm>
            <a:off x="466342" y="458921"/>
            <a:ext cx="3414370" cy="3790391"/>
          </a:xfrm>
          <a:solidFill>
            <a:srgbClr val="FFC000"/>
          </a:solidFill>
        </p:spPr>
        <p:txBody>
          <a:bodyPr>
            <a:normAutofit/>
          </a:bodyPr>
          <a:lstStyle/>
          <a:p>
            <a:pPr algn="ctr"/>
            <a:r>
              <a:rPr lang="en-IE" sz="3800" b="1" dirty="0">
                <a:solidFill>
                  <a:srgbClr val="FFFFFF"/>
                </a:solidFill>
                <a:latin typeface="+mn-lt"/>
              </a:rPr>
              <a:t>Timeline to date</a:t>
            </a:r>
          </a:p>
        </p:txBody>
      </p:sp>
      <p:sp>
        <p:nvSpPr>
          <p:cNvPr id="10" name="Rectangle 9">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2" name="Rectangle 11">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DA834A4-1860-4DCD-AD13-3EEC3206A69E}"/>
              </a:ext>
            </a:extLst>
          </p:cNvPr>
          <p:cNvSpPr>
            <a:spLocks noGrp="1"/>
          </p:cNvSpPr>
          <p:nvPr>
            <p:ph idx="1"/>
          </p:nvPr>
        </p:nvSpPr>
        <p:spPr>
          <a:xfrm>
            <a:off x="4052023" y="458921"/>
            <a:ext cx="7681055" cy="5951024"/>
          </a:xfrm>
          <a:solidFill>
            <a:schemeClr val="tx2"/>
          </a:solidFill>
        </p:spPr>
        <p:txBody>
          <a:bodyPr anchor="ctr">
            <a:normAutofit/>
          </a:bodyPr>
          <a:lstStyle/>
          <a:p>
            <a:pPr marL="457200" lvl="1" indent="0" algn="ctr">
              <a:buNone/>
            </a:pPr>
            <a:endParaRPr lang="en-US" sz="2800" dirty="0">
              <a:solidFill>
                <a:schemeClr val="bg1"/>
              </a:solidFill>
            </a:endParaRPr>
          </a:p>
          <a:p>
            <a:pPr lvl="0"/>
            <a:r>
              <a:rPr lang="en-IE" sz="2400" dirty="0">
                <a:solidFill>
                  <a:schemeClr val="bg1"/>
                </a:solidFill>
              </a:rPr>
              <a:t>Club Coach Induction – </a:t>
            </a:r>
            <a:r>
              <a:rPr lang="en-IE" sz="2400" b="1" dirty="0">
                <a:solidFill>
                  <a:schemeClr val="bg1"/>
                </a:solidFill>
              </a:rPr>
              <a:t>COMPLETE</a:t>
            </a:r>
          </a:p>
          <a:p>
            <a:pPr marL="0" lvl="0" indent="0">
              <a:buNone/>
            </a:pPr>
            <a:endParaRPr lang="en-IE" sz="2400" b="1" dirty="0">
              <a:solidFill>
                <a:schemeClr val="bg1"/>
              </a:solidFill>
            </a:endParaRPr>
          </a:p>
          <a:p>
            <a:pPr lvl="0"/>
            <a:r>
              <a:rPr lang="en-IE" sz="2400" dirty="0">
                <a:solidFill>
                  <a:schemeClr val="bg1"/>
                </a:solidFill>
              </a:rPr>
              <a:t>Coach Leader Orientation – </a:t>
            </a:r>
            <a:r>
              <a:rPr lang="en-IE" sz="2400" b="1" dirty="0">
                <a:solidFill>
                  <a:schemeClr val="bg1"/>
                </a:solidFill>
              </a:rPr>
              <a:t>TODAY</a:t>
            </a:r>
          </a:p>
          <a:p>
            <a:pPr marL="0" lvl="0" indent="0">
              <a:buNone/>
            </a:pPr>
            <a:endParaRPr lang="en-IE" sz="2400" b="1" dirty="0">
              <a:solidFill>
                <a:schemeClr val="bg1"/>
              </a:solidFill>
            </a:endParaRPr>
          </a:p>
          <a:p>
            <a:pPr lvl="0"/>
            <a:r>
              <a:rPr lang="en-IE" sz="2400" dirty="0">
                <a:solidFill>
                  <a:schemeClr val="bg1"/>
                </a:solidFill>
              </a:rPr>
              <a:t>Next are ? CoP Groups and 3 CoP Sessions: </a:t>
            </a:r>
          </a:p>
          <a:p>
            <a:pPr lvl="1"/>
            <a:r>
              <a:rPr lang="en-IE" sz="2000" dirty="0">
                <a:solidFill>
                  <a:schemeClr val="bg1"/>
                </a:solidFill>
                <a:latin typeface="Trebuchet MS"/>
              </a:rPr>
              <a:t>(Insert name of CL’s for each group)</a:t>
            </a:r>
          </a:p>
          <a:p>
            <a:pPr lvl="1"/>
            <a:endParaRPr lang="en-IE" sz="2000" dirty="0">
              <a:solidFill>
                <a:schemeClr val="bg1"/>
              </a:solidFill>
              <a:latin typeface="Trebuchet MS"/>
            </a:endParaRPr>
          </a:p>
          <a:p>
            <a:pPr lvl="0"/>
            <a:r>
              <a:rPr lang="en-IE" sz="2400" dirty="0">
                <a:solidFill>
                  <a:schemeClr val="bg1"/>
                </a:solidFill>
              </a:rPr>
              <a:t>CoP Sessions are conducted in July, Aug, Sept</a:t>
            </a:r>
          </a:p>
          <a:p>
            <a:pPr marL="0" lvl="0" indent="0">
              <a:buNone/>
            </a:pPr>
            <a:endParaRPr lang="en-IE" sz="2400" dirty="0">
              <a:solidFill>
                <a:schemeClr val="bg1"/>
              </a:solidFill>
            </a:endParaRPr>
          </a:p>
          <a:p>
            <a:pPr lvl="0"/>
            <a:r>
              <a:rPr lang="en-IE" sz="2400" dirty="0">
                <a:solidFill>
                  <a:schemeClr val="bg1"/>
                </a:solidFill>
              </a:rPr>
              <a:t>Review will be conducted in October</a:t>
            </a:r>
          </a:p>
          <a:p>
            <a:pPr marL="457200" lvl="1" indent="0" algn="ctr">
              <a:buNone/>
            </a:pPr>
            <a:r>
              <a:rPr lang="en-IE" sz="2800" b="1" dirty="0">
                <a:solidFill>
                  <a:schemeClr val="bg1"/>
                </a:solidFill>
                <a:effectLst/>
                <a:ea typeface="Times New Roman" panose="02020603050405020304" pitchFamily="18" charset="0"/>
              </a:rPr>
              <a:t> </a:t>
            </a:r>
          </a:p>
          <a:p>
            <a:pPr marL="457200" lvl="1" indent="0" algn="r">
              <a:buNone/>
            </a:pPr>
            <a:endParaRPr lang="en-IE" sz="2800" dirty="0">
              <a:solidFill>
                <a:schemeClr val="bg1"/>
              </a:solidFill>
              <a:effectLst/>
              <a:ea typeface="Times New Roman" panose="02020603050405020304" pitchFamily="18" charset="0"/>
            </a:endParaRPr>
          </a:p>
          <a:p>
            <a:pPr lvl="1"/>
            <a:endParaRPr lang="en-IE" dirty="0">
              <a:latin typeface="Times New Roman" panose="02020603050405020304" pitchFamily="18" charset="0"/>
              <a:ea typeface="Times New Roman" panose="02020603050405020304" pitchFamily="18" charset="0"/>
            </a:endParaRPr>
          </a:p>
        </p:txBody>
      </p:sp>
      <p:pic>
        <p:nvPicPr>
          <p:cNvPr id="6" name="Content Placeholder 5" descr="Diagram&#10;&#10;Description automatically generated with low confidence">
            <a:extLst>
              <a:ext uri="{FF2B5EF4-FFF2-40B4-BE49-F238E27FC236}">
                <a16:creationId xmlns:a16="http://schemas.microsoft.com/office/drawing/2014/main" id="{4CB74B3C-6BE4-D4A9-DC45-DF3745A99EEA}"/>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49856" t="82910"/>
          <a:stretch/>
        </p:blipFill>
        <p:spPr bwMode="auto">
          <a:xfrm>
            <a:off x="578094" y="5012877"/>
            <a:ext cx="3175040" cy="934428"/>
          </a:xfrm>
          <a:prstGeom prst="rect">
            <a:avLst/>
          </a:prstGeom>
          <a:ln w="38100" cap="sq">
            <a:solidFill>
              <a:srgbClr val="0070C0"/>
            </a:solidFill>
            <a:prstDash val="solid"/>
            <a:miter lim="800000"/>
          </a:ln>
          <a:effectLst>
            <a:outerShdw blurRad="50800" dist="38100" dir="2700000" algn="tl" rotWithShape="0">
              <a:srgbClr val="000000">
                <a:alpha val="43000"/>
              </a:srgbClr>
            </a:outerShdw>
          </a:effectLst>
          <a:extLst>
            <a:ext uri="{53640926-AAD7-44D8-BBD7-CCE9431645EC}">
              <a14:shadowObscured xmlns:a14="http://schemas.microsoft.com/office/drawing/2010/main"/>
            </a:ext>
          </a:extLst>
        </p:spPr>
      </p:pic>
    </p:spTree>
    <p:extLst>
      <p:ext uri="{BB962C8B-B14F-4D97-AF65-F5344CB8AC3E}">
        <p14:creationId xmlns:p14="http://schemas.microsoft.com/office/powerpoint/2010/main" val="3549636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3">
                                            <p:bg/>
                                          </p:spTgt>
                                        </p:tgtEl>
                                        <p:attrNameLst>
                                          <p:attrName>style.visibility</p:attrName>
                                        </p:attrNameLst>
                                      </p:cBhvr>
                                      <p:to>
                                        <p:strVal val="visible"/>
                                      </p:to>
                                    </p:set>
                                    <p:animEffect transition="in" filter="fade">
                                      <p:cBhvr>
                                        <p:cTn id="11" dur="500"/>
                                        <p:tgtEl>
                                          <p:spTgt spid="3">
                                            <p:bg/>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500"/>
                                        <p:tgtEl>
                                          <p:spTgt spid="3">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500"/>
                                        <p:tgtEl>
                                          <p:spTgt spid="3">
                                            <p:txEl>
                                              <p:pRg st="6" end="6"/>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3">
                                            <p:txEl>
                                              <p:pRg st="8" end="8"/>
                                            </p:txEl>
                                          </p:spTgt>
                                        </p:tgtEl>
                                        <p:attrNameLst>
                                          <p:attrName>style.visibility</p:attrName>
                                        </p:attrNameLst>
                                      </p:cBhvr>
                                      <p:to>
                                        <p:strVal val="visible"/>
                                      </p:to>
                                    </p:set>
                                    <p:animEffect transition="in" filter="fade">
                                      <p:cBhvr>
                                        <p:cTn id="34" dur="500"/>
                                        <p:tgtEl>
                                          <p:spTgt spid="3">
                                            <p:txEl>
                                              <p:pRg st="8" end="8"/>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animEffect transition="in" filter="fade">
                                      <p:cBhvr>
                                        <p:cTn id="39" dur="500"/>
                                        <p:tgtEl>
                                          <p:spTgt spid="3">
                                            <p:txEl>
                                              <p:pRg st="10" end="10"/>
                                            </p:txEl>
                                          </p:spTgt>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3">
                                            <p:txEl>
                                              <p:pRg st="11" end="11"/>
                                            </p:txEl>
                                          </p:spTgt>
                                        </p:tgtEl>
                                        <p:attrNameLst>
                                          <p:attrName>style.visibility</p:attrName>
                                        </p:attrNameLst>
                                      </p:cBhvr>
                                      <p:to>
                                        <p:strVal val="visible"/>
                                      </p:to>
                                    </p:set>
                                    <p:animEffect transition="in" filter="fade">
                                      <p:cBhvr>
                                        <p:cTn id="42"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96514EDC-BB83-4DD9-B1E4-2DA3C6143619}"/>
              </a:ext>
            </a:extLst>
          </p:cNvPr>
          <p:cNvSpPr>
            <a:spLocks noGrp="1"/>
          </p:cNvSpPr>
          <p:nvPr>
            <p:ph type="title"/>
          </p:nvPr>
        </p:nvSpPr>
        <p:spPr>
          <a:xfrm>
            <a:off x="466342" y="458921"/>
            <a:ext cx="3414370" cy="3790391"/>
          </a:xfrm>
          <a:solidFill>
            <a:srgbClr val="FFC000"/>
          </a:solidFill>
        </p:spPr>
        <p:txBody>
          <a:bodyPr>
            <a:normAutofit/>
          </a:bodyPr>
          <a:lstStyle/>
          <a:p>
            <a:pPr algn="ctr"/>
            <a:r>
              <a:rPr lang="en-IE" sz="3800" b="1" dirty="0">
                <a:solidFill>
                  <a:srgbClr val="FFFFFF"/>
                </a:solidFill>
                <a:latin typeface="+mn-lt"/>
              </a:rPr>
              <a:t>Catalyst </a:t>
            </a:r>
          </a:p>
        </p:txBody>
      </p:sp>
      <p:sp>
        <p:nvSpPr>
          <p:cNvPr id="10" name="Rectangle 9">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2" name="Rectangle 11">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DA834A4-1860-4DCD-AD13-3EEC3206A69E}"/>
              </a:ext>
            </a:extLst>
          </p:cNvPr>
          <p:cNvSpPr>
            <a:spLocks noGrp="1"/>
          </p:cNvSpPr>
          <p:nvPr>
            <p:ph idx="1"/>
          </p:nvPr>
        </p:nvSpPr>
        <p:spPr>
          <a:xfrm>
            <a:off x="4052023" y="458921"/>
            <a:ext cx="7681055" cy="5951024"/>
          </a:xfrm>
          <a:solidFill>
            <a:schemeClr val="tx2"/>
          </a:solidFill>
        </p:spPr>
        <p:txBody>
          <a:bodyPr anchor="ctr">
            <a:normAutofit/>
          </a:bodyPr>
          <a:lstStyle/>
          <a:p>
            <a:pPr marL="457200" lvl="1" indent="0" algn="ctr">
              <a:buNone/>
            </a:pPr>
            <a:r>
              <a:rPr lang="en-IE" sz="2800" b="1" dirty="0">
                <a:solidFill>
                  <a:schemeClr val="bg1"/>
                </a:solidFill>
                <a:effectLst/>
                <a:ea typeface="Times New Roman" panose="02020603050405020304" pitchFamily="18" charset="0"/>
              </a:rPr>
              <a:t> </a:t>
            </a:r>
          </a:p>
          <a:p>
            <a:pPr marL="457200" lvl="1" indent="0" algn="r">
              <a:buNone/>
            </a:pPr>
            <a:endParaRPr lang="en-IE" sz="2800" dirty="0">
              <a:solidFill>
                <a:schemeClr val="bg1"/>
              </a:solidFill>
              <a:effectLst/>
              <a:ea typeface="Times New Roman" panose="02020603050405020304" pitchFamily="18" charset="0"/>
            </a:endParaRPr>
          </a:p>
          <a:p>
            <a:pPr lvl="1"/>
            <a:endParaRPr lang="en-IE" dirty="0">
              <a:latin typeface="Times New Roman" panose="02020603050405020304" pitchFamily="18" charset="0"/>
              <a:ea typeface="Times New Roman" panose="02020603050405020304" pitchFamily="18" charset="0"/>
            </a:endParaRPr>
          </a:p>
        </p:txBody>
      </p:sp>
      <p:pic>
        <p:nvPicPr>
          <p:cNvPr id="6" name="Content Placeholder 5" descr="Diagram&#10;&#10;Description automatically generated with low confidence">
            <a:extLst>
              <a:ext uri="{FF2B5EF4-FFF2-40B4-BE49-F238E27FC236}">
                <a16:creationId xmlns:a16="http://schemas.microsoft.com/office/drawing/2014/main" id="{4CB74B3C-6BE4-D4A9-DC45-DF3745A99EEA}"/>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49856" t="82910"/>
          <a:stretch/>
        </p:blipFill>
        <p:spPr bwMode="auto">
          <a:xfrm>
            <a:off x="578094" y="5012877"/>
            <a:ext cx="3175040" cy="934428"/>
          </a:xfrm>
          <a:prstGeom prst="rect">
            <a:avLst/>
          </a:prstGeom>
          <a:ln w="38100" cap="sq">
            <a:solidFill>
              <a:srgbClr val="0070C0"/>
            </a:solidFill>
            <a:prstDash val="solid"/>
            <a:miter lim="800000"/>
          </a:ln>
          <a:effectLst>
            <a:outerShdw blurRad="50800" dist="38100" dir="2700000" algn="tl" rotWithShape="0">
              <a:srgbClr val="000000">
                <a:alpha val="43000"/>
              </a:srgbClr>
            </a:outerShdw>
          </a:effectLst>
          <a:extLst>
            <a:ext uri="{53640926-AAD7-44D8-BBD7-CCE9431645EC}">
              <a14:shadowObscured xmlns:a14="http://schemas.microsoft.com/office/drawing/2010/main"/>
            </a:ext>
          </a:extLst>
        </p:spPr>
      </p:pic>
      <p:sp>
        <p:nvSpPr>
          <p:cNvPr id="4" name="Content Placeholder 2">
            <a:extLst>
              <a:ext uri="{FF2B5EF4-FFF2-40B4-BE49-F238E27FC236}">
                <a16:creationId xmlns:a16="http://schemas.microsoft.com/office/drawing/2014/main" id="{B7E3CA54-E7FD-CFB2-4992-8BA9C201A07F}"/>
              </a:ext>
            </a:extLst>
          </p:cNvPr>
          <p:cNvSpPr txBox="1">
            <a:spLocks/>
          </p:cNvSpPr>
          <p:nvPr/>
        </p:nvSpPr>
        <p:spPr>
          <a:xfrm>
            <a:off x="4206408" y="1258764"/>
            <a:ext cx="3505399"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IE" sz="2400" dirty="0">
                <a:solidFill>
                  <a:schemeClr val="bg1"/>
                </a:solidFill>
              </a:rPr>
              <a:t>Quick chat using the Catalyst sent out earlier in the week</a:t>
            </a:r>
          </a:p>
          <a:p>
            <a:pPr>
              <a:buFont typeface="Wingdings" pitchFamily="2"/>
              <a:buChar char="Ø"/>
            </a:pPr>
            <a:endParaRPr lang="en-IE" sz="2400" dirty="0">
              <a:solidFill>
                <a:schemeClr val="bg1"/>
              </a:solidFill>
            </a:endParaRPr>
          </a:p>
          <a:p>
            <a:r>
              <a:rPr lang="en-GB" sz="2400" dirty="0">
                <a:solidFill>
                  <a:schemeClr val="bg1"/>
                </a:solidFill>
              </a:rPr>
              <a:t>It is Important this is part of all coach CoP Sessions!</a:t>
            </a:r>
            <a:endParaRPr lang="en-IE" sz="2400" dirty="0">
              <a:solidFill>
                <a:schemeClr val="bg1"/>
              </a:solidFill>
            </a:endParaRPr>
          </a:p>
        </p:txBody>
      </p:sp>
      <p:sp>
        <p:nvSpPr>
          <p:cNvPr id="5" name="Content Placeholder 3">
            <a:extLst>
              <a:ext uri="{FF2B5EF4-FFF2-40B4-BE49-F238E27FC236}">
                <a16:creationId xmlns:a16="http://schemas.microsoft.com/office/drawing/2014/main" id="{9AD50A98-B9A0-B226-A517-416FBBD080A5}"/>
              </a:ext>
            </a:extLst>
          </p:cNvPr>
          <p:cNvSpPr txBox="1">
            <a:spLocks/>
          </p:cNvSpPr>
          <p:nvPr/>
        </p:nvSpPr>
        <p:spPr>
          <a:xfrm>
            <a:off x="8007937" y="1114043"/>
            <a:ext cx="3429011" cy="4833262"/>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400" dirty="0">
                <a:solidFill>
                  <a:schemeClr val="bg1"/>
                </a:solidFill>
              </a:rPr>
              <a:t>The Catalyst acts as the Introduction to your sessions </a:t>
            </a:r>
          </a:p>
          <a:p>
            <a:r>
              <a:rPr lang="en-GB" sz="2400" dirty="0">
                <a:solidFill>
                  <a:schemeClr val="bg1"/>
                </a:solidFill>
              </a:rPr>
              <a:t>Let us discuss / Let me start / Let us begin with the article, video, quote etc. that I sent to you prior to the meeting. </a:t>
            </a:r>
          </a:p>
          <a:p>
            <a:r>
              <a:rPr lang="en-GB" sz="2400" dirty="0">
                <a:solidFill>
                  <a:schemeClr val="bg1"/>
                </a:solidFill>
              </a:rPr>
              <a:t>What are your thoughts? Do you agree with it? Tell me how it may be relevant to you as a coach</a:t>
            </a:r>
            <a:endParaRPr lang="en-IE" sz="2400" dirty="0">
              <a:solidFill>
                <a:schemeClr val="bg1"/>
              </a:solidFill>
            </a:endParaRPr>
          </a:p>
        </p:txBody>
      </p:sp>
    </p:spTree>
    <p:extLst>
      <p:ext uri="{BB962C8B-B14F-4D97-AF65-F5344CB8AC3E}">
        <p14:creationId xmlns:p14="http://schemas.microsoft.com/office/powerpoint/2010/main" val="719510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3">
                                            <p:bg/>
                                          </p:spTgt>
                                        </p:tgtEl>
                                        <p:attrNameLst>
                                          <p:attrName>style.visibility</p:attrName>
                                        </p:attrNameLst>
                                      </p:cBhvr>
                                      <p:to>
                                        <p:strVal val="visible"/>
                                      </p:to>
                                    </p:set>
                                    <p:animEffect transition="in" filter="fade">
                                      <p:cBhvr>
                                        <p:cTn id="11" dur="500"/>
                                        <p:tgtEl>
                                          <p:spTgt spid="3">
                                            <p:bg/>
                                          </p:spTgt>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96514EDC-BB83-4DD9-B1E4-2DA3C6143619}"/>
              </a:ext>
            </a:extLst>
          </p:cNvPr>
          <p:cNvSpPr>
            <a:spLocks noGrp="1"/>
          </p:cNvSpPr>
          <p:nvPr>
            <p:ph type="title"/>
          </p:nvPr>
        </p:nvSpPr>
        <p:spPr>
          <a:xfrm>
            <a:off x="466342" y="458921"/>
            <a:ext cx="3414370" cy="3790391"/>
          </a:xfrm>
          <a:solidFill>
            <a:srgbClr val="FFC000"/>
          </a:solidFill>
        </p:spPr>
        <p:txBody>
          <a:bodyPr>
            <a:normAutofit/>
          </a:bodyPr>
          <a:lstStyle/>
          <a:p>
            <a:pPr algn="ctr"/>
            <a:r>
              <a:rPr lang="en-IE" sz="3800" b="1" dirty="0">
                <a:solidFill>
                  <a:srgbClr val="FFFFFF"/>
                </a:solidFill>
                <a:latin typeface="+mn-lt"/>
              </a:rPr>
              <a:t>Main Body of your CoP Sessions </a:t>
            </a:r>
          </a:p>
        </p:txBody>
      </p:sp>
      <p:sp>
        <p:nvSpPr>
          <p:cNvPr id="10" name="Rectangle 9">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2" name="Rectangle 11">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DA834A4-1860-4DCD-AD13-3EEC3206A69E}"/>
              </a:ext>
            </a:extLst>
          </p:cNvPr>
          <p:cNvSpPr>
            <a:spLocks noGrp="1"/>
          </p:cNvSpPr>
          <p:nvPr>
            <p:ph idx="1"/>
          </p:nvPr>
        </p:nvSpPr>
        <p:spPr>
          <a:xfrm>
            <a:off x="4052023" y="458921"/>
            <a:ext cx="7681055" cy="5951024"/>
          </a:xfrm>
          <a:solidFill>
            <a:schemeClr val="tx2"/>
          </a:solidFill>
        </p:spPr>
        <p:txBody>
          <a:bodyPr anchor="ctr">
            <a:normAutofit/>
          </a:bodyPr>
          <a:lstStyle/>
          <a:p>
            <a:pPr marL="457200" lvl="1" indent="0" algn="ctr">
              <a:buNone/>
            </a:pPr>
            <a:r>
              <a:rPr lang="en-IE" sz="2800" b="1" dirty="0">
                <a:solidFill>
                  <a:schemeClr val="bg1"/>
                </a:solidFill>
                <a:effectLst/>
                <a:ea typeface="Times New Roman" panose="02020603050405020304" pitchFamily="18" charset="0"/>
              </a:rPr>
              <a:t> </a:t>
            </a:r>
          </a:p>
          <a:p>
            <a:pPr marL="457200" lvl="1" indent="0" algn="r">
              <a:buNone/>
            </a:pPr>
            <a:endParaRPr lang="en-IE" sz="2800" dirty="0">
              <a:solidFill>
                <a:schemeClr val="bg1"/>
              </a:solidFill>
              <a:effectLst/>
              <a:ea typeface="Times New Roman" panose="02020603050405020304" pitchFamily="18" charset="0"/>
            </a:endParaRPr>
          </a:p>
          <a:p>
            <a:pPr marL="457200" lvl="1" indent="0" algn="r">
              <a:buNone/>
            </a:pPr>
            <a:endParaRPr lang="en-IE" sz="2800" dirty="0">
              <a:solidFill>
                <a:schemeClr val="bg1"/>
              </a:solidFill>
              <a:effectLst/>
              <a:ea typeface="Times New Roman" panose="02020603050405020304" pitchFamily="18" charset="0"/>
            </a:endParaRPr>
          </a:p>
          <a:p>
            <a:pPr marL="457200" lvl="1" indent="0" algn="r">
              <a:buNone/>
            </a:pPr>
            <a:endParaRPr lang="en-IE" sz="2800" dirty="0">
              <a:solidFill>
                <a:schemeClr val="bg1"/>
              </a:solidFill>
              <a:effectLst/>
              <a:ea typeface="Times New Roman" panose="02020603050405020304" pitchFamily="18" charset="0"/>
            </a:endParaRPr>
          </a:p>
          <a:p>
            <a:pPr lvl="1"/>
            <a:endParaRPr lang="en-IE" dirty="0">
              <a:latin typeface="Times New Roman" panose="02020603050405020304" pitchFamily="18" charset="0"/>
              <a:ea typeface="Times New Roman" panose="02020603050405020304" pitchFamily="18" charset="0"/>
            </a:endParaRPr>
          </a:p>
        </p:txBody>
      </p:sp>
      <p:pic>
        <p:nvPicPr>
          <p:cNvPr id="6" name="Content Placeholder 5" descr="Diagram&#10;&#10;Description automatically generated with low confidence">
            <a:extLst>
              <a:ext uri="{FF2B5EF4-FFF2-40B4-BE49-F238E27FC236}">
                <a16:creationId xmlns:a16="http://schemas.microsoft.com/office/drawing/2014/main" id="{4CB74B3C-6BE4-D4A9-DC45-DF3745A99EEA}"/>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49856" t="82910"/>
          <a:stretch/>
        </p:blipFill>
        <p:spPr bwMode="auto">
          <a:xfrm>
            <a:off x="578094" y="5012877"/>
            <a:ext cx="3175040" cy="934428"/>
          </a:xfrm>
          <a:prstGeom prst="rect">
            <a:avLst/>
          </a:prstGeom>
          <a:ln w="38100" cap="sq">
            <a:solidFill>
              <a:srgbClr val="0070C0"/>
            </a:solidFill>
            <a:prstDash val="solid"/>
            <a:miter lim="800000"/>
          </a:ln>
          <a:effectLst>
            <a:outerShdw blurRad="50800" dist="38100" dir="2700000" algn="tl" rotWithShape="0">
              <a:srgbClr val="000000">
                <a:alpha val="43000"/>
              </a:srgbClr>
            </a:outerShdw>
          </a:effectLst>
          <a:extLst>
            <a:ext uri="{53640926-AAD7-44D8-BBD7-CCE9431645EC}">
              <a14:shadowObscured xmlns:a14="http://schemas.microsoft.com/office/drawing/2010/main"/>
            </a:ext>
          </a:extLst>
        </p:spPr>
      </p:pic>
      <p:sp>
        <p:nvSpPr>
          <p:cNvPr id="7" name="Content Placeholder 2">
            <a:extLst>
              <a:ext uri="{FF2B5EF4-FFF2-40B4-BE49-F238E27FC236}">
                <a16:creationId xmlns:a16="http://schemas.microsoft.com/office/drawing/2014/main" id="{5E97A3A0-9BDE-64E8-5493-C36232CD7D6A}"/>
              </a:ext>
            </a:extLst>
          </p:cNvPr>
          <p:cNvSpPr txBox="1">
            <a:spLocks/>
          </p:cNvSpPr>
          <p:nvPr/>
        </p:nvSpPr>
        <p:spPr>
          <a:xfrm>
            <a:off x="4826306" y="1792575"/>
            <a:ext cx="5181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IE" sz="3200" dirty="0">
                <a:solidFill>
                  <a:schemeClr val="bg1"/>
                </a:solidFill>
              </a:rPr>
              <a:t>Issues – </a:t>
            </a:r>
            <a:r>
              <a:rPr lang="en-IE" sz="2000" dirty="0">
                <a:solidFill>
                  <a:schemeClr val="bg1"/>
                </a:solidFill>
              </a:rPr>
              <a:t>Organisational or Coaching</a:t>
            </a:r>
          </a:p>
          <a:p>
            <a:pPr marL="0" indent="0">
              <a:buNone/>
            </a:pPr>
            <a:endParaRPr lang="en-IE" sz="3200" dirty="0">
              <a:solidFill>
                <a:schemeClr val="bg1"/>
              </a:solidFill>
            </a:endParaRPr>
          </a:p>
          <a:p>
            <a:r>
              <a:rPr lang="en-IE" sz="3200" dirty="0">
                <a:solidFill>
                  <a:schemeClr val="bg1"/>
                </a:solidFill>
              </a:rPr>
              <a:t>Potential solutions</a:t>
            </a:r>
          </a:p>
          <a:p>
            <a:pPr marL="0" indent="0">
              <a:buNone/>
            </a:pPr>
            <a:endParaRPr lang="en-IE" sz="3200" dirty="0">
              <a:solidFill>
                <a:schemeClr val="bg1"/>
              </a:solidFill>
            </a:endParaRPr>
          </a:p>
          <a:p>
            <a:r>
              <a:rPr lang="en-IE" sz="3200" dirty="0">
                <a:solidFill>
                  <a:schemeClr val="bg1"/>
                </a:solidFill>
              </a:rPr>
              <a:t>Action plan</a:t>
            </a:r>
          </a:p>
        </p:txBody>
      </p:sp>
    </p:spTree>
    <p:extLst>
      <p:ext uri="{BB962C8B-B14F-4D97-AF65-F5344CB8AC3E}">
        <p14:creationId xmlns:p14="http://schemas.microsoft.com/office/powerpoint/2010/main" val="1976400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3">
                                            <p:bg/>
                                          </p:spTgt>
                                        </p:tgtEl>
                                        <p:attrNameLst>
                                          <p:attrName>style.visibility</p:attrName>
                                        </p:attrNameLst>
                                      </p:cBhvr>
                                      <p:to>
                                        <p:strVal val="visible"/>
                                      </p:to>
                                    </p:set>
                                    <p:animEffect transition="in" filter="fade">
                                      <p:cBhvr>
                                        <p:cTn id="11" dur="500"/>
                                        <p:tgtEl>
                                          <p:spTgt spid="3">
                                            <p:bg/>
                                          </p:spTgt>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96514EDC-BB83-4DD9-B1E4-2DA3C6143619}"/>
              </a:ext>
            </a:extLst>
          </p:cNvPr>
          <p:cNvSpPr>
            <a:spLocks noGrp="1"/>
          </p:cNvSpPr>
          <p:nvPr>
            <p:ph type="title"/>
          </p:nvPr>
        </p:nvSpPr>
        <p:spPr>
          <a:xfrm>
            <a:off x="466342" y="458921"/>
            <a:ext cx="3414370" cy="3790391"/>
          </a:xfrm>
          <a:solidFill>
            <a:srgbClr val="FFC000"/>
          </a:solidFill>
        </p:spPr>
        <p:txBody>
          <a:bodyPr>
            <a:normAutofit/>
          </a:bodyPr>
          <a:lstStyle/>
          <a:p>
            <a:pPr algn="ctr"/>
            <a:r>
              <a:rPr lang="en-IE" sz="3800" b="1" dirty="0">
                <a:solidFill>
                  <a:srgbClr val="FFFFFF"/>
                </a:solidFill>
                <a:latin typeface="+mn-lt"/>
              </a:rPr>
              <a:t>Issues conversation starters</a:t>
            </a:r>
          </a:p>
        </p:txBody>
      </p:sp>
      <p:sp>
        <p:nvSpPr>
          <p:cNvPr id="10" name="Rectangle 9">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2" name="Rectangle 11">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DA834A4-1860-4DCD-AD13-3EEC3206A69E}"/>
              </a:ext>
            </a:extLst>
          </p:cNvPr>
          <p:cNvSpPr>
            <a:spLocks noGrp="1"/>
          </p:cNvSpPr>
          <p:nvPr>
            <p:ph idx="1"/>
          </p:nvPr>
        </p:nvSpPr>
        <p:spPr>
          <a:xfrm>
            <a:off x="4052023" y="458921"/>
            <a:ext cx="7681055" cy="5951024"/>
          </a:xfrm>
          <a:solidFill>
            <a:schemeClr val="tx2"/>
          </a:solidFill>
        </p:spPr>
        <p:txBody>
          <a:bodyPr anchor="ctr">
            <a:normAutofit/>
          </a:bodyPr>
          <a:lstStyle/>
          <a:p>
            <a:pPr marL="457200" lvl="1" indent="0" algn="ctr">
              <a:buNone/>
            </a:pPr>
            <a:r>
              <a:rPr lang="en-IE" sz="2800" b="1" dirty="0">
                <a:solidFill>
                  <a:schemeClr val="bg1"/>
                </a:solidFill>
                <a:effectLst/>
                <a:ea typeface="Times New Roman" panose="02020603050405020304" pitchFamily="18" charset="0"/>
              </a:rPr>
              <a:t> </a:t>
            </a:r>
          </a:p>
          <a:p>
            <a:pPr marL="457200" lvl="1" indent="0" algn="r">
              <a:buNone/>
            </a:pPr>
            <a:endParaRPr lang="en-IE" sz="2800" dirty="0">
              <a:solidFill>
                <a:schemeClr val="bg1"/>
              </a:solidFill>
              <a:effectLst/>
              <a:ea typeface="Times New Roman" panose="02020603050405020304" pitchFamily="18" charset="0"/>
            </a:endParaRPr>
          </a:p>
          <a:p>
            <a:pPr marL="457200" lvl="1" indent="0" algn="r">
              <a:buNone/>
            </a:pPr>
            <a:endParaRPr lang="en-IE" sz="2800" dirty="0">
              <a:solidFill>
                <a:schemeClr val="bg1"/>
              </a:solidFill>
              <a:effectLst/>
              <a:ea typeface="Times New Roman" panose="02020603050405020304" pitchFamily="18" charset="0"/>
            </a:endParaRPr>
          </a:p>
          <a:p>
            <a:pPr marL="457200" lvl="1" indent="0" algn="r">
              <a:buNone/>
            </a:pPr>
            <a:endParaRPr lang="en-IE" sz="2800" dirty="0">
              <a:solidFill>
                <a:schemeClr val="bg1"/>
              </a:solidFill>
              <a:effectLst/>
              <a:ea typeface="Times New Roman" panose="02020603050405020304" pitchFamily="18" charset="0"/>
            </a:endParaRPr>
          </a:p>
          <a:p>
            <a:pPr lvl="1"/>
            <a:endParaRPr lang="en-IE" dirty="0">
              <a:latin typeface="Times New Roman" panose="02020603050405020304" pitchFamily="18" charset="0"/>
              <a:ea typeface="Times New Roman" panose="02020603050405020304" pitchFamily="18" charset="0"/>
            </a:endParaRPr>
          </a:p>
        </p:txBody>
      </p:sp>
      <p:pic>
        <p:nvPicPr>
          <p:cNvPr id="6" name="Content Placeholder 5" descr="Diagram&#10;&#10;Description automatically generated with low confidence">
            <a:extLst>
              <a:ext uri="{FF2B5EF4-FFF2-40B4-BE49-F238E27FC236}">
                <a16:creationId xmlns:a16="http://schemas.microsoft.com/office/drawing/2014/main" id="{4CB74B3C-6BE4-D4A9-DC45-DF3745A99EEA}"/>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49856" t="82910"/>
          <a:stretch/>
        </p:blipFill>
        <p:spPr bwMode="auto">
          <a:xfrm>
            <a:off x="578094" y="5012877"/>
            <a:ext cx="3175040" cy="934428"/>
          </a:xfrm>
          <a:prstGeom prst="rect">
            <a:avLst/>
          </a:prstGeom>
          <a:ln w="38100" cap="sq">
            <a:solidFill>
              <a:srgbClr val="0070C0"/>
            </a:solidFill>
            <a:prstDash val="solid"/>
            <a:miter lim="800000"/>
          </a:ln>
          <a:effectLst>
            <a:outerShdw blurRad="50800" dist="38100" dir="2700000" algn="tl" rotWithShape="0">
              <a:srgbClr val="000000">
                <a:alpha val="43000"/>
              </a:srgbClr>
            </a:outerShdw>
          </a:effectLst>
          <a:extLst>
            <a:ext uri="{53640926-AAD7-44D8-BBD7-CCE9431645EC}">
              <a14:shadowObscured xmlns:a14="http://schemas.microsoft.com/office/drawing/2010/main"/>
            </a:ext>
          </a:extLst>
        </p:spPr>
      </p:pic>
      <p:sp>
        <p:nvSpPr>
          <p:cNvPr id="4" name="Content Placeholder 2">
            <a:extLst>
              <a:ext uri="{FF2B5EF4-FFF2-40B4-BE49-F238E27FC236}">
                <a16:creationId xmlns:a16="http://schemas.microsoft.com/office/drawing/2014/main" id="{3AD5BE7F-5519-F4B1-4643-3FBFDFC5DA58}"/>
              </a:ext>
            </a:extLst>
          </p:cNvPr>
          <p:cNvSpPr txBox="1">
            <a:spLocks/>
          </p:cNvSpPr>
          <p:nvPr/>
        </p:nvSpPr>
        <p:spPr>
          <a:xfrm>
            <a:off x="4308514" y="1248758"/>
            <a:ext cx="4009222" cy="435133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400" dirty="0">
                <a:solidFill>
                  <a:schemeClr val="bg1"/>
                </a:solidFill>
              </a:rPr>
              <a:t>ISSUES conversation starters…  </a:t>
            </a:r>
          </a:p>
          <a:p>
            <a:pPr marL="0" indent="0">
              <a:buNone/>
            </a:pPr>
            <a:endParaRPr lang="en-GB" sz="2400" dirty="0">
              <a:solidFill>
                <a:schemeClr val="bg1"/>
              </a:solidFill>
            </a:endParaRPr>
          </a:p>
          <a:p>
            <a:r>
              <a:rPr lang="en-GB" sz="2400" dirty="0">
                <a:solidFill>
                  <a:schemeClr val="bg1"/>
                </a:solidFill>
              </a:rPr>
              <a:t>Can I suggest the following order of conversation?</a:t>
            </a:r>
          </a:p>
          <a:p>
            <a:pPr marL="0" indent="0">
              <a:buNone/>
            </a:pPr>
            <a:r>
              <a:rPr lang="en-GB" sz="2400" dirty="0">
                <a:solidFill>
                  <a:schemeClr val="bg1"/>
                </a:solidFill>
              </a:rPr>
              <a:t> </a:t>
            </a:r>
          </a:p>
          <a:p>
            <a:r>
              <a:rPr lang="en-GB" sz="2400" dirty="0">
                <a:solidFill>
                  <a:schemeClr val="bg1"/>
                </a:solidFill>
              </a:rPr>
              <a:t>What is the topic? </a:t>
            </a:r>
          </a:p>
          <a:p>
            <a:pPr marL="0" indent="0">
              <a:buNone/>
            </a:pPr>
            <a:endParaRPr lang="en-GB" sz="2400" dirty="0">
              <a:solidFill>
                <a:schemeClr val="bg1"/>
              </a:solidFill>
            </a:endParaRPr>
          </a:p>
          <a:p>
            <a:r>
              <a:rPr lang="en-GB" sz="2400" dirty="0">
                <a:solidFill>
                  <a:schemeClr val="bg1"/>
                </a:solidFill>
              </a:rPr>
              <a:t>Why is this topic important to you at this point? </a:t>
            </a:r>
            <a:endParaRPr lang="en-IE" sz="2400" dirty="0">
              <a:solidFill>
                <a:schemeClr val="bg1"/>
              </a:solidFill>
            </a:endParaRPr>
          </a:p>
        </p:txBody>
      </p:sp>
      <p:sp>
        <p:nvSpPr>
          <p:cNvPr id="5" name="Content Placeholder 3">
            <a:extLst>
              <a:ext uri="{FF2B5EF4-FFF2-40B4-BE49-F238E27FC236}">
                <a16:creationId xmlns:a16="http://schemas.microsoft.com/office/drawing/2014/main" id="{F1F4B4A3-89C3-FCF2-BBB1-23D321CED63D}"/>
              </a:ext>
            </a:extLst>
          </p:cNvPr>
          <p:cNvSpPr txBox="1">
            <a:spLocks/>
          </p:cNvSpPr>
          <p:nvPr/>
        </p:nvSpPr>
        <p:spPr>
          <a:xfrm>
            <a:off x="8185533" y="1869692"/>
            <a:ext cx="3428373"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400" dirty="0">
                <a:solidFill>
                  <a:schemeClr val="bg1"/>
                </a:solidFill>
              </a:rPr>
              <a:t>What would you like to discuss regarding your topic? </a:t>
            </a:r>
          </a:p>
          <a:p>
            <a:endParaRPr lang="en-GB" sz="2400" dirty="0">
              <a:solidFill>
                <a:schemeClr val="bg1"/>
              </a:solidFill>
            </a:endParaRPr>
          </a:p>
          <a:p>
            <a:r>
              <a:rPr lang="en-GB" sz="2400" dirty="0">
                <a:solidFill>
                  <a:schemeClr val="bg1"/>
                </a:solidFill>
              </a:rPr>
              <a:t>What is challenging about your topic</a:t>
            </a:r>
            <a:endParaRPr lang="en-IE" sz="2400" dirty="0">
              <a:solidFill>
                <a:schemeClr val="bg1"/>
              </a:solidFill>
            </a:endParaRPr>
          </a:p>
        </p:txBody>
      </p:sp>
    </p:spTree>
    <p:extLst>
      <p:ext uri="{BB962C8B-B14F-4D97-AF65-F5344CB8AC3E}">
        <p14:creationId xmlns:p14="http://schemas.microsoft.com/office/powerpoint/2010/main" val="2758446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3">
                                            <p:bg/>
                                          </p:spTgt>
                                        </p:tgtEl>
                                        <p:attrNameLst>
                                          <p:attrName>style.visibility</p:attrName>
                                        </p:attrNameLst>
                                      </p:cBhvr>
                                      <p:to>
                                        <p:strVal val="visible"/>
                                      </p:to>
                                    </p:set>
                                    <p:animEffect transition="in" filter="fade">
                                      <p:cBhvr>
                                        <p:cTn id="11" dur="500"/>
                                        <p:tgtEl>
                                          <p:spTgt spid="3">
                                            <p:bg/>
                                          </p:spTgt>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96514EDC-BB83-4DD9-B1E4-2DA3C6143619}"/>
              </a:ext>
            </a:extLst>
          </p:cNvPr>
          <p:cNvSpPr>
            <a:spLocks noGrp="1"/>
          </p:cNvSpPr>
          <p:nvPr>
            <p:ph type="title"/>
          </p:nvPr>
        </p:nvSpPr>
        <p:spPr>
          <a:xfrm>
            <a:off x="466342" y="458921"/>
            <a:ext cx="3414370" cy="3790391"/>
          </a:xfrm>
          <a:solidFill>
            <a:srgbClr val="FFC000"/>
          </a:solidFill>
        </p:spPr>
        <p:txBody>
          <a:bodyPr>
            <a:normAutofit/>
          </a:bodyPr>
          <a:lstStyle/>
          <a:p>
            <a:pPr algn="ctr"/>
            <a:r>
              <a:rPr lang="en-IE" sz="3800" b="1" dirty="0">
                <a:solidFill>
                  <a:srgbClr val="FFFFFF"/>
                </a:solidFill>
                <a:latin typeface="+mn-lt"/>
              </a:rPr>
              <a:t>Solutions conversation starters</a:t>
            </a:r>
          </a:p>
        </p:txBody>
      </p:sp>
      <p:sp>
        <p:nvSpPr>
          <p:cNvPr id="10" name="Rectangle 9">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2" name="Rectangle 11">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DA834A4-1860-4DCD-AD13-3EEC3206A69E}"/>
              </a:ext>
            </a:extLst>
          </p:cNvPr>
          <p:cNvSpPr>
            <a:spLocks noGrp="1"/>
          </p:cNvSpPr>
          <p:nvPr>
            <p:ph idx="1"/>
          </p:nvPr>
        </p:nvSpPr>
        <p:spPr>
          <a:xfrm>
            <a:off x="4052023" y="458921"/>
            <a:ext cx="7681055" cy="5951024"/>
          </a:xfrm>
          <a:solidFill>
            <a:schemeClr val="tx2"/>
          </a:solidFill>
        </p:spPr>
        <p:txBody>
          <a:bodyPr anchor="ctr">
            <a:normAutofit/>
          </a:bodyPr>
          <a:lstStyle/>
          <a:p>
            <a:pPr marL="457200" lvl="1" indent="0" algn="ctr">
              <a:buNone/>
            </a:pPr>
            <a:r>
              <a:rPr lang="en-IE" sz="2800" b="1" dirty="0">
                <a:solidFill>
                  <a:schemeClr val="bg1"/>
                </a:solidFill>
                <a:effectLst/>
                <a:ea typeface="Times New Roman" panose="02020603050405020304" pitchFamily="18" charset="0"/>
              </a:rPr>
              <a:t> </a:t>
            </a:r>
          </a:p>
          <a:p>
            <a:pPr marL="457200" lvl="1" indent="0" algn="r">
              <a:buNone/>
            </a:pPr>
            <a:endParaRPr lang="en-IE" sz="2800" dirty="0">
              <a:solidFill>
                <a:schemeClr val="bg1"/>
              </a:solidFill>
              <a:effectLst/>
              <a:ea typeface="Times New Roman" panose="02020603050405020304" pitchFamily="18" charset="0"/>
            </a:endParaRPr>
          </a:p>
          <a:p>
            <a:pPr marL="457200" lvl="1" indent="0" algn="r">
              <a:buNone/>
            </a:pPr>
            <a:endParaRPr lang="en-IE" sz="2800" dirty="0">
              <a:solidFill>
                <a:schemeClr val="bg1"/>
              </a:solidFill>
              <a:effectLst/>
              <a:ea typeface="Times New Roman" panose="02020603050405020304" pitchFamily="18" charset="0"/>
            </a:endParaRPr>
          </a:p>
          <a:p>
            <a:pPr marL="457200" lvl="1" indent="0" algn="r">
              <a:buNone/>
            </a:pPr>
            <a:endParaRPr lang="en-IE" sz="2800" dirty="0">
              <a:solidFill>
                <a:schemeClr val="bg1"/>
              </a:solidFill>
              <a:effectLst/>
              <a:ea typeface="Times New Roman" panose="02020603050405020304" pitchFamily="18" charset="0"/>
            </a:endParaRPr>
          </a:p>
          <a:p>
            <a:pPr lvl="1"/>
            <a:endParaRPr lang="en-IE" dirty="0">
              <a:latin typeface="Times New Roman" panose="02020603050405020304" pitchFamily="18" charset="0"/>
              <a:ea typeface="Times New Roman" panose="02020603050405020304" pitchFamily="18" charset="0"/>
            </a:endParaRPr>
          </a:p>
        </p:txBody>
      </p:sp>
      <p:pic>
        <p:nvPicPr>
          <p:cNvPr id="6" name="Content Placeholder 5" descr="Diagram&#10;&#10;Description automatically generated with low confidence">
            <a:extLst>
              <a:ext uri="{FF2B5EF4-FFF2-40B4-BE49-F238E27FC236}">
                <a16:creationId xmlns:a16="http://schemas.microsoft.com/office/drawing/2014/main" id="{4CB74B3C-6BE4-D4A9-DC45-DF3745A99EEA}"/>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49856" t="82910"/>
          <a:stretch/>
        </p:blipFill>
        <p:spPr bwMode="auto">
          <a:xfrm>
            <a:off x="578094" y="5012877"/>
            <a:ext cx="3175040" cy="934428"/>
          </a:xfrm>
          <a:prstGeom prst="rect">
            <a:avLst/>
          </a:prstGeom>
          <a:ln w="38100" cap="sq">
            <a:solidFill>
              <a:srgbClr val="0070C0"/>
            </a:solidFill>
            <a:prstDash val="solid"/>
            <a:miter lim="800000"/>
          </a:ln>
          <a:effectLst>
            <a:outerShdw blurRad="50800" dist="38100" dir="2700000" algn="tl" rotWithShape="0">
              <a:srgbClr val="000000">
                <a:alpha val="43000"/>
              </a:srgbClr>
            </a:outerShdw>
          </a:effectLst>
          <a:extLst>
            <a:ext uri="{53640926-AAD7-44D8-BBD7-CCE9431645EC}">
              <a14:shadowObscured xmlns:a14="http://schemas.microsoft.com/office/drawing/2010/main"/>
            </a:ext>
          </a:extLst>
        </p:spPr>
      </p:pic>
      <p:sp>
        <p:nvSpPr>
          <p:cNvPr id="7" name="Content Placeholder 2">
            <a:extLst>
              <a:ext uri="{FF2B5EF4-FFF2-40B4-BE49-F238E27FC236}">
                <a16:creationId xmlns:a16="http://schemas.microsoft.com/office/drawing/2014/main" id="{B04DA3DC-8918-A433-9EB5-AEAE3E33EC71}"/>
              </a:ext>
            </a:extLst>
          </p:cNvPr>
          <p:cNvSpPr txBox="1">
            <a:spLocks/>
          </p:cNvSpPr>
          <p:nvPr/>
        </p:nvSpPr>
        <p:spPr>
          <a:xfrm>
            <a:off x="4052023" y="1258763"/>
            <a:ext cx="4298763" cy="4541421"/>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400" dirty="0">
                <a:solidFill>
                  <a:schemeClr val="bg1"/>
                </a:solidFill>
              </a:rPr>
              <a:t>What have you tried?</a:t>
            </a:r>
          </a:p>
          <a:p>
            <a:pPr marL="0" indent="0">
              <a:buNone/>
            </a:pPr>
            <a:endParaRPr lang="en-GB" sz="2400" dirty="0">
              <a:solidFill>
                <a:schemeClr val="bg1"/>
              </a:solidFill>
            </a:endParaRPr>
          </a:p>
          <a:p>
            <a:r>
              <a:rPr lang="en-GB" sz="2400" dirty="0">
                <a:solidFill>
                  <a:schemeClr val="bg1"/>
                </a:solidFill>
              </a:rPr>
              <a:t> What worked? </a:t>
            </a:r>
          </a:p>
          <a:p>
            <a:pPr marL="0" indent="0">
              <a:buNone/>
            </a:pPr>
            <a:endParaRPr lang="en-GB" sz="2400" dirty="0">
              <a:solidFill>
                <a:schemeClr val="bg1"/>
              </a:solidFill>
            </a:endParaRPr>
          </a:p>
          <a:p>
            <a:r>
              <a:rPr lang="en-GB" sz="2400" dirty="0">
                <a:solidFill>
                  <a:schemeClr val="bg1"/>
                </a:solidFill>
              </a:rPr>
              <a:t>What didn’t work? </a:t>
            </a:r>
          </a:p>
          <a:p>
            <a:pPr marL="0" indent="0">
              <a:buNone/>
            </a:pPr>
            <a:endParaRPr lang="en-GB" sz="2400" dirty="0">
              <a:solidFill>
                <a:schemeClr val="bg1"/>
              </a:solidFill>
            </a:endParaRPr>
          </a:p>
          <a:p>
            <a:r>
              <a:rPr lang="en-GB" sz="2400" dirty="0">
                <a:solidFill>
                  <a:schemeClr val="bg1"/>
                </a:solidFill>
              </a:rPr>
              <a:t>What are your thoughts on the topic just shared by x</a:t>
            </a:r>
          </a:p>
          <a:p>
            <a:pPr marL="0" indent="0">
              <a:buNone/>
            </a:pPr>
            <a:endParaRPr lang="en-GB" sz="2400" dirty="0">
              <a:solidFill>
                <a:schemeClr val="bg1"/>
              </a:solidFill>
            </a:endParaRPr>
          </a:p>
          <a:p>
            <a:r>
              <a:rPr lang="en-GB" sz="2400" dirty="0">
                <a:solidFill>
                  <a:schemeClr val="bg1"/>
                </a:solidFill>
              </a:rPr>
              <a:t>How can we assist x with solving, improving or enhancing the situation</a:t>
            </a:r>
            <a:r>
              <a:rPr lang="en-GB" sz="2400" dirty="0"/>
              <a:t>? </a:t>
            </a:r>
            <a:endParaRPr lang="en-IE" sz="2400" dirty="0"/>
          </a:p>
        </p:txBody>
      </p:sp>
      <p:sp>
        <p:nvSpPr>
          <p:cNvPr id="9" name="Content Placeholder 3">
            <a:extLst>
              <a:ext uri="{FF2B5EF4-FFF2-40B4-BE49-F238E27FC236}">
                <a16:creationId xmlns:a16="http://schemas.microsoft.com/office/drawing/2014/main" id="{2530E698-0030-C949-180C-09D8A3D084D1}"/>
              </a:ext>
            </a:extLst>
          </p:cNvPr>
          <p:cNvSpPr txBox="1">
            <a:spLocks/>
          </p:cNvSpPr>
          <p:nvPr/>
        </p:nvSpPr>
        <p:spPr>
          <a:xfrm>
            <a:off x="8130448" y="1057815"/>
            <a:ext cx="3483458"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2400" dirty="0">
                <a:solidFill>
                  <a:schemeClr val="bg1"/>
                </a:solidFill>
              </a:rPr>
              <a:t>How can we help you progress? </a:t>
            </a:r>
          </a:p>
          <a:p>
            <a:pPr marL="0" indent="0">
              <a:buNone/>
            </a:pPr>
            <a:endParaRPr lang="en-GB" sz="2400" dirty="0">
              <a:solidFill>
                <a:schemeClr val="bg1"/>
              </a:solidFill>
            </a:endParaRPr>
          </a:p>
          <a:p>
            <a:r>
              <a:rPr lang="en-GB" sz="2400" dirty="0">
                <a:solidFill>
                  <a:schemeClr val="bg1"/>
                </a:solidFill>
              </a:rPr>
              <a:t>Who else could we seek help from? </a:t>
            </a:r>
          </a:p>
          <a:p>
            <a:pPr marL="0" indent="0">
              <a:buNone/>
            </a:pPr>
            <a:endParaRPr lang="en-GB" sz="2400" dirty="0">
              <a:solidFill>
                <a:schemeClr val="bg1"/>
              </a:solidFill>
            </a:endParaRPr>
          </a:p>
          <a:p>
            <a:r>
              <a:rPr lang="en-GB" sz="2400" dirty="0">
                <a:solidFill>
                  <a:schemeClr val="bg1"/>
                </a:solidFill>
              </a:rPr>
              <a:t>What other options do we have to achieve this?</a:t>
            </a:r>
          </a:p>
          <a:p>
            <a:pPr marL="0" indent="0">
              <a:buNone/>
            </a:pPr>
            <a:r>
              <a:rPr lang="en-GB" sz="2400" dirty="0">
                <a:solidFill>
                  <a:schemeClr val="bg1"/>
                </a:solidFill>
              </a:rPr>
              <a:t> </a:t>
            </a:r>
          </a:p>
          <a:p>
            <a:r>
              <a:rPr lang="en-GB" sz="2400" dirty="0">
                <a:solidFill>
                  <a:schemeClr val="bg1"/>
                </a:solidFill>
              </a:rPr>
              <a:t>What could be potential barriers to you achieving this?</a:t>
            </a:r>
            <a:endParaRPr lang="en-IE" sz="2400" dirty="0">
              <a:solidFill>
                <a:schemeClr val="bg1"/>
              </a:solidFill>
            </a:endParaRPr>
          </a:p>
        </p:txBody>
      </p:sp>
    </p:spTree>
    <p:extLst>
      <p:ext uri="{BB962C8B-B14F-4D97-AF65-F5344CB8AC3E}">
        <p14:creationId xmlns:p14="http://schemas.microsoft.com/office/powerpoint/2010/main" val="4043318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3">
                                            <p:bg/>
                                          </p:spTgt>
                                        </p:tgtEl>
                                        <p:attrNameLst>
                                          <p:attrName>style.visibility</p:attrName>
                                        </p:attrNameLst>
                                      </p:cBhvr>
                                      <p:to>
                                        <p:strVal val="visible"/>
                                      </p:to>
                                    </p:set>
                                    <p:animEffect transition="in" filter="fade">
                                      <p:cBhvr>
                                        <p:cTn id="11" dur="500"/>
                                        <p:tgtEl>
                                          <p:spTgt spid="3">
                                            <p:bg/>
                                          </p:spTgt>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96514EDC-BB83-4DD9-B1E4-2DA3C6143619}"/>
              </a:ext>
            </a:extLst>
          </p:cNvPr>
          <p:cNvSpPr>
            <a:spLocks noGrp="1"/>
          </p:cNvSpPr>
          <p:nvPr>
            <p:ph type="title"/>
          </p:nvPr>
        </p:nvSpPr>
        <p:spPr>
          <a:xfrm>
            <a:off x="466342" y="458921"/>
            <a:ext cx="3414370" cy="3790391"/>
          </a:xfrm>
          <a:solidFill>
            <a:srgbClr val="FFC000"/>
          </a:solidFill>
        </p:spPr>
        <p:txBody>
          <a:bodyPr>
            <a:normAutofit/>
          </a:bodyPr>
          <a:lstStyle/>
          <a:p>
            <a:pPr algn="ctr"/>
            <a:r>
              <a:rPr lang="en-IE" sz="3800" b="1" dirty="0">
                <a:solidFill>
                  <a:srgbClr val="FFFFFF"/>
                </a:solidFill>
                <a:latin typeface="+mn-lt"/>
              </a:rPr>
              <a:t>Action Plan conversation starters</a:t>
            </a:r>
          </a:p>
        </p:txBody>
      </p:sp>
      <p:sp>
        <p:nvSpPr>
          <p:cNvPr id="10" name="Rectangle 9">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2" name="Rectangle 11">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DA834A4-1860-4DCD-AD13-3EEC3206A69E}"/>
              </a:ext>
            </a:extLst>
          </p:cNvPr>
          <p:cNvSpPr>
            <a:spLocks noGrp="1"/>
          </p:cNvSpPr>
          <p:nvPr>
            <p:ph idx="1"/>
          </p:nvPr>
        </p:nvSpPr>
        <p:spPr>
          <a:xfrm>
            <a:off x="4052023" y="458921"/>
            <a:ext cx="7681055" cy="5951024"/>
          </a:xfrm>
          <a:solidFill>
            <a:schemeClr val="tx2"/>
          </a:solidFill>
        </p:spPr>
        <p:txBody>
          <a:bodyPr anchor="ctr">
            <a:normAutofit/>
          </a:bodyPr>
          <a:lstStyle/>
          <a:p>
            <a:pPr marL="457200" lvl="1" indent="0" algn="ctr">
              <a:buNone/>
            </a:pPr>
            <a:r>
              <a:rPr lang="en-IE" sz="2800" b="1" dirty="0">
                <a:solidFill>
                  <a:schemeClr val="bg1"/>
                </a:solidFill>
                <a:effectLst/>
                <a:ea typeface="Times New Roman" panose="02020603050405020304" pitchFamily="18" charset="0"/>
              </a:rPr>
              <a:t> </a:t>
            </a:r>
          </a:p>
          <a:p>
            <a:pPr marL="457200" lvl="1" indent="0" algn="r">
              <a:buNone/>
            </a:pPr>
            <a:endParaRPr lang="en-IE" sz="2800" dirty="0">
              <a:solidFill>
                <a:schemeClr val="bg1"/>
              </a:solidFill>
              <a:effectLst/>
              <a:ea typeface="Times New Roman" panose="02020603050405020304" pitchFamily="18" charset="0"/>
            </a:endParaRPr>
          </a:p>
          <a:p>
            <a:pPr marL="457200" lvl="1" indent="0" algn="r">
              <a:buNone/>
            </a:pPr>
            <a:endParaRPr lang="en-IE" sz="2800" dirty="0">
              <a:solidFill>
                <a:schemeClr val="bg1"/>
              </a:solidFill>
              <a:effectLst/>
              <a:ea typeface="Times New Roman" panose="02020603050405020304" pitchFamily="18" charset="0"/>
            </a:endParaRPr>
          </a:p>
          <a:p>
            <a:pPr marL="457200" lvl="1" indent="0" algn="r">
              <a:buNone/>
            </a:pPr>
            <a:endParaRPr lang="en-IE" sz="2800" dirty="0">
              <a:solidFill>
                <a:schemeClr val="bg1"/>
              </a:solidFill>
              <a:effectLst/>
              <a:ea typeface="Times New Roman" panose="02020603050405020304" pitchFamily="18" charset="0"/>
            </a:endParaRPr>
          </a:p>
          <a:p>
            <a:pPr lvl="1"/>
            <a:endParaRPr lang="en-IE" dirty="0">
              <a:latin typeface="Times New Roman" panose="02020603050405020304" pitchFamily="18" charset="0"/>
              <a:ea typeface="Times New Roman" panose="02020603050405020304" pitchFamily="18" charset="0"/>
            </a:endParaRPr>
          </a:p>
        </p:txBody>
      </p:sp>
      <p:pic>
        <p:nvPicPr>
          <p:cNvPr id="6" name="Content Placeholder 5" descr="Diagram&#10;&#10;Description automatically generated with low confidence">
            <a:extLst>
              <a:ext uri="{FF2B5EF4-FFF2-40B4-BE49-F238E27FC236}">
                <a16:creationId xmlns:a16="http://schemas.microsoft.com/office/drawing/2014/main" id="{4CB74B3C-6BE4-D4A9-DC45-DF3745A99EEA}"/>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49856" t="82910"/>
          <a:stretch/>
        </p:blipFill>
        <p:spPr bwMode="auto">
          <a:xfrm>
            <a:off x="578094" y="5012877"/>
            <a:ext cx="3175040" cy="934428"/>
          </a:xfrm>
          <a:prstGeom prst="rect">
            <a:avLst/>
          </a:prstGeom>
          <a:ln w="38100" cap="sq">
            <a:solidFill>
              <a:srgbClr val="0070C0"/>
            </a:solidFill>
            <a:prstDash val="solid"/>
            <a:miter lim="800000"/>
          </a:ln>
          <a:effectLst>
            <a:outerShdw blurRad="50800" dist="38100" dir="2700000" algn="tl" rotWithShape="0">
              <a:srgbClr val="000000">
                <a:alpha val="43000"/>
              </a:srgbClr>
            </a:outerShdw>
          </a:effectLst>
          <a:extLst>
            <a:ext uri="{53640926-AAD7-44D8-BBD7-CCE9431645EC}">
              <a14:shadowObscured xmlns:a14="http://schemas.microsoft.com/office/drawing/2010/main"/>
            </a:ext>
          </a:extLst>
        </p:spPr>
      </p:pic>
      <p:sp>
        <p:nvSpPr>
          <p:cNvPr id="7" name="Content Placeholder 2">
            <a:extLst>
              <a:ext uri="{FF2B5EF4-FFF2-40B4-BE49-F238E27FC236}">
                <a16:creationId xmlns:a16="http://schemas.microsoft.com/office/drawing/2014/main" id="{B04DA3DC-8918-A433-9EB5-AEAE3E33EC71}"/>
              </a:ext>
            </a:extLst>
          </p:cNvPr>
          <p:cNvSpPr txBox="1">
            <a:spLocks/>
          </p:cNvSpPr>
          <p:nvPr/>
        </p:nvSpPr>
        <p:spPr>
          <a:xfrm>
            <a:off x="4406690" y="1930793"/>
            <a:ext cx="7207216"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lang="en-GB" sz="2400" dirty="0">
                <a:solidFill>
                  <a:schemeClr val="bg1"/>
                </a:solidFill>
              </a:rPr>
              <a:t>What are we agreeing that this is best course of action? </a:t>
            </a:r>
          </a:p>
          <a:p>
            <a:pPr marL="0" lvl="0" indent="0">
              <a:buNone/>
            </a:pPr>
            <a:endParaRPr lang="en-GB" sz="2400" dirty="0">
              <a:solidFill>
                <a:schemeClr val="bg1"/>
              </a:solidFill>
            </a:endParaRPr>
          </a:p>
          <a:p>
            <a:pPr lvl="0"/>
            <a:r>
              <a:rPr lang="en-GB" sz="2400" dirty="0">
                <a:solidFill>
                  <a:schemeClr val="bg1"/>
                </a:solidFill>
              </a:rPr>
              <a:t>What are you going to do as a result of this conversation?</a:t>
            </a:r>
            <a:endParaRPr lang="en-IE" sz="2400" dirty="0">
              <a:solidFill>
                <a:schemeClr val="bg1"/>
              </a:solidFill>
            </a:endParaRPr>
          </a:p>
        </p:txBody>
      </p:sp>
    </p:spTree>
    <p:extLst>
      <p:ext uri="{BB962C8B-B14F-4D97-AF65-F5344CB8AC3E}">
        <p14:creationId xmlns:p14="http://schemas.microsoft.com/office/powerpoint/2010/main" val="1194263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3">
                                            <p:bg/>
                                          </p:spTgt>
                                        </p:tgtEl>
                                        <p:attrNameLst>
                                          <p:attrName>style.visibility</p:attrName>
                                        </p:attrNameLst>
                                      </p:cBhvr>
                                      <p:to>
                                        <p:strVal val="visible"/>
                                      </p:to>
                                    </p:set>
                                    <p:animEffect transition="in" filter="fade">
                                      <p:cBhvr>
                                        <p:cTn id="11" dur="500"/>
                                        <p:tgtEl>
                                          <p:spTgt spid="3">
                                            <p:bg/>
                                          </p:spTgt>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96514EDC-BB83-4DD9-B1E4-2DA3C6143619}"/>
              </a:ext>
            </a:extLst>
          </p:cNvPr>
          <p:cNvSpPr>
            <a:spLocks noGrp="1"/>
          </p:cNvSpPr>
          <p:nvPr>
            <p:ph type="title"/>
          </p:nvPr>
        </p:nvSpPr>
        <p:spPr>
          <a:xfrm>
            <a:off x="466342" y="458921"/>
            <a:ext cx="3414370" cy="3790391"/>
          </a:xfrm>
          <a:solidFill>
            <a:srgbClr val="FFC000"/>
          </a:solidFill>
        </p:spPr>
        <p:txBody>
          <a:bodyPr>
            <a:normAutofit/>
          </a:bodyPr>
          <a:lstStyle/>
          <a:p>
            <a:pPr algn="ctr"/>
            <a:r>
              <a:rPr lang="en-IE" sz="3800" b="1" dirty="0">
                <a:solidFill>
                  <a:srgbClr val="FFFFFF"/>
                </a:solidFill>
                <a:latin typeface="+mn-lt"/>
              </a:rPr>
              <a:t>What is Next?</a:t>
            </a:r>
          </a:p>
        </p:txBody>
      </p:sp>
      <p:sp>
        <p:nvSpPr>
          <p:cNvPr id="10" name="Rectangle 9">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2" name="Rectangle 11">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DA834A4-1860-4DCD-AD13-3EEC3206A69E}"/>
              </a:ext>
            </a:extLst>
          </p:cNvPr>
          <p:cNvSpPr>
            <a:spLocks noGrp="1"/>
          </p:cNvSpPr>
          <p:nvPr>
            <p:ph idx="1"/>
          </p:nvPr>
        </p:nvSpPr>
        <p:spPr>
          <a:xfrm>
            <a:off x="4052023" y="458921"/>
            <a:ext cx="7681055" cy="5951024"/>
          </a:xfrm>
          <a:solidFill>
            <a:schemeClr val="tx2"/>
          </a:solidFill>
        </p:spPr>
        <p:txBody>
          <a:bodyPr anchor="ctr">
            <a:normAutofit/>
          </a:bodyPr>
          <a:lstStyle/>
          <a:p>
            <a:pPr marL="457200" lvl="1" indent="0" algn="ctr">
              <a:buNone/>
            </a:pPr>
            <a:r>
              <a:rPr lang="en-IE" sz="2800" b="1" dirty="0">
                <a:solidFill>
                  <a:schemeClr val="bg1"/>
                </a:solidFill>
                <a:effectLst/>
                <a:ea typeface="Times New Roman" panose="02020603050405020304" pitchFamily="18" charset="0"/>
              </a:rPr>
              <a:t> </a:t>
            </a:r>
          </a:p>
          <a:p>
            <a:pPr marL="457200" lvl="1" indent="0" algn="r">
              <a:buNone/>
            </a:pPr>
            <a:endParaRPr lang="en-IE" sz="2800" dirty="0">
              <a:solidFill>
                <a:schemeClr val="bg1"/>
              </a:solidFill>
              <a:effectLst/>
              <a:ea typeface="Times New Roman" panose="02020603050405020304" pitchFamily="18" charset="0"/>
            </a:endParaRPr>
          </a:p>
          <a:p>
            <a:pPr marL="457200" lvl="1" indent="0" algn="r">
              <a:buNone/>
            </a:pPr>
            <a:endParaRPr lang="en-IE" sz="2800" dirty="0">
              <a:solidFill>
                <a:schemeClr val="bg1"/>
              </a:solidFill>
              <a:effectLst/>
              <a:ea typeface="Times New Roman" panose="02020603050405020304" pitchFamily="18" charset="0"/>
            </a:endParaRPr>
          </a:p>
          <a:p>
            <a:pPr marL="457200" lvl="1" indent="0" algn="r">
              <a:buNone/>
            </a:pPr>
            <a:endParaRPr lang="en-IE" sz="2800" dirty="0">
              <a:solidFill>
                <a:schemeClr val="bg1"/>
              </a:solidFill>
              <a:effectLst/>
              <a:ea typeface="Times New Roman" panose="02020603050405020304" pitchFamily="18" charset="0"/>
            </a:endParaRPr>
          </a:p>
          <a:p>
            <a:pPr lvl="1"/>
            <a:endParaRPr lang="en-IE" dirty="0">
              <a:latin typeface="Times New Roman" panose="02020603050405020304" pitchFamily="18" charset="0"/>
              <a:ea typeface="Times New Roman" panose="02020603050405020304" pitchFamily="18" charset="0"/>
            </a:endParaRPr>
          </a:p>
        </p:txBody>
      </p:sp>
      <p:pic>
        <p:nvPicPr>
          <p:cNvPr id="6" name="Content Placeholder 5" descr="Diagram&#10;&#10;Description automatically generated with low confidence">
            <a:extLst>
              <a:ext uri="{FF2B5EF4-FFF2-40B4-BE49-F238E27FC236}">
                <a16:creationId xmlns:a16="http://schemas.microsoft.com/office/drawing/2014/main" id="{4CB74B3C-6BE4-D4A9-DC45-DF3745A99EEA}"/>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49856" t="82910"/>
          <a:stretch/>
        </p:blipFill>
        <p:spPr bwMode="auto">
          <a:xfrm>
            <a:off x="578094" y="5012877"/>
            <a:ext cx="3175040" cy="934428"/>
          </a:xfrm>
          <a:prstGeom prst="rect">
            <a:avLst/>
          </a:prstGeom>
          <a:ln w="38100" cap="sq">
            <a:solidFill>
              <a:srgbClr val="0070C0"/>
            </a:solidFill>
            <a:prstDash val="solid"/>
            <a:miter lim="800000"/>
          </a:ln>
          <a:effectLst>
            <a:outerShdw blurRad="50800" dist="38100" dir="2700000" algn="tl" rotWithShape="0">
              <a:srgbClr val="000000">
                <a:alpha val="43000"/>
              </a:srgbClr>
            </a:outerShdw>
          </a:effectLst>
          <a:extLst>
            <a:ext uri="{53640926-AAD7-44D8-BBD7-CCE9431645EC}">
              <a14:shadowObscured xmlns:a14="http://schemas.microsoft.com/office/drawing/2010/main"/>
            </a:ext>
          </a:extLst>
        </p:spPr>
      </p:pic>
      <p:sp>
        <p:nvSpPr>
          <p:cNvPr id="7" name="Content Placeholder 2">
            <a:extLst>
              <a:ext uri="{FF2B5EF4-FFF2-40B4-BE49-F238E27FC236}">
                <a16:creationId xmlns:a16="http://schemas.microsoft.com/office/drawing/2014/main" id="{B04DA3DC-8918-A433-9EB5-AEAE3E33EC71}"/>
              </a:ext>
            </a:extLst>
          </p:cNvPr>
          <p:cNvSpPr txBox="1">
            <a:spLocks/>
          </p:cNvSpPr>
          <p:nvPr/>
        </p:nvSpPr>
        <p:spPr>
          <a:xfrm>
            <a:off x="4385419" y="1258764"/>
            <a:ext cx="3503421"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lang="en-GB" sz="2400" dirty="0">
                <a:solidFill>
                  <a:schemeClr val="bg1"/>
                </a:solidFill>
              </a:rPr>
              <a:t>Agree NOW how will the coach developer liaise with coach leaders outside structured sessions? Group via WhatsApp? Etc.</a:t>
            </a:r>
          </a:p>
          <a:p>
            <a:pPr marL="0" lvl="0" indent="0">
              <a:buNone/>
            </a:pPr>
            <a:endParaRPr lang="en-GB" sz="2400" dirty="0">
              <a:solidFill>
                <a:schemeClr val="bg1"/>
              </a:solidFill>
            </a:endParaRPr>
          </a:p>
          <a:p>
            <a:pPr lvl="0"/>
            <a:r>
              <a:rPr lang="en-GB" sz="2400" dirty="0">
                <a:solidFill>
                  <a:schemeClr val="bg1"/>
                </a:solidFill>
              </a:rPr>
              <a:t>Agree dates for coach leader Community of Practise sessions  (x3) and give to your Coach Developer.</a:t>
            </a:r>
          </a:p>
        </p:txBody>
      </p:sp>
      <p:sp>
        <p:nvSpPr>
          <p:cNvPr id="4" name="Content Placeholder 3">
            <a:extLst>
              <a:ext uri="{FF2B5EF4-FFF2-40B4-BE49-F238E27FC236}">
                <a16:creationId xmlns:a16="http://schemas.microsoft.com/office/drawing/2014/main" id="{7516FFD8-9521-A543-EBD9-68817E3D8A05}"/>
              </a:ext>
            </a:extLst>
          </p:cNvPr>
          <p:cNvSpPr txBox="1">
            <a:spLocks/>
          </p:cNvSpPr>
          <p:nvPr/>
        </p:nvSpPr>
        <p:spPr>
          <a:xfrm>
            <a:off x="8098505" y="1595967"/>
            <a:ext cx="3641993" cy="435133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80000"/>
              </a:lnSpc>
              <a:buNone/>
            </a:pPr>
            <a:endParaRPr lang="en-GB" sz="2400" dirty="0">
              <a:solidFill>
                <a:schemeClr val="bg1"/>
              </a:solidFill>
            </a:endParaRPr>
          </a:p>
          <a:p>
            <a:pPr>
              <a:lnSpc>
                <a:spcPct val="80000"/>
              </a:lnSpc>
            </a:pPr>
            <a:r>
              <a:rPr lang="en-GB" sz="2400" dirty="0">
                <a:solidFill>
                  <a:schemeClr val="bg1"/>
                </a:solidFill>
              </a:rPr>
              <a:t>It is Important Coach leaders meet between their CoP sessions to identify key learning moments and plan for next coaches CoP sessions based on </a:t>
            </a:r>
            <a:r>
              <a:rPr lang="en-GB" sz="2400" dirty="0"/>
              <a:t>learnings.</a:t>
            </a:r>
            <a:endParaRPr lang="en-IE" sz="2400" dirty="0"/>
          </a:p>
          <a:p>
            <a:pPr>
              <a:lnSpc>
                <a:spcPct val="80000"/>
              </a:lnSpc>
            </a:pPr>
            <a:endParaRPr lang="en-IE" sz="1400" dirty="0"/>
          </a:p>
        </p:txBody>
      </p:sp>
    </p:spTree>
    <p:extLst>
      <p:ext uri="{BB962C8B-B14F-4D97-AF65-F5344CB8AC3E}">
        <p14:creationId xmlns:p14="http://schemas.microsoft.com/office/powerpoint/2010/main" val="988415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3">
                                            <p:bg/>
                                          </p:spTgt>
                                        </p:tgtEl>
                                        <p:attrNameLst>
                                          <p:attrName>style.visibility</p:attrName>
                                        </p:attrNameLst>
                                      </p:cBhvr>
                                      <p:to>
                                        <p:strVal val="visible"/>
                                      </p:to>
                                    </p:set>
                                    <p:animEffect transition="in" filter="fade">
                                      <p:cBhvr>
                                        <p:cTn id="11" dur="500"/>
                                        <p:tgtEl>
                                          <p:spTgt spid="3">
                                            <p:bg/>
                                          </p:spTgt>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96514EDC-BB83-4DD9-B1E4-2DA3C6143619}"/>
              </a:ext>
            </a:extLst>
          </p:cNvPr>
          <p:cNvSpPr>
            <a:spLocks noGrp="1"/>
          </p:cNvSpPr>
          <p:nvPr>
            <p:ph type="title"/>
          </p:nvPr>
        </p:nvSpPr>
        <p:spPr>
          <a:xfrm>
            <a:off x="466342" y="458921"/>
            <a:ext cx="3414370" cy="3790391"/>
          </a:xfrm>
          <a:solidFill>
            <a:srgbClr val="FFC000"/>
          </a:solidFill>
        </p:spPr>
        <p:txBody>
          <a:bodyPr>
            <a:normAutofit/>
          </a:bodyPr>
          <a:lstStyle/>
          <a:p>
            <a:pPr algn="ctr"/>
            <a:r>
              <a:rPr lang="en-IE" sz="3800" b="1" dirty="0">
                <a:solidFill>
                  <a:srgbClr val="FFFFFF"/>
                </a:solidFill>
                <a:latin typeface="+mn-lt"/>
              </a:rPr>
              <a:t>What is Next?</a:t>
            </a:r>
          </a:p>
        </p:txBody>
      </p:sp>
      <p:sp>
        <p:nvSpPr>
          <p:cNvPr id="10" name="Rectangle 9">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2" name="Rectangle 11">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DA834A4-1860-4DCD-AD13-3EEC3206A69E}"/>
              </a:ext>
            </a:extLst>
          </p:cNvPr>
          <p:cNvSpPr>
            <a:spLocks noGrp="1"/>
          </p:cNvSpPr>
          <p:nvPr>
            <p:ph idx="1"/>
          </p:nvPr>
        </p:nvSpPr>
        <p:spPr>
          <a:xfrm>
            <a:off x="4052023" y="458921"/>
            <a:ext cx="7681055" cy="5951024"/>
          </a:xfrm>
          <a:solidFill>
            <a:schemeClr val="tx2"/>
          </a:solidFill>
        </p:spPr>
        <p:txBody>
          <a:bodyPr anchor="ctr">
            <a:normAutofit/>
          </a:bodyPr>
          <a:lstStyle/>
          <a:p>
            <a:pPr marL="457200" lvl="1" indent="0" algn="ctr">
              <a:buNone/>
            </a:pPr>
            <a:r>
              <a:rPr lang="en-IE" sz="2800" b="1" dirty="0">
                <a:solidFill>
                  <a:schemeClr val="bg1"/>
                </a:solidFill>
                <a:effectLst/>
                <a:ea typeface="Times New Roman" panose="02020603050405020304" pitchFamily="18" charset="0"/>
              </a:rPr>
              <a:t> </a:t>
            </a:r>
          </a:p>
          <a:p>
            <a:pPr marL="457200" lvl="1" indent="0" algn="r">
              <a:buNone/>
            </a:pPr>
            <a:endParaRPr lang="en-IE" sz="2800" dirty="0">
              <a:solidFill>
                <a:schemeClr val="bg1"/>
              </a:solidFill>
              <a:effectLst/>
              <a:ea typeface="Times New Roman" panose="02020603050405020304" pitchFamily="18" charset="0"/>
            </a:endParaRPr>
          </a:p>
          <a:p>
            <a:pPr marL="457200" lvl="1" indent="0" algn="r">
              <a:buNone/>
            </a:pPr>
            <a:endParaRPr lang="en-IE" sz="2800" dirty="0">
              <a:solidFill>
                <a:schemeClr val="bg1"/>
              </a:solidFill>
              <a:effectLst/>
              <a:ea typeface="Times New Roman" panose="02020603050405020304" pitchFamily="18" charset="0"/>
            </a:endParaRPr>
          </a:p>
          <a:p>
            <a:pPr marL="457200" lvl="1" indent="0" algn="r">
              <a:buNone/>
            </a:pPr>
            <a:endParaRPr lang="en-IE" sz="2800" dirty="0">
              <a:solidFill>
                <a:schemeClr val="bg1"/>
              </a:solidFill>
              <a:effectLst/>
              <a:ea typeface="Times New Roman" panose="02020603050405020304" pitchFamily="18" charset="0"/>
            </a:endParaRPr>
          </a:p>
          <a:p>
            <a:pPr lvl="1"/>
            <a:endParaRPr lang="en-IE" dirty="0">
              <a:latin typeface="Times New Roman" panose="02020603050405020304" pitchFamily="18" charset="0"/>
              <a:ea typeface="Times New Roman" panose="02020603050405020304" pitchFamily="18" charset="0"/>
            </a:endParaRPr>
          </a:p>
          <a:p>
            <a:pPr marL="457200" lvl="1" indent="0">
              <a:buNone/>
            </a:pPr>
            <a:endParaRPr lang="en-IE" dirty="0">
              <a:latin typeface="Times New Roman" panose="02020603050405020304" pitchFamily="18" charset="0"/>
              <a:ea typeface="Times New Roman" panose="02020603050405020304" pitchFamily="18" charset="0"/>
            </a:endParaRPr>
          </a:p>
        </p:txBody>
      </p:sp>
      <p:pic>
        <p:nvPicPr>
          <p:cNvPr id="6" name="Content Placeholder 5" descr="Diagram&#10;&#10;Description automatically generated with low confidence">
            <a:extLst>
              <a:ext uri="{FF2B5EF4-FFF2-40B4-BE49-F238E27FC236}">
                <a16:creationId xmlns:a16="http://schemas.microsoft.com/office/drawing/2014/main" id="{4CB74B3C-6BE4-D4A9-DC45-DF3745A99EEA}"/>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49856" t="82910"/>
          <a:stretch/>
        </p:blipFill>
        <p:spPr bwMode="auto">
          <a:xfrm>
            <a:off x="578094" y="5012877"/>
            <a:ext cx="3175040" cy="934428"/>
          </a:xfrm>
          <a:prstGeom prst="rect">
            <a:avLst/>
          </a:prstGeom>
          <a:ln w="38100" cap="sq">
            <a:solidFill>
              <a:srgbClr val="0070C0"/>
            </a:solidFill>
            <a:prstDash val="solid"/>
            <a:miter lim="800000"/>
          </a:ln>
          <a:effectLst>
            <a:outerShdw blurRad="50800" dist="38100" dir="2700000" algn="tl" rotWithShape="0">
              <a:srgbClr val="000000">
                <a:alpha val="43000"/>
              </a:srgbClr>
            </a:outerShdw>
          </a:effectLst>
          <a:extLst>
            <a:ext uri="{53640926-AAD7-44D8-BBD7-CCE9431645EC}">
              <a14:shadowObscured xmlns:a14="http://schemas.microsoft.com/office/drawing/2010/main"/>
            </a:ext>
          </a:extLst>
        </p:spPr>
      </p:pic>
      <p:sp>
        <p:nvSpPr>
          <p:cNvPr id="7" name="Content Placeholder 2">
            <a:extLst>
              <a:ext uri="{FF2B5EF4-FFF2-40B4-BE49-F238E27FC236}">
                <a16:creationId xmlns:a16="http://schemas.microsoft.com/office/drawing/2014/main" id="{B04DA3DC-8918-A433-9EB5-AEAE3E33EC71}"/>
              </a:ext>
            </a:extLst>
          </p:cNvPr>
          <p:cNvSpPr txBox="1">
            <a:spLocks/>
          </p:cNvSpPr>
          <p:nvPr/>
        </p:nvSpPr>
        <p:spPr>
          <a:xfrm>
            <a:off x="4385419" y="1258764"/>
            <a:ext cx="6840769"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r>
              <a:rPr lang="en-IE" sz="2400" dirty="0">
                <a:solidFill>
                  <a:schemeClr val="bg1"/>
                </a:solidFill>
              </a:rPr>
              <a:t>Set up your CL WhatsApp groups (if you haven’t already)</a:t>
            </a:r>
          </a:p>
          <a:p>
            <a:pPr marL="0" lvl="0" indent="0">
              <a:buNone/>
            </a:pPr>
            <a:endParaRPr lang="en-IE" sz="2400" dirty="0">
              <a:solidFill>
                <a:schemeClr val="bg1"/>
              </a:solidFill>
            </a:endParaRPr>
          </a:p>
          <a:p>
            <a:pPr lvl="0"/>
            <a:r>
              <a:rPr lang="en-IE" sz="2400" dirty="0">
                <a:solidFill>
                  <a:schemeClr val="bg1"/>
                </a:solidFill>
              </a:rPr>
              <a:t>Confirm your dates for CoP sessions July, Aug and Sept </a:t>
            </a:r>
          </a:p>
          <a:p>
            <a:pPr marL="0" lvl="0" indent="0">
              <a:buNone/>
            </a:pPr>
            <a:endParaRPr lang="en-IE" sz="2400" dirty="0">
              <a:solidFill>
                <a:schemeClr val="bg1"/>
              </a:solidFill>
            </a:endParaRPr>
          </a:p>
          <a:p>
            <a:pPr lvl="0"/>
            <a:r>
              <a:rPr lang="en-IE" sz="2400" dirty="0">
                <a:solidFill>
                  <a:schemeClr val="bg1"/>
                </a:solidFill>
              </a:rPr>
              <a:t>CD will forward you a Coach Leader support booklet</a:t>
            </a:r>
          </a:p>
          <a:p>
            <a:pPr lvl="0"/>
            <a:endParaRPr lang="en-IE" sz="2400" dirty="0">
              <a:solidFill>
                <a:schemeClr val="bg1"/>
              </a:solidFill>
            </a:endParaRPr>
          </a:p>
          <a:p>
            <a:pPr lvl="0"/>
            <a:r>
              <a:rPr lang="en-IE" sz="2400" dirty="0">
                <a:solidFill>
                  <a:schemeClr val="bg1"/>
                </a:solidFill>
              </a:rPr>
              <a:t>CD is also available for up to 3 ‘check online meetings’ if required.</a:t>
            </a:r>
          </a:p>
        </p:txBody>
      </p:sp>
    </p:spTree>
    <p:extLst>
      <p:ext uri="{BB962C8B-B14F-4D97-AF65-F5344CB8AC3E}">
        <p14:creationId xmlns:p14="http://schemas.microsoft.com/office/powerpoint/2010/main" val="1432574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3">
                                            <p:bg/>
                                          </p:spTgt>
                                        </p:tgtEl>
                                        <p:attrNameLst>
                                          <p:attrName>style.visibility</p:attrName>
                                        </p:attrNameLst>
                                      </p:cBhvr>
                                      <p:to>
                                        <p:strVal val="visible"/>
                                      </p:to>
                                    </p:set>
                                    <p:animEffect transition="in" filter="fade">
                                      <p:cBhvr>
                                        <p:cTn id="11" dur="500"/>
                                        <p:tgtEl>
                                          <p:spTgt spid="3">
                                            <p:bg/>
                                          </p:spTgt>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2559</TotalTime>
  <Words>1352</Words>
  <Application>Microsoft Office PowerPoint</Application>
  <PresentationFormat>Widescreen</PresentationFormat>
  <Paragraphs>183</Paragraphs>
  <Slides>11</Slides>
  <Notes>10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Arial</vt:lpstr>
      <vt:lpstr>Calibri</vt:lpstr>
      <vt:lpstr>Calibri Light</vt:lpstr>
      <vt:lpstr>Segoe UI</vt:lpstr>
      <vt:lpstr>Times New Roman</vt:lpstr>
      <vt:lpstr>Trebuchet MS</vt:lpstr>
      <vt:lpstr>Wingdings</vt:lpstr>
      <vt:lpstr>Office Theme</vt:lpstr>
      <vt:lpstr>PowerPoint Presentation</vt:lpstr>
      <vt:lpstr>Timeline to date</vt:lpstr>
      <vt:lpstr>Catalyst </vt:lpstr>
      <vt:lpstr>Main Body of your CoP Sessions </vt:lpstr>
      <vt:lpstr>Issues conversation starters</vt:lpstr>
      <vt:lpstr>Solutions conversation starters</vt:lpstr>
      <vt:lpstr>Action Plan conversation starters</vt:lpstr>
      <vt:lpstr>What is Next?</vt:lpstr>
      <vt:lpstr>What is Next?</vt:lpstr>
      <vt:lpstr>What is Next?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William Harmon</dc:creator>
  <cp:lastModifiedBy>William Harmon</cp:lastModifiedBy>
  <cp:revision>173</cp:revision>
  <dcterms:created xsi:type="dcterms:W3CDTF">2021-03-11T22:34:15Z</dcterms:created>
  <dcterms:modified xsi:type="dcterms:W3CDTF">2024-07-02T10:59:03Z</dcterms:modified>
</cp:coreProperties>
</file>