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703" r:id="rId3"/>
    <p:sldId id="715" r:id="rId4"/>
    <p:sldId id="714" r:id="rId5"/>
    <p:sldId id="710" r:id="rId6"/>
    <p:sldId id="395" r:id="rId7"/>
    <p:sldId id="716" r:id="rId8"/>
    <p:sldId id="262" r:id="rId9"/>
    <p:sldId id="717" r:id="rId10"/>
    <p:sldId id="712" r:id="rId11"/>
    <p:sldId id="693" r:id="rId12"/>
    <p:sldId id="287" r:id="rId13"/>
    <p:sldId id="286" r:id="rId14"/>
    <p:sldId id="718" r:id="rId15"/>
    <p:sldId id="719" r:id="rId16"/>
    <p:sldId id="720" r:id="rId17"/>
    <p:sldId id="721" r:id="rId18"/>
    <p:sldId id="722" r:id="rId19"/>
    <p:sldId id="723" r:id="rId20"/>
    <p:sldId id="724" r:id="rId21"/>
    <p:sldId id="713" r:id="rId22"/>
    <p:sldId id="685" r:id="rId23"/>
    <p:sldId id="6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ff Niall O Mahony" initials="SNOM" lastIdx="10" clrIdx="0">
    <p:extLst>
      <p:ext uri="{19B8F6BF-5375-455C-9EA6-DF929625EA0E}">
        <p15:presenceInfo xmlns:p15="http://schemas.microsoft.com/office/powerpoint/2012/main" userId="S-1-5-21-3580650248-386734037-215206226-10642" providerId="AD"/>
      </p:ext>
    </p:extLst>
  </p:cmAuthor>
  <p:cmAuthor id="2" name="Mary Beades" initials="MB" lastIdx="12" clrIdx="1">
    <p:extLst>
      <p:ext uri="{19B8F6BF-5375-455C-9EA6-DF929625EA0E}">
        <p15:presenceInfo xmlns:p15="http://schemas.microsoft.com/office/powerpoint/2012/main" userId="edb2fa43f9049b4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2165" autoAdjust="0"/>
  </p:normalViewPr>
  <p:slideViewPr>
    <p:cSldViewPr snapToGrid="0">
      <p:cViewPr varScale="1">
        <p:scale>
          <a:sx n="58" d="100"/>
          <a:sy n="58" d="100"/>
        </p:scale>
        <p:origin x="129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3DAAC-584D-4716-9AEC-1B7C34EE1E32}" type="datetimeFigureOut">
              <a:rPr lang="en-IE" smtClean="0"/>
              <a:t>17/06/2024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260556-FAEF-4CAD-9A2C-A8BE64A97C65}" type="slidenum">
              <a:rPr lang="en-IE" smtClean="0"/>
              <a:t>‹#›</a:t>
            </a:fld>
            <a:endParaRPr lang="en-IE"/>
          </a:p>
        </p:txBody>
      </p:sp>
    </p:spTree>
    <p:extLst>
      <p:ext uri="{BB962C8B-B14F-4D97-AF65-F5344CB8AC3E}">
        <p14:creationId xmlns:p14="http://schemas.microsoft.com/office/powerpoint/2010/main" val="194803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line - Wouldn’t it be great if sports clubs took ownership of the development of its coaches by development I mean coaches looking to continually improve  ! What might that mean?</a:t>
            </a:r>
          </a:p>
          <a:p>
            <a:endParaRPr lang="en-US" dirty="0"/>
          </a:p>
          <a:p>
            <a:endParaRPr lang="en-US" dirty="0"/>
          </a:p>
        </p:txBody>
      </p:sp>
      <p:sp>
        <p:nvSpPr>
          <p:cNvPr id="4" name="Slide Number Placeholder 3"/>
          <p:cNvSpPr>
            <a:spLocks noGrp="1"/>
          </p:cNvSpPr>
          <p:nvPr>
            <p:ph type="sldNum" sz="quarter" idx="5"/>
          </p:nvPr>
        </p:nvSpPr>
        <p:spPr/>
        <p:txBody>
          <a:bodyPr/>
          <a:lstStyle/>
          <a:p>
            <a:fld id="{4E260556-FAEF-4CAD-9A2C-A8BE64A97C65}" type="slidenum">
              <a:rPr lang="en-IE" smtClean="0"/>
              <a:t>1</a:t>
            </a:fld>
            <a:endParaRPr lang="en-IE"/>
          </a:p>
        </p:txBody>
      </p:sp>
    </p:spTree>
    <p:extLst>
      <p:ext uri="{BB962C8B-B14F-4D97-AF65-F5344CB8AC3E}">
        <p14:creationId xmlns:p14="http://schemas.microsoft.com/office/powerpoint/2010/main" val="1060933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IE" dirty="0"/>
          </a:p>
        </p:txBody>
      </p:sp>
      <p:sp>
        <p:nvSpPr>
          <p:cNvPr id="4" name="Slide Number Placeholder 3"/>
          <p:cNvSpPr>
            <a:spLocks noGrp="1"/>
          </p:cNvSpPr>
          <p:nvPr>
            <p:ph type="sldNum" sz="quarter" idx="5"/>
          </p:nvPr>
        </p:nvSpPr>
        <p:spPr/>
        <p:txBody>
          <a:bodyPr/>
          <a:lstStyle/>
          <a:p>
            <a:fld id="{4E260556-FAEF-4CAD-9A2C-A8BE64A97C65}" type="slidenum">
              <a:rPr lang="en-IE" smtClean="0"/>
              <a:t>11</a:t>
            </a:fld>
            <a:endParaRPr lang="en-IE"/>
          </a:p>
        </p:txBody>
      </p:sp>
    </p:spTree>
    <p:extLst>
      <p:ext uri="{BB962C8B-B14F-4D97-AF65-F5344CB8AC3E}">
        <p14:creationId xmlns:p14="http://schemas.microsoft.com/office/powerpoint/2010/main" val="3052568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Basic Training</a:t>
            </a:r>
          </a:p>
          <a:p>
            <a:endParaRPr lang="en-IE" dirty="0"/>
          </a:p>
          <a:p>
            <a:r>
              <a:rPr lang="en-IE" dirty="0"/>
              <a:t>How to structure a CoP</a:t>
            </a:r>
          </a:p>
          <a:p>
            <a:r>
              <a:rPr lang="en-IE" dirty="0"/>
              <a:t>Set the agenda </a:t>
            </a:r>
          </a:p>
          <a:p>
            <a:endParaRPr lang="en-IE" dirty="0"/>
          </a:p>
          <a:p>
            <a:r>
              <a:rPr lang="en-IE" dirty="0"/>
              <a:t>Conversation Framework </a:t>
            </a:r>
          </a:p>
          <a:p>
            <a:r>
              <a:rPr lang="en-IE" dirty="0"/>
              <a:t>What is the issue</a:t>
            </a:r>
          </a:p>
          <a:p>
            <a:r>
              <a:rPr lang="en-IE" dirty="0"/>
              <a:t>Discuss potential solutions</a:t>
            </a:r>
          </a:p>
          <a:p>
            <a:r>
              <a:rPr lang="en-IE" dirty="0"/>
              <a:t>Agree action points</a:t>
            </a:r>
          </a:p>
        </p:txBody>
      </p:sp>
      <p:sp>
        <p:nvSpPr>
          <p:cNvPr id="4" name="Slide Number Placeholder 3"/>
          <p:cNvSpPr>
            <a:spLocks noGrp="1"/>
          </p:cNvSpPr>
          <p:nvPr>
            <p:ph type="sldNum" sz="quarter" idx="5"/>
          </p:nvPr>
        </p:nvSpPr>
        <p:spPr/>
        <p:txBody>
          <a:bodyPr/>
          <a:lstStyle/>
          <a:p>
            <a:fld id="{4E260556-FAEF-4CAD-9A2C-A8BE64A97C65}" type="slidenum">
              <a:rPr lang="en-IE" smtClean="0"/>
              <a:t>22</a:t>
            </a:fld>
            <a:endParaRPr lang="en-IE"/>
          </a:p>
        </p:txBody>
      </p:sp>
    </p:spTree>
    <p:extLst>
      <p:ext uri="{BB962C8B-B14F-4D97-AF65-F5344CB8AC3E}">
        <p14:creationId xmlns:p14="http://schemas.microsoft.com/office/powerpoint/2010/main" val="1649285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E260556-FAEF-4CAD-9A2C-A8BE64A97C65}" type="slidenum">
              <a:rPr lang="en-IE" smtClean="0"/>
              <a:t>2</a:t>
            </a:fld>
            <a:endParaRPr lang="en-IE"/>
          </a:p>
        </p:txBody>
      </p:sp>
    </p:spTree>
    <p:extLst>
      <p:ext uri="{BB962C8B-B14F-4D97-AF65-F5344CB8AC3E}">
        <p14:creationId xmlns:p14="http://schemas.microsoft.com/office/powerpoint/2010/main" val="79212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E260556-FAEF-4CAD-9A2C-A8BE64A97C65}" type="slidenum">
              <a:rPr lang="en-IE" smtClean="0"/>
              <a:t>3</a:t>
            </a:fld>
            <a:endParaRPr lang="en-IE"/>
          </a:p>
        </p:txBody>
      </p:sp>
    </p:spTree>
    <p:extLst>
      <p:ext uri="{BB962C8B-B14F-4D97-AF65-F5344CB8AC3E}">
        <p14:creationId xmlns:p14="http://schemas.microsoft.com/office/powerpoint/2010/main" val="255745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E260556-FAEF-4CAD-9A2C-A8BE64A97C65}" type="slidenum">
              <a:rPr lang="en-IE" smtClean="0"/>
              <a:t>4</a:t>
            </a:fld>
            <a:endParaRPr lang="en-IE"/>
          </a:p>
        </p:txBody>
      </p:sp>
    </p:spTree>
    <p:extLst>
      <p:ext uri="{BB962C8B-B14F-4D97-AF65-F5344CB8AC3E}">
        <p14:creationId xmlns:p14="http://schemas.microsoft.com/office/powerpoint/2010/main" val="1554757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E260556-FAEF-4CAD-9A2C-A8BE64A97C65}" type="slidenum">
              <a:rPr lang="en-IE" smtClean="0"/>
              <a:t>5</a:t>
            </a:fld>
            <a:endParaRPr lang="en-IE"/>
          </a:p>
        </p:txBody>
      </p:sp>
    </p:spTree>
    <p:extLst>
      <p:ext uri="{BB962C8B-B14F-4D97-AF65-F5344CB8AC3E}">
        <p14:creationId xmlns:p14="http://schemas.microsoft.com/office/powerpoint/2010/main" val="3395145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E260556-FAEF-4CAD-9A2C-A8BE64A97C65}" type="slidenum">
              <a:rPr lang="en-IE" smtClean="0"/>
              <a:t>7</a:t>
            </a:fld>
            <a:endParaRPr lang="en-IE"/>
          </a:p>
        </p:txBody>
      </p:sp>
    </p:spTree>
    <p:extLst>
      <p:ext uri="{BB962C8B-B14F-4D97-AF65-F5344CB8AC3E}">
        <p14:creationId xmlns:p14="http://schemas.microsoft.com/office/powerpoint/2010/main" val="4121548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What is a Community of Practice?</a:t>
            </a:r>
          </a:p>
          <a:p>
            <a:endParaRPr lang="en-US" dirty="0"/>
          </a:p>
          <a:p>
            <a:r>
              <a:rPr lang="en-US" dirty="0"/>
              <a:t>It is where individuals or coaches, learn by being involved in a structured social framework of co-participation. Coaches work closely together with a ‘sense of a mission’ – there is something people want to accomplish or do together that arises their shared understanding. In essence, regular interaction assists coaches to find solutions to everyday coaching issues that in turn deepen their knowledge and potentially changing their practice. </a:t>
            </a:r>
          </a:p>
          <a:p>
            <a:endParaRPr lang="en-US" dirty="0"/>
          </a:p>
          <a:p>
            <a:pPr algn="ctr"/>
            <a:endParaRPr lang="en-IE" sz="1200" b="1" i="1" dirty="0">
              <a:latin typeface="Times New Roman" panose="02020603050405020304" pitchFamily="18" charset="0"/>
              <a:ea typeface="Times New Roman" panose="02020603050405020304" pitchFamily="18" charset="0"/>
            </a:endParaRPr>
          </a:p>
          <a:p>
            <a:pPr algn="l"/>
            <a:r>
              <a:rPr lang="en-IE" sz="1200" b="1" i="1" dirty="0">
                <a:latin typeface="Times New Roman" panose="02020603050405020304" pitchFamily="18" charset="0"/>
                <a:ea typeface="Times New Roman" panose="02020603050405020304" pitchFamily="18" charset="0"/>
              </a:rPr>
              <a:t>‘It is club coaches having better coaching conversations’</a:t>
            </a:r>
            <a:endParaRPr lang="en-IE" sz="1050" dirty="0"/>
          </a:p>
          <a:p>
            <a:endParaRPr lang="en-IE" dirty="0"/>
          </a:p>
        </p:txBody>
      </p:sp>
      <p:sp>
        <p:nvSpPr>
          <p:cNvPr id="4" name="Slide Number Placeholder 3"/>
          <p:cNvSpPr>
            <a:spLocks noGrp="1"/>
          </p:cNvSpPr>
          <p:nvPr>
            <p:ph type="sldNum" sz="quarter" idx="5"/>
          </p:nvPr>
        </p:nvSpPr>
        <p:spPr/>
        <p:txBody>
          <a:bodyPr/>
          <a:lstStyle/>
          <a:p>
            <a:fld id="{4E260556-FAEF-4CAD-9A2C-A8BE64A97C65}" type="slidenum">
              <a:rPr lang="en-IE" smtClean="0"/>
              <a:t>8</a:t>
            </a:fld>
            <a:endParaRPr lang="en-IE"/>
          </a:p>
        </p:txBody>
      </p:sp>
    </p:spTree>
    <p:extLst>
      <p:ext uri="{BB962C8B-B14F-4D97-AF65-F5344CB8AC3E}">
        <p14:creationId xmlns:p14="http://schemas.microsoft.com/office/powerpoint/2010/main" val="509542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What is a Community of Practice?</a:t>
            </a:r>
          </a:p>
          <a:p>
            <a:endParaRPr lang="en-US" dirty="0"/>
          </a:p>
          <a:p>
            <a:r>
              <a:rPr lang="en-US" dirty="0"/>
              <a:t>It is where individuals or coaches, learn by being involved in a structured social framework of co-participation. Coaches work closely together with a ‘sense of a mission’ – there is something people want to accomplish or do together that arises their shared understanding. In essence, regular interaction assists coaches to find solutions to everyday coaching issues that in turn deepen their knowledge and potentially changing their practice. </a:t>
            </a:r>
          </a:p>
          <a:p>
            <a:endParaRPr lang="en-US" dirty="0"/>
          </a:p>
          <a:p>
            <a:pPr algn="ctr"/>
            <a:endParaRPr lang="en-IE" sz="1200" b="1" i="1" dirty="0">
              <a:latin typeface="Times New Roman" panose="02020603050405020304" pitchFamily="18" charset="0"/>
              <a:ea typeface="Times New Roman" panose="02020603050405020304" pitchFamily="18" charset="0"/>
            </a:endParaRPr>
          </a:p>
          <a:p>
            <a:pPr algn="l"/>
            <a:r>
              <a:rPr lang="en-IE" sz="1200" b="1" i="1" dirty="0">
                <a:latin typeface="Times New Roman" panose="02020603050405020304" pitchFamily="18" charset="0"/>
                <a:ea typeface="Times New Roman" panose="02020603050405020304" pitchFamily="18" charset="0"/>
              </a:rPr>
              <a:t>‘It is club coaches having better coaching conversations’</a:t>
            </a:r>
            <a:endParaRPr lang="en-IE" sz="1050" dirty="0"/>
          </a:p>
          <a:p>
            <a:endParaRPr lang="en-IE" dirty="0"/>
          </a:p>
        </p:txBody>
      </p:sp>
      <p:sp>
        <p:nvSpPr>
          <p:cNvPr id="4" name="Slide Number Placeholder 3"/>
          <p:cNvSpPr>
            <a:spLocks noGrp="1"/>
          </p:cNvSpPr>
          <p:nvPr>
            <p:ph type="sldNum" sz="quarter" idx="5"/>
          </p:nvPr>
        </p:nvSpPr>
        <p:spPr/>
        <p:txBody>
          <a:bodyPr/>
          <a:lstStyle/>
          <a:p>
            <a:fld id="{4E260556-FAEF-4CAD-9A2C-A8BE64A97C65}" type="slidenum">
              <a:rPr lang="en-IE" smtClean="0"/>
              <a:t>9</a:t>
            </a:fld>
            <a:endParaRPr lang="en-IE"/>
          </a:p>
        </p:txBody>
      </p:sp>
    </p:spTree>
    <p:extLst>
      <p:ext uri="{BB962C8B-B14F-4D97-AF65-F5344CB8AC3E}">
        <p14:creationId xmlns:p14="http://schemas.microsoft.com/office/powerpoint/2010/main" val="656117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E260556-FAEF-4CAD-9A2C-A8BE64A97C65}" type="slidenum">
              <a:rPr lang="en-IE" smtClean="0"/>
              <a:t>10</a:t>
            </a:fld>
            <a:endParaRPr lang="en-IE"/>
          </a:p>
        </p:txBody>
      </p:sp>
    </p:spTree>
    <p:extLst>
      <p:ext uri="{BB962C8B-B14F-4D97-AF65-F5344CB8AC3E}">
        <p14:creationId xmlns:p14="http://schemas.microsoft.com/office/powerpoint/2010/main" val="3402397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D61CA-7287-4BBE-B3B8-BCEA758BED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AE2F0757-AC09-4C81-81EF-277EEB505D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F8FBFE0F-946B-418D-87C4-6B17F53CA1C8}"/>
              </a:ext>
            </a:extLst>
          </p:cNvPr>
          <p:cNvSpPr>
            <a:spLocks noGrp="1"/>
          </p:cNvSpPr>
          <p:nvPr>
            <p:ph type="dt" sz="half" idx="10"/>
          </p:nvPr>
        </p:nvSpPr>
        <p:spPr/>
        <p:txBody>
          <a:bodyPr/>
          <a:lstStyle/>
          <a:p>
            <a:fld id="{9FB873D5-7AB9-4C62-9A00-B3214EA2096B}" type="datetimeFigureOut">
              <a:rPr lang="en-IE" smtClean="0"/>
              <a:t>17/06/2024</a:t>
            </a:fld>
            <a:endParaRPr lang="en-IE"/>
          </a:p>
        </p:txBody>
      </p:sp>
      <p:sp>
        <p:nvSpPr>
          <p:cNvPr id="5" name="Footer Placeholder 4">
            <a:extLst>
              <a:ext uri="{FF2B5EF4-FFF2-40B4-BE49-F238E27FC236}">
                <a16:creationId xmlns:a16="http://schemas.microsoft.com/office/drawing/2014/main" id="{EC52A349-2E01-4F79-9AB4-B5A6D40334E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141249A-027F-4A0E-AB12-EE92CD6DA9AF}"/>
              </a:ext>
            </a:extLst>
          </p:cNvPr>
          <p:cNvSpPr>
            <a:spLocks noGrp="1"/>
          </p:cNvSpPr>
          <p:nvPr>
            <p:ph type="sldNum" sz="quarter" idx="12"/>
          </p:nvPr>
        </p:nvSpPr>
        <p:spPr/>
        <p:txBody>
          <a:bodyPr/>
          <a:lstStyle/>
          <a:p>
            <a:fld id="{109DFD8F-9B92-48A1-850E-FCE21063D688}" type="slidenum">
              <a:rPr lang="en-IE" smtClean="0"/>
              <a:t>‹#›</a:t>
            </a:fld>
            <a:endParaRPr lang="en-IE"/>
          </a:p>
        </p:txBody>
      </p:sp>
    </p:spTree>
    <p:extLst>
      <p:ext uri="{BB962C8B-B14F-4D97-AF65-F5344CB8AC3E}">
        <p14:creationId xmlns:p14="http://schemas.microsoft.com/office/powerpoint/2010/main" val="3073526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D4618-963E-4B7A-8D4C-C2E943BA770E}"/>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49608A0-BF47-4E4A-841A-A4ECCAE44D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43D9ED4-D91F-4C80-ADB0-786E21796255}"/>
              </a:ext>
            </a:extLst>
          </p:cNvPr>
          <p:cNvSpPr>
            <a:spLocks noGrp="1"/>
          </p:cNvSpPr>
          <p:nvPr>
            <p:ph type="dt" sz="half" idx="10"/>
          </p:nvPr>
        </p:nvSpPr>
        <p:spPr/>
        <p:txBody>
          <a:bodyPr/>
          <a:lstStyle/>
          <a:p>
            <a:fld id="{9FB873D5-7AB9-4C62-9A00-B3214EA2096B}" type="datetimeFigureOut">
              <a:rPr lang="en-IE" smtClean="0"/>
              <a:t>17/06/2024</a:t>
            </a:fld>
            <a:endParaRPr lang="en-IE"/>
          </a:p>
        </p:txBody>
      </p:sp>
      <p:sp>
        <p:nvSpPr>
          <p:cNvPr id="5" name="Footer Placeholder 4">
            <a:extLst>
              <a:ext uri="{FF2B5EF4-FFF2-40B4-BE49-F238E27FC236}">
                <a16:creationId xmlns:a16="http://schemas.microsoft.com/office/drawing/2014/main" id="{9678F73E-2AE6-4374-9B9B-B869F420114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59E78C1-BE91-4E9B-8E18-4110223E3066}"/>
              </a:ext>
            </a:extLst>
          </p:cNvPr>
          <p:cNvSpPr>
            <a:spLocks noGrp="1"/>
          </p:cNvSpPr>
          <p:nvPr>
            <p:ph type="sldNum" sz="quarter" idx="12"/>
          </p:nvPr>
        </p:nvSpPr>
        <p:spPr/>
        <p:txBody>
          <a:bodyPr/>
          <a:lstStyle/>
          <a:p>
            <a:fld id="{109DFD8F-9B92-48A1-850E-FCE21063D688}" type="slidenum">
              <a:rPr lang="en-IE" smtClean="0"/>
              <a:t>‹#›</a:t>
            </a:fld>
            <a:endParaRPr lang="en-IE"/>
          </a:p>
        </p:txBody>
      </p:sp>
    </p:spTree>
    <p:extLst>
      <p:ext uri="{BB962C8B-B14F-4D97-AF65-F5344CB8AC3E}">
        <p14:creationId xmlns:p14="http://schemas.microsoft.com/office/powerpoint/2010/main" val="2295756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DA94CB-9CCA-4DFB-8576-D388A9596A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9F18B01-2C2F-401E-9944-F8F96EFF01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DB78C48-D278-4714-955A-CE97723D5D9A}"/>
              </a:ext>
            </a:extLst>
          </p:cNvPr>
          <p:cNvSpPr>
            <a:spLocks noGrp="1"/>
          </p:cNvSpPr>
          <p:nvPr>
            <p:ph type="dt" sz="half" idx="10"/>
          </p:nvPr>
        </p:nvSpPr>
        <p:spPr/>
        <p:txBody>
          <a:bodyPr/>
          <a:lstStyle/>
          <a:p>
            <a:fld id="{9FB873D5-7AB9-4C62-9A00-B3214EA2096B}" type="datetimeFigureOut">
              <a:rPr lang="en-IE" smtClean="0"/>
              <a:t>17/06/2024</a:t>
            </a:fld>
            <a:endParaRPr lang="en-IE"/>
          </a:p>
        </p:txBody>
      </p:sp>
      <p:sp>
        <p:nvSpPr>
          <p:cNvPr id="5" name="Footer Placeholder 4">
            <a:extLst>
              <a:ext uri="{FF2B5EF4-FFF2-40B4-BE49-F238E27FC236}">
                <a16:creationId xmlns:a16="http://schemas.microsoft.com/office/drawing/2014/main" id="{F6726E11-45A8-41FF-BCCE-9B0A4A18AA3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A596534-514C-42F0-902F-90ECF1E0E4B7}"/>
              </a:ext>
            </a:extLst>
          </p:cNvPr>
          <p:cNvSpPr>
            <a:spLocks noGrp="1"/>
          </p:cNvSpPr>
          <p:nvPr>
            <p:ph type="sldNum" sz="quarter" idx="12"/>
          </p:nvPr>
        </p:nvSpPr>
        <p:spPr/>
        <p:txBody>
          <a:bodyPr/>
          <a:lstStyle/>
          <a:p>
            <a:fld id="{109DFD8F-9B92-48A1-850E-FCE21063D688}" type="slidenum">
              <a:rPr lang="en-IE" smtClean="0"/>
              <a:t>‹#›</a:t>
            </a:fld>
            <a:endParaRPr lang="en-IE"/>
          </a:p>
        </p:txBody>
      </p:sp>
    </p:spTree>
    <p:extLst>
      <p:ext uri="{BB962C8B-B14F-4D97-AF65-F5344CB8AC3E}">
        <p14:creationId xmlns:p14="http://schemas.microsoft.com/office/powerpoint/2010/main" val="3642329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B2C64-A48D-4494-A8B6-13B5D11C755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8A65BCD-46C9-48FE-A7FE-59E13E81B9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3267310-8756-49E0-AC18-C41509EBD0A9}"/>
              </a:ext>
            </a:extLst>
          </p:cNvPr>
          <p:cNvSpPr>
            <a:spLocks noGrp="1"/>
          </p:cNvSpPr>
          <p:nvPr>
            <p:ph type="dt" sz="half" idx="10"/>
          </p:nvPr>
        </p:nvSpPr>
        <p:spPr/>
        <p:txBody>
          <a:bodyPr/>
          <a:lstStyle/>
          <a:p>
            <a:fld id="{9FB873D5-7AB9-4C62-9A00-B3214EA2096B}" type="datetimeFigureOut">
              <a:rPr lang="en-IE" smtClean="0"/>
              <a:t>17/06/2024</a:t>
            </a:fld>
            <a:endParaRPr lang="en-IE"/>
          </a:p>
        </p:txBody>
      </p:sp>
      <p:sp>
        <p:nvSpPr>
          <p:cNvPr id="5" name="Footer Placeholder 4">
            <a:extLst>
              <a:ext uri="{FF2B5EF4-FFF2-40B4-BE49-F238E27FC236}">
                <a16:creationId xmlns:a16="http://schemas.microsoft.com/office/drawing/2014/main" id="{35C4B1AD-0477-4E53-AA1E-4A4655BB6F2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45D99C2-5957-43BA-ABB6-7A3CBE9FE935}"/>
              </a:ext>
            </a:extLst>
          </p:cNvPr>
          <p:cNvSpPr>
            <a:spLocks noGrp="1"/>
          </p:cNvSpPr>
          <p:nvPr>
            <p:ph type="sldNum" sz="quarter" idx="12"/>
          </p:nvPr>
        </p:nvSpPr>
        <p:spPr/>
        <p:txBody>
          <a:bodyPr/>
          <a:lstStyle/>
          <a:p>
            <a:fld id="{109DFD8F-9B92-48A1-850E-FCE21063D688}" type="slidenum">
              <a:rPr lang="en-IE" smtClean="0"/>
              <a:t>‹#›</a:t>
            </a:fld>
            <a:endParaRPr lang="en-IE"/>
          </a:p>
        </p:txBody>
      </p:sp>
    </p:spTree>
    <p:extLst>
      <p:ext uri="{BB962C8B-B14F-4D97-AF65-F5344CB8AC3E}">
        <p14:creationId xmlns:p14="http://schemas.microsoft.com/office/powerpoint/2010/main" val="2524119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FF0E5-A848-433A-B6AA-D968A0AAD9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910135F0-3136-4D05-98E9-372F874413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05A3AC-5482-4CBB-B35D-7D9BCDEF8AC1}"/>
              </a:ext>
            </a:extLst>
          </p:cNvPr>
          <p:cNvSpPr>
            <a:spLocks noGrp="1"/>
          </p:cNvSpPr>
          <p:nvPr>
            <p:ph type="dt" sz="half" idx="10"/>
          </p:nvPr>
        </p:nvSpPr>
        <p:spPr/>
        <p:txBody>
          <a:bodyPr/>
          <a:lstStyle/>
          <a:p>
            <a:fld id="{9FB873D5-7AB9-4C62-9A00-B3214EA2096B}" type="datetimeFigureOut">
              <a:rPr lang="en-IE" smtClean="0"/>
              <a:t>17/06/2024</a:t>
            </a:fld>
            <a:endParaRPr lang="en-IE"/>
          </a:p>
        </p:txBody>
      </p:sp>
      <p:sp>
        <p:nvSpPr>
          <p:cNvPr id="5" name="Footer Placeholder 4">
            <a:extLst>
              <a:ext uri="{FF2B5EF4-FFF2-40B4-BE49-F238E27FC236}">
                <a16:creationId xmlns:a16="http://schemas.microsoft.com/office/drawing/2014/main" id="{4A3E7723-C09B-4F50-90B7-528C5F14489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FF802C0-8E4D-4ED3-B6C2-3080584AE8FD}"/>
              </a:ext>
            </a:extLst>
          </p:cNvPr>
          <p:cNvSpPr>
            <a:spLocks noGrp="1"/>
          </p:cNvSpPr>
          <p:nvPr>
            <p:ph type="sldNum" sz="quarter" idx="12"/>
          </p:nvPr>
        </p:nvSpPr>
        <p:spPr/>
        <p:txBody>
          <a:bodyPr/>
          <a:lstStyle/>
          <a:p>
            <a:fld id="{109DFD8F-9B92-48A1-850E-FCE21063D688}" type="slidenum">
              <a:rPr lang="en-IE" smtClean="0"/>
              <a:t>‹#›</a:t>
            </a:fld>
            <a:endParaRPr lang="en-IE"/>
          </a:p>
        </p:txBody>
      </p:sp>
    </p:spTree>
    <p:extLst>
      <p:ext uri="{BB962C8B-B14F-4D97-AF65-F5344CB8AC3E}">
        <p14:creationId xmlns:p14="http://schemas.microsoft.com/office/powerpoint/2010/main" val="405471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5298-1991-481C-B05E-82D443D3BF84}"/>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471D5D2-5F10-4AE1-96BE-0C92094D16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CCD88BA5-02F5-4B93-B883-A4EEF8CBB9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E1D29A1C-2A8D-4F77-90D1-3E4DA73A144C}"/>
              </a:ext>
            </a:extLst>
          </p:cNvPr>
          <p:cNvSpPr>
            <a:spLocks noGrp="1"/>
          </p:cNvSpPr>
          <p:nvPr>
            <p:ph type="dt" sz="half" idx="10"/>
          </p:nvPr>
        </p:nvSpPr>
        <p:spPr/>
        <p:txBody>
          <a:bodyPr/>
          <a:lstStyle/>
          <a:p>
            <a:fld id="{9FB873D5-7AB9-4C62-9A00-B3214EA2096B}" type="datetimeFigureOut">
              <a:rPr lang="en-IE" smtClean="0"/>
              <a:t>17/06/2024</a:t>
            </a:fld>
            <a:endParaRPr lang="en-IE"/>
          </a:p>
        </p:txBody>
      </p:sp>
      <p:sp>
        <p:nvSpPr>
          <p:cNvPr id="6" name="Footer Placeholder 5">
            <a:extLst>
              <a:ext uri="{FF2B5EF4-FFF2-40B4-BE49-F238E27FC236}">
                <a16:creationId xmlns:a16="http://schemas.microsoft.com/office/drawing/2014/main" id="{1EDEBDB4-72C1-4157-96B6-50A7A97CF30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E916F91-7A9A-4314-B0FD-2E7F190411C8}"/>
              </a:ext>
            </a:extLst>
          </p:cNvPr>
          <p:cNvSpPr>
            <a:spLocks noGrp="1"/>
          </p:cNvSpPr>
          <p:nvPr>
            <p:ph type="sldNum" sz="quarter" idx="12"/>
          </p:nvPr>
        </p:nvSpPr>
        <p:spPr/>
        <p:txBody>
          <a:bodyPr/>
          <a:lstStyle/>
          <a:p>
            <a:fld id="{109DFD8F-9B92-48A1-850E-FCE21063D688}" type="slidenum">
              <a:rPr lang="en-IE" smtClean="0"/>
              <a:t>‹#›</a:t>
            </a:fld>
            <a:endParaRPr lang="en-IE"/>
          </a:p>
        </p:txBody>
      </p:sp>
    </p:spTree>
    <p:extLst>
      <p:ext uri="{BB962C8B-B14F-4D97-AF65-F5344CB8AC3E}">
        <p14:creationId xmlns:p14="http://schemas.microsoft.com/office/powerpoint/2010/main" val="3371583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34697-6A32-489B-B607-B40177B5AA21}"/>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062D817D-ADAD-4D96-A471-4A5EBD5D3C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6D241F-54FF-431B-814D-4C9A8EC2C7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D666B600-7497-412C-AA78-8B690C1149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8031F0-46FD-4210-8F91-5FDD2411D3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08807127-4189-472E-92DF-AC5205BCC3FA}"/>
              </a:ext>
            </a:extLst>
          </p:cNvPr>
          <p:cNvSpPr>
            <a:spLocks noGrp="1"/>
          </p:cNvSpPr>
          <p:nvPr>
            <p:ph type="dt" sz="half" idx="10"/>
          </p:nvPr>
        </p:nvSpPr>
        <p:spPr/>
        <p:txBody>
          <a:bodyPr/>
          <a:lstStyle/>
          <a:p>
            <a:fld id="{9FB873D5-7AB9-4C62-9A00-B3214EA2096B}" type="datetimeFigureOut">
              <a:rPr lang="en-IE" smtClean="0"/>
              <a:t>17/06/2024</a:t>
            </a:fld>
            <a:endParaRPr lang="en-IE"/>
          </a:p>
        </p:txBody>
      </p:sp>
      <p:sp>
        <p:nvSpPr>
          <p:cNvPr id="8" name="Footer Placeholder 7">
            <a:extLst>
              <a:ext uri="{FF2B5EF4-FFF2-40B4-BE49-F238E27FC236}">
                <a16:creationId xmlns:a16="http://schemas.microsoft.com/office/drawing/2014/main" id="{25B673CE-B442-4AF0-82A0-BE3F92B565C0}"/>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58FE898-9424-4006-872C-937BED4B6CE5}"/>
              </a:ext>
            </a:extLst>
          </p:cNvPr>
          <p:cNvSpPr>
            <a:spLocks noGrp="1"/>
          </p:cNvSpPr>
          <p:nvPr>
            <p:ph type="sldNum" sz="quarter" idx="12"/>
          </p:nvPr>
        </p:nvSpPr>
        <p:spPr/>
        <p:txBody>
          <a:bodyPr/>
          <a:lstStyle/>
          <a:p>
            <a:fld id="{109DFD8F-9B92-48A1-850E-FCE21063D688}" type="slidenum">
              <a:rPr lang="en-IE" smtClean="0"/>
              <a:t>‹#›</a:t>
            </a:fld>
            <a:endParaRPr lang="en-IE"/>
          </a:p>
        </p:txBody>
      </p:sp>
    </p:spTree>
    <p:extLst>
      <p:ext uri="{BB962C8B-B14F-4D97-AF65-F5344CB8AC3E}">
        <p14:creationId xmlns:p14="http://schemas.microsoft.com/office/powerpoint/2010/main" val="117326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CB8D6-5CF5-4DC5-A40F-06430F3AA9AF}"/>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BF9E21F4-AF6B-4D01-A0BD-055907B35A11}"/>
              </a:ext>
            </a:extLst>
          </p:cNvPr>
          <p:cNvSpPr>
            <a:spLocks noGrp="1"/>
          </p:cNvSpPr>
          <p:nvPr>
            <p:ph type="dt" sz="half" idx="10"/>
          </p:nvPr>
        </p:nvSpPr>
        <p:spPr/>
        <p:txBody>
          <a:bodyPr/>
          <a:lstStyle/>
          <a:p>
            <a:fld id="{9FB873D5-7AB9-4C62-9A00-B3214EA2096B}" type="datetimeFigureOut">
              <a:rPr lang="en-IE" smtClean="0"/>
              <a:t>17/06/2024</a:t>
            </a:fld>
            <a:endParaRPr lang="en-IE"/>
          </a:p>
        </p:txBody>
      </p:sp>
      <p:sp>
        <p:nvSpPr>
          <p:cNvPr id="4" name="Footer Placeholder 3">
            <a:extLst>
              <a:ext uri="{FF2B5EF4-FFF2-40B4-BE49-F238E27FC236}">
                <a16:creationId xmlns:a16="http://schemas.microsoft.com/office/drawing/2014/main" id="{2125499F-C0DF-4FA3-8EF5-8DD4A62E159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56F75E0-CB0D-45B5-B536-2289372C3948}"/>
              </a:ext>
            </a:extLst>
          </p:cNvPr>
          <p:cNvSpPr>
            <a:spLocks noGrp="1"/>
          </p:cNvSpPr>
          <p:nvPr>
            <p:ph type="sldNum" sz="quarter" idx="12"/>
          </p:nvPr>
        </p:nvSpPr>
        <p:spPr/>
        <p:txBody>
          <a:bodyPr/>
          <a:lstStyle/>
          <a:p>
            <a:fld id="{109DFD8F-9B92-48A1-850E-FCE21063D688}" type="slidenum">
              <a:rPr lang="en-IE" smtClean="0"/>
              <a:t>‹#›</a:t>
            </a:fld>
            <a:endParaRPr lang="en-IE"/>
          </a:p>
        </p:txBody>
      </p:sp>
    </p:spTree>
    <p:extLst>
      <p:ext uri="{BB962C8B-B14F-4D97-AF65-F5344CB8AC3E}">
        <p14:creationId xmlns:p14="http://schemas.microsoft.com/office/powerpoint/2010/main" val="3123756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D967A5-E7E8-4293-96C9-9B0AD0D62742}"/>
              </a:ext>
            </a:extLst>
          </p:cNvPr>
          <p:cNvSpPr>
            <a:spLocks noGrp="1"/>
          </p:cNvSpPr>
          <p:nvPr>
            <p:ph type="dt" sz="half" idx="10"/>
          </p:nvPr>
        </p:nvSpPr>
        <p:spPr/>
        <p:txBody>
          <a:bodyPr/>
          <a:lstStyle/>
          <a:p>
            <a:fld id="{9FB873D5-7AB9-4C62-9A00-B3214EA2096B}" type="datetimeFigureOut">
              <a:rPr lang="en-IE" smtClean="0"/>
              <a:t>17/06/2024</a:t>
            </a:fld>
            <a:endParaRPr lang="en-IE"/>
          </a:p>
        </p:txBody>
      </p:sp>
      <p:sp>
        <p:nvSpPr>
          <p:cNvPr id="3" name="Footer Placeholder 2">
            <a:extLst>
              <a:ext uri="{FF2B5EF4-FFF2-40B4-BE49-F238E27FC236}">
                <a16:creationId xmlns:a16="http://schemas.microsoft.com/office/drawing/2014/main" id="{8BDAEDD3-911C-4DE3-80E5-09C00D637B7C}"/>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D3548047-3712-4546-BFC9-21D5052F89F3}"/>
              </a:ext>
            </a:extLst>
          </p:cNvPr>
          <p:cNvSpPr>
            <a:spLocks noGrp="1"/>
          </p:cNvSpPr>
          <p:nvPr>
            <p:ph type="sldNum" sz="quarter" idx="12"/>
          </p:nvPr>
        </p:nvSpPr>
        <p:spPr/>
        <p:txBody>
          <a:bodyPr/>
          <a:lstStyle/>
          <a:p>
            <a:fld id="{109DFD8F-9B92-48A1-850E-FCE21063D688}" type="slidenum">
              <a:rPr lang="en-IE" smtClean="0"/>
              <a:t>‹#›</a:t>
            </a:fld>
            <a:endParaRPr lang="en-IE"/>
          </a:p>
        </p:txBody>
      </p:sp>
    </p:spTree>
    <p:extLst>
      <p:ext uri="{BB962C8B-B14F-4D97-AF65-F5344CB8AC3E}">
        <p14:creationId xmlns:p14="http://schemas.microsoft.com/office/powerpoint/2010/main" val="4294948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D490E-AD35-459C-BD9B-BB9E6F49A1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AD92DFF4-6CC1-4B18-B0BF-F358F994D6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FDA6306A-6DAF-457A-B4FC-FC3CD6480E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F78C3E-55C9-4BE9-AE94-111F71666498}"/>
              </a:ext>
            </a:extLst>
          </p:cNvPr>
          <p:cNvSpPr>
            <a:spLocks noGrp="1"/>
          </p:cNvSpPr>
          <p:nvPr>
            <p:ph type="dt" sz="half" idx="10"/>
          </p:nvPr>
        </p:nvSpPr>
        <p:spPr/>
        <p:txBody>
          <a:bodyPr/>
          <a:lstStyle/>
          <a:p>
            <a:fld id="{9FB873D5-7AB9-4C62-9A00-B3214EA2096B}" type="datetimeFigureOut">
              <a:rPr lang="en-IE" smtClean="0"/>
              <a:t>17/06/2024</a:t>
            </a:fld>
            <a:endParaRPr lang="en-IE"/>
          </a:p>
        </p:txBody>
      </p:sp>
      <p:sp>
        <p:nvSpPr>
          <p:cNvPr id="6" name="Footer Placeholder 5">
            <a:extLst>
              <a:ext uri="{FF2B5EF4-FFF2-40B4-BE49-F238E27FC236}">
                <a16:creationId xmlns:a16="http://schemas.microsoft.com/office/drawing/2014/main" id="{0EFBAF5C-A639-4D4C-95DF-A1B48FB86266}"/>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D114B66-95A2-47E1-B6E8-A624CC3A1896}"/>
              </a:ext>
            </a:extLst>
          </p:cNvPr>
          <p:cNvSpPr>
            <a:spLocks noGrp="1"/>
          </p:cNvSpPr>
          <p:nvPr>
            <p:ph type="sldNum" sz="quarter" idx="12"/>
          </p:nvPr>
        </p:nvSpPr>
        <p:spPr/>
        <p:txBody>
          <a:bodyPr/>
          <a:lstStyle/>
          <a:p>
            <a:fld id="{109DFD8F-9B92-48A1-850E-FCE21063D688}" type="slidenum">
              <a:rPr lang="en-IE" smtClean="0"/>
              <a:t>‹#›</a:t>
            </a:fld>
            <a:endParaRPr lang="en-IE"/>
          </a:p>
        </p:txBody>
      </p:sp>
    </p:spTree>
    <p:extLst>
      <p:ext uri="{BB962C8B-B14F-4D97-AF65-F5344CB8AC3E}">
        <p14:creationId xmlns:p14="http://schemas.microsoft.com/office/powerpoint/2010/main" val="1972623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3B56D-1964-44D2-B58E-56DCAD2139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0E98407C-A448-4675-A733-645D28E918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B4E127F0-A37E-4E72-8F6B-39028B02D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7E189B-8C34-4A30-AF39-15197D85F27E}"/>
              </a:ext>
            </a:extLst>
          </p:cNvPr>
          <p:cNvSpPr>
            <a:spLocks noGrp="1"/>
          </p:cNvSpPr>
          <p:nvPr>
            <p:ph type="dt" sz="half" idx="10"/>
          </p:nvPr>
        </p:nvSpPr>
        <p:spPr/>
        <p:txBody>
          <a:bodyPr/>
          <a:lstStyle/>
          <a:p>
            <a:fld id="{9FB873D5-7AB9-4C62-9A00-B3214EA2096B}" type="datetimeFigureOut">
              <a:rPr lang="en-IE" smtClean="0"/>
              <a:t>17/06/2024</a:t>
            </a:fld>
            <a:endParaRPr lang="en-IE"/>
          </a:p>
        </p:txBody>
      </p:sp>
      <p:sp>
        <p:nvSpPr>
          <p:cNvPr id="6" name="Footer Placeholder 5">
            <a:extLst>
              <a:ext uri="{FF2B5EF4-FFF2-40B4-BE49-F238E27FC236}">
                <a16:creationId xmlns:a16="http://schemas.microsoft.com/office/drawing/2014/main" id="{E1782C01-6D00-4A5C-B5F9-6B27DA8EA77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B2ED516-2A9F-4EDE-A38D-7B58513FE93F}"/>
              </a:ext>
            </a:extLst>
          </p:cNvPr>
          <p:cNvSpPr>
            <a:spLocks noGrp="1"/>
          </p:cNvSpPr>
          <p:nvPr>
            <p:ph type="sldNum" sz="quarter" idx="12"/>
          </p:nvPr>
        </p:nvSpPr>
        <p:spPr/>
        <p:txBody>
          <a:bodyPr/>
          <a:lstStyle/>
          <a:p>
            <a:fld id="{109DFD8F-9B92-48A1-850E-FCE21063D688}" type="slidenum">
              <a:rPr lang="en-IE" smtClean="0"/>
              <a:t>‹#›</a:t>
            </a:fld>
            <a:endParaRPr lang="en-IE"/>
          </a:p>
        </p:txBody>
      </p:sp>
    </p:spTree>
    <p:extLst>
      <p:ext uri="{BB962C8B-B14F-4D97-AF65-F5344CB8AC3E}">
        <p14:creationId xmlns:p14="http://schemas.microsoft.com/office/powerpoint/2010/main" val="2314598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9B3CA3-6887-4EA3-BF3E-C56C0CFC57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867C7AA-7263-41BF-A27D-7249CCFF3D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27D1FA6-C8D7-41B3-B3BF-967CA3B2C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873D5-7AB9-4C62-9A00-B3214EA2096B}" type="datetimeFigureOut">
              <a:rPr lang="en-IE" smtClean="0"/>
              <a:t>17/06/2024</a:t>
            </a:fld>
            <a:endParaRPr lang="en-IE"/>
          </a:p>
        </p:txBody>
      </p:sp>
      <p:sp>
        <p:nvSpPr>
          <p:cNvPr id="5" name="Footer Placeholder 4">
            <a:extLst>
              <a:ext uri="{FF2B5EF4-FFF2-40B4-BE49-F238E27FC236}">
                <a16:creationId xmlns:a16="http://schemas.microsoft.com/office/drawing/2014/main" id="{A8D76779-0AD6-46B8-A940-FB12D39AAA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D1853B0A-6DFB-48FA-B839-704A400271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9DFD8F-9B92-48A1-850E-FCE21063D688}" type="slidenum">
              <a:rPr lang="en-IE" smtClean="0"/>
              <a:t>‹#›</a:t>
            </a:fld>
            <a:endParaRPr lang="en-IE"/>
          </a:p>
        </p:txBody>
      </p:sp>
    </p:spTree>
    <p:extLst>
      <p:ext uri="{BB962C8B-B14F-4D97-AF65-F5344CB8AC3E}">
        <p14:creationId xmlns:p14="http://schemas.microsoft.com/office/powerpoint/2010/main" val="1363206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oach.ca/communities-practice-how-mode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 name="Rectangle 174">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3687" y="643466"/>
            <a:ext cx="6326005" cy="3678033"/>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2219" y="4452657"/>
            <a:ext cx="6327474" cy="1760881"/>
          </a:xfrm>
          <a:prstGeom prst="rect">
            <a:avLst/>
          </a:prstGeom>
          <a:solidFill>
            <a:srgbClr val="3D3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Rectangle 17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087" y="643466"/>
            <a:ext cx="3886694" cy="5571067"/>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251A64D-0DF9-423C-B04C-086CC049A04B}"/>
              </a:ext>
            </a:extLst>
          </p:cNvPr>
          <p:cNvSpPr>
            <a:spLocks/>
          </p:cNvSpPr>
          <p:nvPr/>
        </p:nvSpPr>
        <p:spPr>
          <a:xfrm>
            <a:off x="7383087" y="643466"/>
            <a:ext cx="3880013" cy="5570073"/>
          </a:xfrm>
          <a:prstGeom prst="rect">
            <a:avLst/>
          </a:prstGeom>
          <a:solidFill>
            <a:srgbClr val="FFC000"/>
          </a:solidFill>
        </p:spPr>
        <p:txBody>
          <a:bodyPr anchor="ctr">
            <a:normAutofit/>
          </a:bodyPr>
          <a:lstStyle/>
          <a:p>
            <a:pPr algn="ctr" defTabSz="813816">
              <a:spcAft>
                <a:spcPts val="600"/>
              </a:spcAft>
            </a:pPr>
            <a:r>
              <a:rPr lang="en-IE" sz="3916" b="1" i="1" kern="1200" dirty="0">
                <a:solidFill>
                  <a:srgbClr val="FFFFFF"/>
                </a:solidFill>
                <a:latin typeface="+mn-lt"/>
                <a:ea typeface="+mn-ea"/>
                <a:cs typeface="+mn-cs"/>
              </a:rPr>
              <a:t>Club Coaches Induction Session</a:t>
            </a:r>
            <a:endParaRPr lang="en-IE" sz="3560" i="1" kern="1200" dirty="0">
              <a:solidFill>
                <a:srgbClr val="FFFFFF"/>
              </a:solidFill>
              <a:latin typeface="+mn-lt"/>
              <a:ea typeface="+mn-ea"/>
              <a:cs typeface="+mn-cs"/>
            </a:endParaRPr>
          </a:p>
          <a:p>
            <a:pPr algn="ctr" defTabSz="813816">
              <a:spcAft>
                <a:spcPts val="600"/>
              </a:spcAft>
            </a:pPr>
            <a:endParaRPr lang="en-IE" sz="2848" kern="1200" dirty="0">
              <a:solidFill>
                <a:srgbClr val="FFFFFF"/>
              </a:solidFill>
              <a:latin typeface="+mn-lt"/>
              <a:ea typeface="+mn-ea"/>
              <a:cs typeface="+mn-cs"/>
            </a:endParaRPr>
          </a:p>
          <a:p>
            <a:pPr>
              <a:spcAft>
                <a:spcPts val="600"/>
              </a:spcAft>
            </a:pPr>
            <a:endParaRPr lang="en-IE" sz="2000" dirty="0">
              <a:solidFill>
                <a:srgbClr val="FFFFFF"/>
              </a:solidFill>
            </a:endParaRPr>
          </a:p>
        </p:txBody>
      </p:sp>
      <p:sp>
        <p:nvSpPr>
          <p:cNvPr id="10" name="TextBox 9">
            <a:extLst>
              <a:ext uri="{FF2B5EF4-FFF2-40B4-BE49-F238E27FC236}">
                <a16:creationId xmlns:a16="http://schemas.microsoft.com/office/drawing/2014/main" id="{A7D515C4-729C-4E99-8817-8697D9BFD14A}"/>
              </a:ext>
            </a:extLst>
          </p:cNvPr>
          <p:cNvSpPr txBox="1"/>
          <p:nvPr/>
        </p:nvSpPr>
        <p:spPr>
          <a:xfrm>
            <a:off x="1352785" y="980532"/>
            <a:ext cx="5466341" cy="3003899"/>
          </a:xfrm>
          <a:prstGeom prst="rect">
            <a:avLst/>
          </a:prstGeom>
          <a:noFill/>
        </p:spPr>
        <p:txBody>
          <a:bodyPr wrap="square">
            <a:spAutoFit/>
          </a:bodyPr>
          <a:lstStyle/>
          <a:p>
            <a:pPr algn="ctr" defTabSz="813816">
              <a:spcAft>
                <a:spcPts val="600"/>
              </a:spcAft>
            </a:pPr>
            <a:endParaRPr lang="en-IE" sz="4272" b="1" kern="1200" dirty="0">
              <a:solidFill>
                <a:srgbClr val="C00000"/>
              </a:solidFill>
              <a:latin typeface="+mn-lt"/>
              <a:ea typeface="+mn-ea"/>
              <a:cs typeface="+mn-cs"/>
            </a:endParaRPr>
          </a:p>
          <a:p>
            <a:pPr algn="ctr" defTabSz="813816">
              <a:spcAft>
                <a:spcPts val="600"/>
              </a:spcAft>
            </a:pPr>
            <a:endParaRPr lang="en-IE" sz="2848" b="1" kern="1200" dirty="0">
              <a:solidFill>
                <a:schemeClr val="tx1"/>
              </a:solidFill>
              <a:latin typeface="+mn-lt"/>
              <a:ea typeface="+mn-ea"/>
              <a:cs typeface="+mn-cs"/>
            </a:endParaRPr>
          </a:p>
          <a:p>
            <a:pPr algn="ctr" defTabSz="813816">
              <a:spcAft>
                <a:spcPts val="600"/>
              </a:spcAft>
            </a:pPr>
            <a:r>
              <a:rPr lang="en-IE" sz="3600" i="1" kern="1200" dirty="0">
                <a:solidFill>
                  <a:schemeClr val="tx1"/>
                </a:solidFill>
                <a:latin typeface="+mn-lt"/>
                <a:ea typeface="+mn-ea"/>
                <a:cs typeface="+mn-cs"/>
              </a:rPr>
              <a:t>Gaelic Games Club Coaching Community of Practice…a peer facilitated approach</a:t>
            </a:r>
            <a:endParaRPr lang="en-IE" sz="4000" i="1" dirty="0">
              <a:effectLst/>
              <a:ea typeface="Times New Roman" panose="02020603050405020304" pitchFamily="18" charset="0"/>
            </a:endParaRPr>
          </a:p>
        </p:txBody>
      </p:sp>
      <p:sp>
        <p:nvSpPr>
          <p:cNvPr id="12" name="TextBox 11">
            <a:extLst>
              <a:ext uri="{FF2B5EF4-FFF2-40B4-BE49-F238E27FC236}">
                <a16:creationId xmlns:a16="http://schemas.microsoft.com/office/drawing/2014/main" id="{47E8F8B5-B9D7-48DE-ABB3-ECCB425B34E2}"/>
              </a:ext>
            </a:extLst>
          </p:cNvPr>
          <p:cNvSpPr txBox="1"/>
          <p:nvPr/>
        </p:nvSpPr>
        <p:spPr>
          <a:xfrm>
            <a:off x="923687" y="4768913"/>
            <a:ext cx="6239757" cy="993272"/>
          </a:xfrm>
          <a:prstGeom prst="rect">
            <a:avLst/>
          </a:prstGeom>
          <a:noFill/>
        </p:spPr>
        <p:txBody>
          <a:bodyPr wrap="square">
            <a:spAutoFit/>
          </a:bodyPr>
          <a:lstStyle/>
          <a:p>
            <a:pPr algn="ctr" defTabSz="813816">
              <a:spcAft>
                <a:spcPts val="600"/>
              </a:spcAft>
            </a:pPr>
            <a:r>
              <a:rPr lang="en-IE" sz="5874" b="1" kern="1200">
                <a:solidFill>
                  <a:srgbClr val="FFFFFF"/>
                </a:solidFill>
                <a:latin typeface="Calibri" panose="020F0502020204030204"/>
                <a:ea typeface="+mj-ea"/>
                <a:cs typeface="+mj-cs"/>
              </a:rPr>
              <a:t>WELCOME</a:t>
            </a:r>
            <a:endParaRPr lang="en-IE"/>
          </a:p>
        </p:txBody>
      </p:sp>
      <p:pic>
        <p:nvPicPr>
          <p:cNvPr id="6" name="Content Placeholder 5" descr="Diagram&#10;&#10;Description automatically generated with low confidence">
            <a:extLst>
              <a:ext uri="{FF2B5EF4-FFF2-40B4-BE49-F238E27FC236}">
                <a16:creationId xmlns:a16="http://schemas.microsoft.com/office/drawing/2014/main" id="{22194408-08C9-FD49-0320-7ED483A498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856" t="82910"/>
          <a:stretch/>
        </p:blipFill>
        <p:spPr bwMode="auto">
          <a:xfrm>
            <a:off x="2247943" y="866266"/>
            <a:ext cx="4020485" cy="837675"/>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576765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1832784-76E3-436B-B2D0-9110CA6E2C06}"/>
              </a:ext>
            </a:extLst>
          </p:cNvPr>
          <p:cNvSpPr>
            <a:spLocks noGrp="1"/>
          </p:cNvSpPr>
          <p:nvPr>
            <p:ph type="title"/>
          </p:nvPr>
        </p:nvSpPr>
        <p:spPr>
          <a:xfrm>
            <a:off x="466342" y="458921"/>
            <a:ext cx="3414370" cy="3790391"/>
          </a:xfrm>
          <a:solidFill>
            <a:srgbClr val="FFC000"/>
          </a:solidFill>
        </p:spPr>
        <p:txBody>
          <a:bodyPr>
            <a:normAutofit/>
          </a:bodyPr>
          <a:lstStyle/>
          <a:p>
            <a:pPr algn="ctr"/>
            <a:r>
              <a:rPr lang="en-IE" sz="4000" b="1" dirty="0">
                <a:solidFill>
                  <a:srgbClr val="FFFFFF"/>
                </a:solidFill>
                <a:latin typeface="+mn-lt"/>
              </a:rPr>
              <a:t>In essence…</a:t>
            </a:r>
          </a:p>
        </p:txBody>
      </p:sp>
      <p:sp>
        <p:nvSpPr>
          <p:cNvPr id="21" name="Rectangle 2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AF54F02-2FAF-4F86-BA20-5074D7B3E68A}"/>
              </a:ext>
            </a:extLst>
          </p:cNvPr>
          <p:cNvSpPr>
            <a:spLocks noGrp="1"/>
          </p:cNvSpPr>
          <p:nvPr>
            <p:ph idx="1"/>
          </p:nvPr>
        </p:nvSpPr>
        <p:spPr>
          <a:xfrm>
            <a:off x="4044603" y="448055"/>
            <a:ext cx="7688475" cy="5961891"/>
          </a:xfrm>
          <a:solidFill>
            <a:schemeClr val="tx2"/>
          </a:solidFill>
        </p:spPr>
        <p:txBody>
          <a:bodyPr anchor="ctr">
            <a:normAutofit fontScale="92500" lnSpcReduction="20000"/>
          </a:bodyPr>
          <a:lstStyle/>
          <a:p>
            <a:pPr marL="0" indent="0" algn="ctr">
              <a:buNone/>
            </a:pPr>
            <a:endParaRPr lang="en-US" dirty="0">
              <a:solidFill>
                <a:schemeClr val="bg1"/>
              </a:solidFill>
            </a:endParaRPr>
          </a:p>
          <a:p>
            <a:pPr marL="0" indent="0" algn="ctr">
              <a:buNone/>
            </a:pPr>
            <a:endParaRPr lang="en-US" dirty="0">
              <a:solidFill>
                <a:schemeClr val="bg1"/>
              </a:solidFill>
            </a:endParaRPr>
          </a:p>
          <a:p>
            <a:pPr marL="0" indent="0">
              <a:buNone/>
            </a:pPr>
            <a:r>
              <a:rPr lang="en-US" b="1" dirty="0">
                <a:solidFill>
                  <a:schemeClr val="bg1"/>
                </a:solidFill>
              </a:rPr>
              <a:t>It is where coaches…</a:t>
            </a:r>
          </a:p>
          <a:p>
            <a:pPr marL="0" indent="0">
              <a:buNone/>
            </a:pPr>
            <a:endParaRPr lang="en-US" dirty="0">
              <a:solidFill>
                <a:schemeClr val="bg1"/>
              </a:solidFill>
            </a:endParaRPr>
          </a:p>
          <a:p>
            <a:r>
              <a:rPr lang="en-US" dirty="0">
                <a:solidFill>
                  <a:schemeClr val="bg1"/>
                </a:solidFill>
              </a:rPr>
              <a:t>Take more ownership of their own learning and are involved in a structured social framework of co-participation</a:t>
            </a:r>
          </a:p>
          <a:p>
            <a:pPr marL="0" indent="0">
              <a:buNone/>
            </a:pPr>
            <a:endParaRPr lang="en-US" dirty="0">
              <a:solidFill>
                <a:schemeClr val="bg1"/>
              </a:solidFill>
            </a:endParaRPr>
          </a:p>
          <a:p>
            <a:r>
              <a:rPr lang="en-US" dirty="0">
                <a:solidFill>
                  <a:schemeClr val="bg1"/>
                </a:solidFill>
              </a:rPr>
              <a:t>Work closely together with a ‘sense of a mission’- There is something people want to accomplish or do together that arise their shared understanding. </a:t>
            </a:r>
          </a:p>
          <a:p>
            <a:pPr marL="0" indent="0">
              <a:buNone/>
            </a:pPr>
            <a:endParaRPr lang="en-US" dirty="0">
              <a:solidFill>
                <a:schemeClr val="bg1"/>
              </a:solidFill>
            </a:endParaRPr>
          </a:p>
          <a:p>
            <a:r>
              <a:rPr lang="en-US" dirty="0">
                <a:solidFill>
                  <a:schemeClr val="bg1"/>
                </a:solidFill>
              </a:rPr>
              <a:t>Have regular interaction and better conversations to assist coaches to find solutions to everyday coaching issues relevant to their needs and context that in turn deepen their knowledge and potentially</a:t>
            </a:r>
            <a:r>
              <a:rPr lang="en-US" sz="3200" dirty="0">
                <a:solidFill>
                  <a:schemeClr val="bg1"/>
                </a:solidFill>
              </a:rPr>
              <a:t> </a:t>
            </a:r>
            <a:r>
              <a:rPr lang="en-US" dirty="0">
                <a:solidFill>
                  <a:schemeClr val="bg1"/>
                </a:solidFill>
              </a:rPr>
              <a:t>changing their practice. </a:t>
            </a:r>
          </a:p>
          <a:p>
            <a:pPr algn="just"/>
            <a:endParaRPr lang="en-IE" sz="3200" dirty="0">
              <a:solidFill>
                <a:schemeClr val="bg1"/>
              </a:solidFill>
            </a:endParaRPr>
          </a:p>
          <a:p>
            <a:pPr marL="0" indent="0" algn="just">
              <a:buNone/>
            </a:pPr>
            <a:endParaRPr lang="en-IE" dirty="0">
              <a:solidFill>
                <a:schemeClr val="bg1"/>
              </a:solidFill>
            </a:endParaRPr>
          </a:p>
          <a:p>
            <a:pPr marL="0" indent="0">
              <a:buNone/>
            </a:pPr>
            <a:endParaRPr lang="en-IE" dirty="0"/>
          </a:p>
        </p:txBody>
      </p:sp>
      <p:pic>
        <p:nvPicPr>
          <p:cNvPr id="6" name="Content Placeholder 5" descr="Diagram&#10;&#10;Description automatically generated with low confidence">
            <a:extLst>
              <a:ext uri="{FF2B5EF4-FFF2-40B4-BE49-F238E27FC236}">
                <a16:creationId xmlns:a16="http://schemas.microsoft.com/office/drawing/2014/main" id="{7205AA06-9E46-6B89-70D8-23E41E009C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856" t="82910"/>
          <a:stretch/>
        </p:blipFill>
        <p:spPr bwMode="auto">
          <a:xfrm>
            <a:off x="578094" y="5012877"/>
            <a:ext cx="3175040" cy="934428"/>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137148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6514EDC-BB83-4DD9-B1E4-2DA3C6143619}"/>
              </a:ext>
            </a:extLst>
          </p:cNvPr>
          <p:cNvSpPr>
            <a:spLocks noGrp="1"/>
          </p:cNvSpPr>
          <p:nvPr>
            <p:ph type="title"/>
          </p:nvPr>
        </p:nvSpPr>
        <p:spPr>
          <a:xfrm>
            <a:off x="466342" y="458921"/>
            <a:ext cx="3414370" cy="3790391"/>
          </a:xfrm>
          <a:solidFill>
            <a:srgbClr val="FFC000"/>
          </a:solidFill>
        </p:spPr>
        <p:txBody>
          <a:bodyPr>
            <a:normAutofit/>
          </a:bodyPr>
          <a:lstStyle/>
          <a:p>
            <a:pPr algn="ctr"/>
            <a:r>
              <a:rPr lang="en-IE" sz="4000" b="1" dirty="0">
                <a:solidFill>
                  <a:srgbClr val="FFFFFF"/>
                </a:solidFill>
                <a:latin typeface="+mn-lt"/>
              </a:rPr>
              <a:t>How to set up a Coaches CoP</a:t>
            </a:r>
            <a:endParaRPr lang="en-IE" sz="3800" b="1" dirty="0">
              <a:solidFill>
                <a:srgbClr val="FFFFFF"/>
              </a:solidFill>
              <a:latin typeface="+mn-lt"/>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A834A4-1860-4DCD-AD13-3EEC3206A69E}"/>
              </a:ext>
            </a:extLst>
          </p:cNvPr>
          <p:cNvSpPr>
            <a:spLocks noGrp="1"/>
          </p:cNvSpPr>
          <p:nvPr>
            <p:ph idx="1"/>
          </p:nvPr>
        </p:nvSpPr>
        <p:spPr>
          <a:xfrm>
            <a:off x="4044601" y="448055"/>
            <a:ext cx="7681055" cy="5951024"/>
          </a:xfrm>
          <a:solidFill>
            <a:schemeClr val="tx2"/>
          </a:solidFill>
        </p:spPr>
        <p:txBody>
          <a:bodyPr anchor="ctr">
            <a:normAutofit fontScale="92500" lnSpcReduction="20000"/>
          </a:bodyPr>
          <a:lstStyle/>
          <a:p>
            <a:pPr marL="0" indent="0" algn="ctr">
              <a:buNone/>
            </a:pPr>
            <a:endParaRPr lang="en-IE" sz="2800" b="1" dirty="0">
              <a:solidFill>
                <a:schemeClr val="bg1"/>
              </a:solidFill>
              <a:effectLst/>
              <a:ea typeface="Times New Roman" panose="02020603050405020304" pitchFamily="18" charset="0"/>
            </a:endParaRPr>
          </a:p>
          <a:p>
            <a:pPr marL="457200" lvl="1" indent="0" algn="r">
              <a:buNone/>
            </a:pPr>
            <a:endParaRPr lang="en-IE" sz="2800" dirty="0">
              <a:solidFill>
                <a:schemeClr val="bg1"/>
              </a:solidFill>
              <a:effectLst/>
              <a:ea typeface="Times New Roman" panose="02020603050405020304" pitchFamily="18" charset="0"/>
            </a:endParaRPr>
          </a:p>
          <a:p>
            <a:pPr lvl="1"/>
            <a:r>
              <a:rPr lang="en-IE" sz="3200" dirty="0">
                <a:solidFill>
                  <a:schemeClr val="bg1"/>
                </a:solidFill>
                <a:latin typeface="Calibri" panose="020F0502020204030204" pitchFamily="34" charset="0"/>
                <a:ea typeface="Calibri" panose="020F0502020204030204" pitchFamily="34" charset="0"/>
                <a:cs typeface="Calibri" panose="020F0502020204030204" pitchFamily="34" charset="0"/>
              </a:rPr>
              <a:t>Level of Readiness – Club </a:t>
            </a:r>
            <a:r>
              <a:rPr lang="en-IE" sz="1900" dirty="0">
                <a:solidFill>
                  <a:schemeClr val="bg1"/>
                </a:solidFill>
                <a:latin typeface="Calibri" panose="020F0502020204030204" pitchFamily="34" charset="0"/>
                <a:ea typeface="Calibri" panose="020F0502020204030204" pitchFamily="34" charset="0"/>
                <a:cs typeface="Calibri" panose="020F0502020204030204" pitchFamily="34" charset="0"/>
              </a:rPr>
              <a:t>(Application Process)</a:t>
            </a:r>
          </a:p>
          <a:p>
            <a:pPr marL="457200" lvl="1" indent="0">
              <a:buNone/>
            </a:pPr>
            <a:endParaRPr lang="en-IE" sz="3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lvl="1"/>
            <a:r>
              <a:rPr lang="en-IE" sz="3200" dirty="0">
                <a:solidFill>
                  <a:schemeClr val="bg1"/>
                </a:solidFill>
                <a:latin typeface="Calibri" panose="020F0502020204030204" pitchFamily="34" charset="0"/>
                <a:ea typeface="Calibri" panose="020F0502020204030204" pitchFamily="34" charset="0"/>
                <a:cs typeface="Calibri" panose="020F0502020204030204" pitchFamily="34" charset="0"/>
              </a:rPr>
              <a:t>Coaches across all codes who are interested in trying something new </a:t>
            </a:r>
          </a:p>
          <a:p>
            <a:pPr marL="457200" lvl="1" indent="0">
              <a:buNone/>
            </a:pPr>
            <a:endParaRPr lang="en-IE" sz="3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lvl="1"/>
            <a:r>
              <a:rPr lang="en-IE" sz="3200" dirty="0">
                <a:solidFill>
                  <a:schemeClr val="bg1"/>
                </a:solidFill>
                <a:latin typeface="Calibri" panose="020F0502020204030204" pitchFamily="34" charset="0"/>
                <a:ea typeface="Calibri" panose="020F0502020204030204" pitchFamily="34" charset="0"/>
                <a:cs typeface="Calibri" panose="020F0502020204030204" pitchFamily="34" charset="0"/>
              </a:rPr>
              <a:t>Suitable Coach Leaders (a peer coach)</a:t>
            </a:r>
          </a:p>
          <a:p>
            <a:pPr marL="457200" lvl="1" indent="0">
              <a:buNone/>
            </a:pPr>
            <a:endParaRPr lang="en-IE" sz="3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lvl="1"/>
            <a:r>
              <a:rPr lang="en-IE" sz="3200" dirty="0">
                <a:solidFill>
                  <a:schemeClr val="bg1"/>
                </a:solidFill>
                <a:latin typeface="Calibri" panose="020F0502020204030204" pitchFamily="34" charset="0"/>
                <a:ea typeface="Calibri" panose="020F0502020204030204" pitchFamily="34" charset="0"/>
                <a:cs typeface="Calibri" panose="020F0502020204030204" pitchFamily="34" charset="0"/>
              </a:rPr>
              <a:t>Multiple Coach Leaders in a club setting </a:t>
            </a:r>
            <a:r>
              <a:rPr lang="en-IE" sz="2200" dirty="0">
                <a:solidFill>
                  <a:schemeClr val="bg1"/>
                </a:solidFill>
                <a:latin typeface="Calibri" panose="020F0502020204030204" pitchFamily="34" charset="0"/>
                <a:ea typeface="Calibri" panose="020F0502020204030204" pitchFamily="34" charset="0"/>
                <a:cs typeface="Calibri" panose="020F0502020204030204" pitchFamily="34" charset="0"/>
              </a:rPr>
              <a:t>(Internal Support)</a:t>
            </a:r>
          </a:p>
          <a:p>
            <a:pPr marL="457200" lvl="1" indent="0">
              <a:buNone/>
            </a:pPr>
            <a:endParaRPr lang="en-IE" sz="3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lvl="1"/>
            <a:r>
              <a:rPr lang="en-IE" sz="3200" dirty="0">
                <a:solidFill>
                  <a:schemeClr val="bg1"/>
                </a:solidFill>
                <a:latin typeface="Calibri" panose="020F0502020204030204" pitchFamily="34" charset="0"/>
                <a:ea typeface="Calibri" panose="020F0502020204030204" pitchFamily="34" charset="0"/>
                <a:cs typeface="Calibri" panose="020F0502020204030204" pitchFamily="34" charset="0"/>
              </a:rPr>
              <a:t>Provision of Training for the Coach Leader</a:t>
            </a:r>
          </a:p>
          <a:p>
            <a:pPr marL="457200" lvl="1" indent="0">
              <a:buNone/>
            </a:pPr>
            <a:endParaRPr lang="en-IE" sz="3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lvl="1"/>
            <a:r>
              <a:rPr lang="en-IE" sz="3200" dirty="0">
                <a:solidFill>
                  <a:schemeClr val="bg1"/>
                </a:solidFill>
                <a:latin typeface="Calibri" panose="020F0502020204030204" pitchFamily="34" charset="0"/>
                <a:ea typeface="Calibri" panose="020F0502020204030204" pitchFamily="34" charset="0"/>
                <a:cs typeface="Calibri" panose="020F0502020204030204" pitchFamily="34" charset="0"/>
              </a:rPr>
              <a:t>External Ongoing Support</a:t>
            </a:r>
          </a:p>
          <a:p>
            <a:pPr lvl="1"/>
            <a:endParaRPr lang="en-IE" dirty="0">
              <a:latin typeface="Times New Roman" panose="02020603050405020304" pitchFamily="18" charset="0"/>
              <a:ea typeface="Times New Roman" panose="02020603050405020304" pitchFamily="18" charset="0"/>
            </a:endParaRPr>
          </a:p>
        </p:txBody>
      </p:sp>
      <p:pic>
        <p:nvPicPr>
          <p:cNvPr id="6" name="Content Placeholder 5" descr="Diagram&#10;&#10;Description automatically generated with low confidence">
            <a:extLst>
              <a:ext uri="{FF2B5EF4-FFF2-40B4-BE49-F238E27FC236}">
                <a16:creationId xmlns:a16="http://schemas.microsoft.com/office/drawing/2014/main" id="{F2074BAA-86A2-6076-51A0-BEDF11BC6C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856" t="82910"/>
          <a:stretch/>
        </p:blipFill>
        <p:spPr bwMode="auto">
          <a:xfrm>
            <a:off x="578094" y="5012877"/>
            <a:ext cx="3175040" cy="934428"/>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632397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D66692-C67D-47CB-8AA9-25C376E6C5D0}"/>
              </a:ext>
            </a:extLst>
          </p:cNvPr>
          <p:cNvSpPr>
            <a:spLocks noGrp="1"/>
          </p:cNvSpPr>
          <p:nvPr>
            <p:ph type="title"/>
          </p:nvPr>
        </p:nvSpPr>
        <p:spPr>
          <a:xfrm>
            <a:off x="777240" y="731519"/>
            <a:ext cx="2845191" cy="3237579"/>
          </a:xfrm>
        </p:spPr>
        <p:txBody>
          <a:bodyPr>
            <a:normAutofit/>
          </a:bodyPr>
          <a:lstStyle/>
          <a:p>
            <a:pPr algn="ctr"/>
            <a:r>
              <a:rPr lang="en-IE" sz="4000" b="1" dirty="0">
                <a:solidFill>
                  <a:srgbClr val="FFFFFF"/>
                </a:solidFill>
              </a:rPr>
              <a:t>Coach Expectations </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6ADB548-19A1-42E3-B457-EA70A343B97E}"/>
              </a:ext>
            </a:extLst>
          </p:cNvPr>
          <p:cNvSpPr>
            <a:spLocks noGrp="1"/>
          </p:cNvSpPr>
          <p:nvPr>
            <p:ph idx="1"/>
          </p:nvPr>
        </p:nvSpPr>
        <p:spPr>
          <a:xfrm>
            <a:off x="4267949" y="782318"/>
            <a:ext cx="7037591" cy="5475129"/>
          </a:xfrm>
        </p:spPr>
        <p:txBody>
          <a:bodyPr anchor="ctr">
            <a:normAutofit/>
          </a:bodyPr>
          <a:lstStyle/>
          <a:p>
            <a:pPr marR="636905">
              <a:buSzPts val="1200"/>
              <a:tabLst>
                <a:tab pos="660400" algn="l"/>
                <a:tab pos="661035" algn="l"/>
              </a:tabLst>
            </a:pPr>
            <a:r>
              <a:rPr lang="en-IE" sz="2600" dirty="0">
                <a:effectLst/>
                <a:ea typeface="Symbol" panose="05050102010706020507" pitchFamily="18" charset="2"/>
                <a:cs typeface="Symbol" panose="05050102010706020507" pitchFamily="18" charset="2"/>
              </a:rPr>
              <a:t>Attend coaches' induction meeting with Coach Developer (Tonight)</a:t>
            </a:r>
          </a:p>
          <a:p>
            <a:pPr marR="636905">
              <a:buSzPts val="1200"/>
              <a:tabLst>
                <a:tab pos="660400" algn="l"/>
                <a:tab pos="661035" algn="l"/>
              </a:tabLst>
            </a:pPr>
            <a:endParaRPr lang="en-IE" sz="1600" dirty="0">
              <a:effectLst/>
              <a:ea typeface="Symbol" panose="05050102010706020507" pitchFamily="18" charset="2"/>
              <a:cs typeface="Symbol" panose="05050102010706020507" pitchFamily="18" charset="2"/>
            </a:endParaRPr>
          </a:p>
          <a:p>
            <a:pPr marL="0" marR="636905" indent="0">
              <a:buSzPts val="1200"/>
              <a:buNone/>
              <a:tabLst>
                <a:tab pos="660400" algn="l"/>
                <a:tab pos="661035" algn="l"/>
              </a:tabLst>
            </a:pPr>
            <a:endParaRPr lang="en-IE" sz="1600" dirty="0">
              <a:effectLst/>
              <a:ea typeface="Symbol" panose="05050102010706020507" pitchFamily="18" charset="2"/>
              <a:cs typeface="Symbol" panose="05050102010706020507" pitchFamily="18" charset="2"/>
            </a:endParaRPr>
          </a:p>
          <a:p>
            <a:pPr marR="636905">
              <a:buSzPts val="1200"/>
              <a:tabLst>
                <a:tab pos="660400" algn="l"/>
                <a:tab pos="661035" algn="l"/>
              </a:tabLst>
            </a:pPr>
            <a:r>
              <a:rPr lang="en-IE" sz="2600" dirty="0">
                <a:effectLst/>
                <a:ea typeface="Symbol" panose="05050102010706020507" pitchFamily="18" charset="2"/>
                <a:cs typeface="Symbol" panose="05050102010706020507" pitchFamily="18" charset="2"/>
              </a:rPr>
              <a:t>Attend </a:t>
            </a:r>
            <a:r>
              <a:rPr lang="en-IE" sz="2600" b="1" u="sng" dirty="0">
                <a:effectLst/>
                <a:ea typeface="Symbol" panose="05050102010706020507" pitchFamily="18" charset="2"/>
                <a:cs typeface="Symbol" panose="05050102010706020507" pitchFamily="18" charset="2"/>
              </a:rPr>
              <a:t>maximum</a:t>
            </a:r>
            <a:r>
              <a:rPr lang="en-IE" sz="2600" dirty="0">
                <a:effectLst/>
                <a:ea typeface="Symbol" panose="05050102010706020507" pitchFamily="18" charset="2"/>
                <a:cs typeface="Symbol" panose="05050102010706020507" pitchFamily="18" charset="2"/>
              </a:rPr>
              <a:t> </a:t>
            </a:r>
            <a:r>
              <a:rPr lang="en-IE" sz="2600" b="1" u="sng" dirty="0">
                <a:effectLst/>
                <a:ea typeface="Symbol" panose="05050102010706020507" pitchFamily="18" charset="2"/>
                <a:cs typeface="Symbol" panose="05050102010706020507" pitchFamily="18" charset="2"/>
              </a:rPr>
              <a:t>three</a:t>
            </a:r>
            <a:r>
              <a:rPr lang="en-IE" sz="2600" dirty="0">
                <a:effectLst/>
                <a:ea typeface="Symbol" panose="05050102010706020507" pitchFamily="18" charset="2"/>
                <a:cs typeface="Symbol" panose="05050102010706020507" pitchFamily="18" charset="2"/>
              </a:rPr>
              <a:t> club coach gatherings over a </a:t>
            </a:r>
            <a:r>
              <a:rPr lang="en-IE" sz="2600" dirty="0">
                <a:ea typeface="Symbol" panose="05050102010706020507" pitchFamily="18" charset="2"/>
                <a:cs typeface="Symbol" panose="05050102010706020507" pitchFamily="18" charset="2"/>
              </a:rPr>
              <a:t>three-month</a:t>
            </a:r>
            <a:r>
              <a:rPr lang="en-IE" sz="2600" dirty="0">
                <a:effectLst/>
                <a:ea typeface="Symbol" panose="05050102010706020507" pitchFamily="18" charset="2"/>
                <a:cs typeface="Symbol" panose="05050102010706020507" pitchFamily="18" charset="2"/>
              </a:rPr>
              <a:t> period with your peer coaches. These meetings will be sixty-ninety minutes in</a:t>
            </a:r>
            <a:r>
              <a:rPr lang="en-IE" sz="2600" spc="-10" dirty="0">
                <a:effectLst/>
                <a:ea typeface="Symbol" panose="05050102010706020507" pitchFamily="18" charset="2"/>
                <a:cs typeface="Symbol" panose="05050102010706020507" pitchFamily="18" charset="2"/>
              </a:rPr>
              <a:t> </a:t>
            </a:r>
            <a:r>
              <a:rPr lang="en-IE" sz="2600" dirty="0">
                <a:effectLst/>
                <a:ea typeface="Symbol" panose="05050102010706020507" pitchFamily="18" charset="2"/>
                <a:cs typeface="Symbol" panose="05050102010706020507" pitchFamily="18" charset="2"/>
              </a:rPr>
              <a:t>duration. </a:t>
            </a:r>
          </a:p>
          <a:p>
            <a:pPr marL="0" marR="636905" indent="0">
              <a:buSzPts val="1200"/>
              <a:buNone/>
              <a:tabLst>
                <a:tab pos="660400" algn="l"/>
                <a:tab pos="661035" algn="l"/>
              </a:tabLst>
            </a:pPr>
            <a:endParaRPr lang="en-IE" sz="1600" dirty="0">
              <a:effectLst/>
              <a:ea typeface="Symbol" panose="05050102010706020507" pitchFamily="18" charset="2"/>
              <a:cs typeface="Symbol" panose="05050102010706020507" pitchFamily="18" charset="2"/>
            </a:endParaRPr>
          </a:p>
          <a:p>
            <a:pPr marL="0" indent="0">
              <a:buSzPts val="1200"/>
              <a:buNone/>
              <a:tabLst>
                <a:tab pos="660400" algn="l"/>
                <a:tab pos="661035" algn="l"/>
              </a:tabLst>
            </a:pPr>
            <a:endParaRPr lang="en-IE" sz="1600" dirty="0">
              <a:effectLst/>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2604088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082EBC-5072-4105-ADB2-4FE7EAF0787E}"/>
              </a:ext>
            </a:extLst>
          </p:cNvPr>
          <p:cNvSpPr>
            <a:spLocks noGrp="1"/>
          </p:cNvSpPr>
          <p:nvPr>
            <p:ph type="title"/>
          </p:nvPr>
        </p:nvSpPr>
        <p:spPr>
          <a:xfrm>
            <a:off x="777240" y="731519"/>
            <a:ext cx="2845191" cy="3237579"/>
          </a:xfrm>
        </p:spPr>
        <p:txBody>
          <a:bodyPr>
            <a:normAutofit/>
          </a:bodyPr>
          <a:lstStyle/>
          <a:p>
            <a:pPr algn="ctr"/>
            <a:r>
              <a:rPr lang="en-IE" sz="4000" b="1" dirty="0">
                <a:solidFill>
                  <a:srgbClr val="FFFFFF"/>
                </a:solidFill>
              </a:rPr>
              <a:t>Coach Leader Expectations </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B54836B-DBD0-45A1-BBF7-EF40187BECF9}"/>
              </a:ext>
            </a:extLst>
          </p:cNvPr>
          <p:cNvSpPr>
            <a:spLocks noGrp="1"/>
          </p:cNvSpPr>
          <p:nvPr>
            <p:ph idx="1"/>
          </p:nvPr>
        </p:nvSpPr>
        <p:spPr>
          <a:xfrm>
            <a:off x="4370044" y="731519"/>
            <a:ext cx="7037591" cy="5475129"/>
          </a:xfrm>
        </p:spPr>
        <p:txBody>
          <a:bodyPr anchor="ctr">
            <a:normAutofit lnSpcReduction="10000"/>
          </a:bodyPr>
          <a:lstStyle/>
          <a:p>
            <a:pPr marR="556260">
              <a:buSzPts val="1200"/>
              <a:tabLst>
                <a:tab pos="661035" algn="l"/>
              </a:tabLst>
            </a:pPr>
            <a:r>
              <a:rPr lang="en-IE" sz="2600" dirty="0">
                <a:effectLst/>
                <a:ea typeface="Symbol" panose="05050102010706020507" pitchFamily="18" charset="2"/>
                <a:cs typeface="Symbol" panose="05050102010706020507" pitchFamily="18" charset="2"/>
              </a:rPr>
              <a:t>Attend coaches' induction meeting with Coach Developer (Tonight)</a:t>
            </a:r>
          </a:p>
          <a:p>
            <a:pPr marL="0" marR="556260" indent="0">
              <a:buSzPts val="1200"/>
              <a:buNone/>
              <a:tabLst>
                <a:tab pos="661035" algn="l"/>
              </a:tabLst>
            </a:pPr>
            <a:endParaRPr lang="en-IE" sz="1300" dirty="0">
              <a:effectLst/>
              <a:ea typeface="Symbol" panose="05050102010706020507" pitchFamily="18" charset="2"/>
              <a:cs typeface="Symbol" panose="05050102010706020507" pitchFamily="18" charset="2"/>
            </a:endParaRPr>
          </a:p>
          <a:p>
            <a:pPr marR="556260">
              <a:buSzPts val="1200"/>
              <a:tabLst>
                <a:tab pos="661035" algn="l"/>
              </a:tabLst>
            </a:pPr>
            <a:r>
              <a:rPr lang="en-IE" sz="2600" dirty="0">
                <a:effectLst/>
                <a:ea typeface="Symbol" panose="05050102010706020507" pitchFamily="18" charset="2"/>
                <a:cs typeface="Symbol" panose="05050102010706020507" pitchFamily="18" charset="2"/>
              </a:rPr>
              <a:t>Undertake an orientation (Training) with the coach developer </a:t>
            </a:r>
          </a:p>
          <a:p>
            <a:pPr marL="0" marR="556260" indent="0">
              <a:buSzPts val="1200"/>
              <a:buNone/>
              <a:tabLst>
                <a:tab pos="661035" algn="l"/>
              </a:tabLst>
            </a:pPr>
            <a:endParaRPr lang="en-IE" sz="2600" dirty="0">
              <a:effectLst/>
              <a:ea typeface="Symbol" panose="05050102010706020507" pitchFamily="18" charset="2"/>
              <a:cs typeface="Symbol" panose="05050102010706020507" pitchFamily="18" charset="2"/>
            </a:endParaRPr>
          </a:p>
          <a:p>
            <a:pPr marR="556260">
              <a:buSzPts val="1200"/>
              <a:tabLst>
                <a:tab pos="661035" algn="l"/>
              </a:tabLst>
            </a:pPr>
            <a:r>
              <a:rPr lang="en-IE" sz="2600" dirty="0">
                <a:effectLst/>
                <a:ea typeface="Symbol" panose="05050102010706020507" pitchFamily="18" charset="2"/>
                <a:cs typeface="Symbol" panose="05050102010706020507" pitchFamily="18" charset="2"/>
              </a:rPr>
              <a:t>Lead</a:t>
            </a:r>
            <a:r>
              <a:rPr lang="en-IE" sz="2600" spc="-45" dirty="0">
                <a:effectLst/>
                <a:ea typeface="Symbol" panose="05050102010706020507" pitchFamily="18" charset="2"/>
                <a:cs typeface="Symbol" panose="05050102010706020507" pitchFamily="18" charset="2"/>
              </a:rPr>
              <a:t> </a:t>
            </a:r>
            <a:r>
              <a:rPr lang="en-IE" sz="2600" dirty="0">
                <a:effectLst/>
                <a:ea typeface="Symbol" panose="05050102010706020507" pitchFamily="18" charset="2"/>
                <a:cs typeface="Symbol" panose="05050102010706020507" pitchFamily="18" charset="2"/>
              </a:rPr>
              <a:t>maximum</a:t>
            </a:r>
            <a:r>
              <a:rPr lang="en-IE" sz="2600" spc="-30" dirty="0">
                <a:effectLst/>
                <a:ea typeface="Symbol" panose="05050102010706020507" pitchFamily="18" charset="2"/>
                <a:cs typeface="Symbol" panose="05050102010706020507" pitchFamily="18" charset="2"/>
              </a:rPr>
              <a:t> </a:t>
            </a:r>
            <a:r>
              <a:rPr lang="en-IE" sz="2600" dirty="0">
                <a:effectLst/>
                <a:ea typeface="Symbol" panose="05050102010706020507" pitchFamily="18" charset="2"/>
                <a:cs typeface="Symbol" panose="05050102010706020507" pitchFamily="18" charset="2"/>
              </a:rPr>
              <a:t>three</a:t>
            </a:r>
            <a:r>
              <a:rPr lang="en-IE" sz="2600" spc="-30" dirty="0">
                <a:effectLst/>
                <a:ea typeface="Symbol" panose="05050102010706020507" pitchFamily="18" charset="2"/>
                <a:cs typeface="Symbol" panose="05050102010706020507" pitchFamily="18" charset="2"/>
              </a:rPr>
              <a:t> </a:t>
            </a:r>
            <a:r>
              <a:rPr lang="en-IE" sz="2600" dirty="0">
                <a:effectLst/>
                <a:ea typeface="Symbol" panose="05050102010706020507" pitchFamily="18" charset="2"/>
                <a:cs typeface="Symbol" panose="05050102010706020507" pitchFamily="18" charset="2"/>
              </a:rPr>
              <a:t>club</a:t>
            </a:r>
            <a:r>
              <a:rPr lang="en-IE" sz="2600" spc="-40" dirty="0">
                <a:effectLst/>
                <a:ea typeface="Symbol" panose="05050102010706020507" pitchFamily="18" charset="2"/>
                <a:cs typeface="Symbol" panose="05050102010706020507" pitchFamily="18" charset="2"/>
              </a:rPr>
              <a:t> </a:t>
            </a:r>
            <a:r>
              <a:rPr lang="en-IE" sz="2600" dirty="0">
                <a:effectLst/>
                <a:ea typeface="Symbol" panose="05050102010706020507" pitchFamily="18" charset="2"/>
                <a:cs typeface="Symbol" panose="05050102010706020507" pitchFamily="18" charset="2"/>
              </a:rPr>
              <a:t>coach</a:t>
            </a:r>
            <a:r>
              <a:rPr lang="en-IE" sz="2600" spc="-40" dirty="0">
                <a:effectLst/>
                <a:ea typeface="Symbol" panose="05050102010706020507" pitchFamily="18" charset="2"/>
                <a:cs typeface="Symbol" panose="05050102010706020507" pitchFamily="18" charset="2"/>
              </a:rPr>
              <a:t> </a:t>
            </a:r>
            <a:r>
              <a:rPr lang="en-IE" sz="2600" dirty="0">
                <a:effectLst/>
                <a:ea typeface="Symbol" panose="05050102010706020507" pitchFamily="18" charset="2"/>
                <a:cs typeface="Symbol" panose="05050102010706020507" pitchFamily="18" charset="2"/>
              </a:rPr>
              <a:t>gatherings</a:t>
            </a:r>
            <a:r>
              <a:rPr lang="en-IE" sz="2600" spc="-35" dirty="0">
                <a:effectLst/>
                <a:ea typeface="Symbol" panose="05050102010706020507" pitchFamily="18" charset="2"/>
                <a:cs typeface="Symbol" panose="05050102010706020507" pitchFamily="18" charset="2"/>
              </a:rPr>
              <a:t> </a:t>
            </a:r>
            <a:r>
              <a:rPr lang="en-IE" sz="2600" dirty="0">
                <a:effectLst/>
                <a:ea typeface="Symbol" panose="05050102010706020507" pitchFamily="18" charset="2"/>
                <a:cs typeface="Symbol" panose="05050102010706020507" pitchFamily="18" charset="2"/>
              </a:rPr>
              <a:t>over</a:t>
            </a:r>
            <a:r>
              <a:rPr lang="en-IE" sz="2600" spc="-45" dirty="0">
                <a:effectLst/>
                <a:ea typeface="Symbol" panose="05050102010706020507" pitchFamily="18" charset="2"/>
                <a:cs typeface="Symbol" panose="05050102010706020507" pitchFamily="18" charset="2"/>
              </a:rPr>
              <a:t> </a:t>
            </a:r>
            <a:r>
              <a:rPr lang="en-IE" sz="2600" dirty="0">
                <a:effectLst/>
                <a:ea typeface="Symbol" panose="05050102010706020507" pitchFamily="18" charset="2"/>
                <a:cs typeface="Symbol" panose="05050102010706020507" pitchFamily="18" charset="2"/>
              </a:rPr>
              <a:t>a</a:t>
            </a:r>
            <a:r>
              <a:rPr lang="en-IE" sz="2600" spc="-45" dirty="0">
                <a:effectLst/>
                <a:ea typeface="Symbol" panose="05050102010706020507" pitchFamily="18" charset="2"/>
                <a:cs typeface="Symbol" panose="05050102010706020507" pitchFamily="18" charset="2"/>
              </a:rPr>
              <a:t> </a:t>
            </a:r>
            <a:r>
              <a:rPr lang="en-IE" sz="2600" dirty="0">
                <a:effectLst/>
                <a:ea typeface="Symbol" panose="05050102010706020507" pitchFamily="18" charset="2"/>
                <a:cs typeface="Symbol" panose="05050102010706020507" pitchFamily="18" charset="2"/>
              </a:rPr>
              <a:t>three-month</a:t>
            </a:r>
            <a:r>
              <a:rPr lang="en-IE" sz="2600" spc="-40" dirty="0">
                <a:effectLst/>
                <a:ea typeface="Symbol" panose="05050102010706020507" pitchFamily="18" charset="2"/>
                <a:cs typeface="Symbol" panose="05050102010706020507" pitchFamily="18" charset="2"/>
              </a:rPr>
              <a:t> </a:t>
            </a:r>
            <a:r>
              <a:rPr lang="en-IE" sz="2600" dirty="0">
                <a:effectLst/>
                <a:ea typeface="Symbol" panose="05050102010706020507" pitchFamily="18" charset="2"/>
                <a:cs typeface="Symbol" panose="05050102010706020507" pitchFamily="18" charset="2"/>
              </a:rPr>
              <a:t>period</a:t>
            </a:r>
            <a:r>
              <a:rPr lang="en-IE" sz="2600" spc="-40" dirty="0">
                <a:effectLst/>
                <a:ea typeface="Symbol" panose="05050102010706020507" pitchFamily="18" charset="2"/>
                <a:cs typeface="Symbol" panose="05050102010706020507" pitchFamily="18" charset="2"/>
              </a:rPr>
              <a:t> </a:t>
            </a:r>
            <a:r>
              <a:rPr lang="en-IE" sz="2600" dirty="0">
                <a:effectLst/>
                <a:ea typeface="Symbol" panose="05050102010706020507" pitchFamily="18" charset="2"/>
                <a:cs typeface="Symbol" panose="05050102010706020507" pitchFamily="18" charset="2"/>
              </a:rPr>
              <a:t>with</a:t>
            </a:r>
            <a:r>
              <a:rPr lang="en-IE" sz="2600" spc="-35" dirty="0">
                <a:effectLst/>
                <a:ea typeface="Symbol" panose="05050102010706020507" pitchFamily="18" charset="2"/>
                <a:cs typeface="Symbol" panose="05050102010706020507" pitchFamily="18" charset="2"/>
              </a:rPr>
              <a:t> </a:t>
            </a:r>
            <a:r>
              <a:rPr lang="en-IE" sz="2600" dirty="0">
                <a:effectLst/>
                <a:ea typeface="Symbol" panose="05050102010706020507" pitchFamily="18" charset="2"/>
                <a:cs typeface="Symbol" panose="05050102010706020507" pitchFamily="18" charset="2"/>
              </a:rPr>
              <a:t>peer</a:t>
            </a:r>
            <a:r>
              <a:rPr lang="en-IE" sz="2600" spc="-40" dirty="0">
                <a:effectLst/>
                <a:ea typeface="Symbol" panose="05050102010706020507" pitchFamily="18" charset="2"/>
                <a:cs typeface="Symbol" panose="05050102010706020507" pitchFamily="18" charset="2"/>
              </a:rPr>
              <a:t> </a:t>
            </a:r>
            <a:r>
              <a:rPr lang="en-IE" sz="2600" dirty="0">
                <a:effectLst/>
                <a:ea typeface="Symbol" panose="05050102010706020507" pitchFamily="18" charset="2"/>
                <a:cs typeface="Symbol" panose="05050102010706020507" pitchFamily="18" charset="2"/>
              </a:rPr>
              <a:t>coaches. </a:t>
            </a:r>
          </a:p>
          <a:p>
            <a:pPr marL="0" marR="556260" indent="0">
              <a:buSzPts val="1200"/>
              <a:buNone/>
              <a:tabLst>
                <a:tab pos="661035" algn="l"/>
              </a:tabLst>
            </a:pPr>
            <a:endParaRPr lang="en-IE" sz="2200" dirty="0">
              <a:effectLst/>
              <a:ea typeface="Symbol" panose="05050102010706020507" pitchFamily="18" charset="2"/>
              <a:cs typeface="Symbol" panose="05050102010706020507" pitchFamily="18" charset="2"/>
            </a:endParaRPr>
          </a:p>
          <a:p>
            <a:pPr marR="556260">
              <a:buSzPts val="1200"/>
              <a:tabLst>
                <a:tab pos="661035" algn="l"/>
              </a:tabLst>
            </a:pPr>
            <a:r>
              <a:rPr lang="en-IE" sz="2600" dirty="0">
                <a:effectLst/>
                <a:ea typeface="Symbol" panose="05050102010706020507" pitchFamily="18" charset="2"/>
                <a:cs typeface="Symbol" panose="05050102010706020507" pitchFamily="18" charset="2"/>
              </a:rPr>
              <a:t>Support your peer coach leader </a:t>
            </a:r>
          </a:p>
          <a:p>
            <a:pPr marR="556260">
              <a:buSzPts val="1200"/>
              <a:tabLst>
                <a:tab pos="661035" algn="l"/>
              </a:tabLst>
            </a:pPr>
            <a:endParaRPr lang="en-IE" sz="2600" dirty="0">
              <a:ea typeface="Symbol" panose="05050102010706020507" pitchFamily="18" charset="2"/>
              <a:cs typeface="Symbol" panose="05050102010706020507" pitchFamily="18" charset="2"/>
            </a:endParaRPr>
          </a:p>
          <a:p>
            <a:pPr marR="556260">
              <a:buSzPts val="1200"/>
              <a:tabLst>
                <a:tab pos="661035" algn="l"/>
              </a:tabLst>
            </a:pPr>
            <a:r>
              <a:rPr lang="en-IE" sz="2600" dirty="0">
                <a:effectLst/>
                <a:ea typeface="Symbol" panose="05050102010706020507" pitchFamily="18" charset="2"/>
                <a:cs typeface="Symbol" panose="05050102010706020507" pitchFamily="18" charset="2"/>
              </a:rPr>
              <a:t>Ongoing support from the Coach Developer</a:t>
            </a:r>
          </a:p>
          <a:p>
            <a:pPr marL="0" marR="554990" indent="0">
              <a:spcBef>
                <a:spcPts val="5"/>
              </a:spcBef>
              <a:buSzPts val="1200"/>
              <a:buNone/>
              <a:tabLst>
                <a:tab pos="660400" algn="l"/>
                <a:tab pos="661035" algn="l"/>
              </a:tabLst>
            </a:pPr>
            <a:endParaRPr lang="en-IE" sz="2600" dirty="0">
              <a:effectLst/>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284183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082EBC-5072-4105-ADB2-4FE7EAF0787E}"/>
              </a:ext>
            </a:extLst>
          </p:cNvPr>
          <p:cNvSpPr>
            <a:spLocks noGrp="1"/>
          </p:cNvSpPr>
          <p:nvPr>
            <p:ph type="title"/>
          </p:nvPr>
        </p:nvSpPr>
        <p:spPr>
          <a:xfrm>
            <a:off x="777240" y="731519"/>
            <a:ext cx="2845191" cy="3237579"/>
          </a:xfrm>
        </p:spPr>
        <p:txBody>
          <a:bodyPr>
            <a:normAutofit/>
          </a:bodyPr>
          <a:lstStyle/>
          <a:p>
            <a:pPr algn="ctr"/>
            <a:r>
              <a:rPr lang="en-IE" sz="4000" b="1" dirty="0">
                <a:solidFill>
                  <a:srgbClr val="FFFFFF"/>
                </a:solidFill>
              </a:rPr>
              <a:t>Setting up the </a:t>
            </a:r>
            <a:r>
              <a:rPr lang="en-IE" sz="4000" b="1" dirty="0" err="1">
                <a:solidFill>
                  <a:srgbClr val="FFFFFF"/>
                </a:solidFill>
              </a:rPr>
              <a:t>CCCoP</a:t>
            </a:r>
            <a:r>
              <a:rPr lang="en-IE" sz="4000" b="1" dirty="0">
                <a:solidFill>
                  <a:srgbClr val="FFFFFF"/>
                </a:solidFill>
              </a:rPr>
              <a:t> Groups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B54836B-DBD0-45A1-BBF7-EF40187BECF9}"/>
              </a:ext>
            </a:extLst>
          </p:cNvPr>
          <p:cNvSpPr>
            <a:spLocks noGrp="1"/>
          </p:cNvSpPr>
          <p:nvPr>
            <p:ph idx="1"/>
          </p:nvPr>
        </p:nvSpPr>
        <p:spPr>
          <a:xfrm>
            <a:off x="4370044" y="731519"/>
            <a:ext cx="7241734" cy="5475129"/>
          </a:xfrm>
        </p:spPr>
        <p:txBody>
          <a:bodyPr anchor="ctr">
            <a:normAutofit fontScale="92500" lnSpcReduction="10000"/>
          </a:bodyPr>
          <a:lstStyle/>
          <a:p>
            <a:pPr marL="0" marR="554990" indent="0" algn="ctr">
              <a:spcBef>
                <a:spcPts val="5"/>
              </a:spcBef>
              <a:buSzPts val="1200"/>
              <a:buNone/>
              <a:tabLst>
                <a:tab pos="660400" algn="l"/>
                <a:tab pos="661035" algn="l"/>
              </a:tabLst>
            </a:pPr>
            <a:r>
              <a:rPr lang="en-US" sz="1800" dirty="0"/>
              <a:t> </a:t>
            </a:r>
            <a:r>
              <a:rPr lang="en-US" sz="4400" b="1" dirty="0"/>
              <a:t>TASK 1</a:t>
            </a:r>
            <a:r>
              <a:rPr lang="en-US" sz="1800" dirty="0"/>
              <a:t> </a:t>
            </a:r>
          </a:p>
          <a:p>
            <a:pPr marL="0" marR="554990" indent="0">
              <a:spcBef>
                <a:spcPts val="5"/>
              </a:spcBef>
              <a:buSzPts val="1200"/>
              <a:buNone/>
              <a:tabLst>
                <a:tab pos="660400" algn="l"/>
                <a:tab pos="661035" algn="l"/>
              </a:tabLst>
            </a:pPr>
            <a:endParaRPr lang="en-US" sz="1800" dirty="0"/>
          </a:p>
          <a:p>
            <a:pPr marL="0" marR="554990" indent="0">
              <a:spcBef>
                <a:spcPts val="5"/>
              </a:spcBef>
              <a:buSzPts val="1200"/>
              <a:buNone/>
              <a:tabLst>
                <a:tab pos="660400" algn="l"/>
                <a:tab pos="661035" algn="l"/>
              </a:tabLst>
            </a:pPr>
            <a:r>
              <a:rPr lang="en-US" sz="2400" dirty="0"/>
              <a:t>In groups (4 or 5), discuss how you like the </a:t>
            </a:r>
            <a:r>
              <a:rPr lang="en-US" sz="2400" dirty="0" err="1"/>
              <a:t>CCCoP</a:t>
            </a:r>
            <a:r>
              <a:rPr lang="en-US" sz="2400" dirty="0"/>
              <a:t> groups in the club to be set up. </a:t>
            </a:r>
          </a:p>
          <a:p>
            <a:pPr marL="0" marR="554990" indent="0">
              <a:spcBef>
                <a:spcPts val="5"/>
              </a:spcBef>
              <a:buSzPts val="1200"/>
              <a:buNone/>
              <a:tabLst>
                <a:tab pos="660400" algn="l"/>
                <a:tab pos="661035" algn="l"/>
              </a:tabLst>
            </a:pPr>
            <a:r>
              <a:rPr lang="en-US" sz="2400" dirty="0"/>
              <a:t> </a:t>
            </a:r>
          </a:p>
          <a:p>
            <a:pPr marL="0" marR="554990" indent="0">
              <a:spcBef>
                <a:spcPts val="5"/>
              </a:spcBef>
              <a:buSzPts val="1200"/>
              <a:buNone/>
              <a:tabLst>
                <a:tab pos="660400" algn="l"/>
                <a:tab pos="661035" algn="l"/>
              </a:tabLst>
            </a:pPr>
            <a:r>
              <a:rPr lang="en-US" sz="2400" b="1" dirty="0"/>
              <a:t>Potential options are:</a:t>
            </a:r>
          </a:p>
          <a:p>
            <a:pPr marL="0" marR="554990" indent="0">
              <a:spcBef>
                <a:spcPts val="5"/>
              </a:spcBef>
              <a:buSzPts val="1200"/>
              <a:buNone/>
              <a:tabLst>
                <a:tab pos="660400" algn="l"/>
                <a:tab pos="661035" algn="l"/>
              </a:tabLst>
            </a:pPr>
            <a:endParaRPr lang="en-US" sz="2400" dirty="0"/>
          </a:p>
          <a:p>
            <a:pPr marL="457200" marR="554990" indent="-457200">
              <a:spcBef>
                <a:spcPts val="5"/>
              </a:spcBef>
              <a:buSzPts val="1200"/>
              <a:buFont typeface="+mj-lt"/>
              <a:buAutoNum type="arabicPeriod"/>
              <a:tabLst>
                <a:tab pos="660400" algn="l"/>
                <a:tab pos="661035" algn="l"/>
              </a:tabLst>
            </a:pPr>
            <a:r>
              <a:rPr lang="en-US" sz="2400" dirty="0"/>
              <a:t>Coaches within same or similar age band (Academy, U12-16, U18+) and same code</a:t>
            </a:r>
          </a:p>
          <a:p>
            <a:pPr marL="457200" marR="554990" indent="-457200">
              <a:spcBef>
                <a:spcPts val="5"/>
              </a:spcBef>
              <a:buSzPts val="1200"/>
              <a:buFont typeface="+mj-lt"/>
              <a:buAutoNum type="arabicPeriod"/>
              <a:tabLst>
                <a:tab pos="660400" algn="l"/>
                <a:tab pos="661035" algn="l"/>
              </a:tabLst>
            </a:pPr>
            <a:endParaRPr lang="en-US" sz="2400" dirty="0"/>
          </a:p>
          <a:p>
            <a:pPr marL="457200" marR="554990" indent="-457200">
              <a:spcBef>
                <a:spcPts val="5"/>
              </a:spcBef>
              <a:buSzPts val="1200"/>
              <a:buFont typeface="+mj-lt"/>
              <a:buAutoNum type="arabicPeriod"/>
              <a:tabLst>
                <a:tab pos="660400" algn="l"/>
                <a:tab pos="661035" algn="l"/>
              </a:tabLst>
            </a:pPr>
            <a:r>
              <a:rPr lang="en-US" sz="2400" dirty="0"/>
              <a:t>Coaches within similar age band (Academy, U12-16, U18+) but mix codes. </a:t>
            </a:r>
          </a:p>
          <a:p>
            <a:pPr marL="457200" marR="554990" indent="-457200">
              <a:spcBef>
                <a:spcPts val="5"/>
              </a:spcBef>
              <a:buSzPts val="1200"/>
              <a:buFont typeface="+mj-lt"/>
              <a:buAutoNum type="arabicPeriod"/>
              <a:tabLst>
                <a:tab pos="660400" algn="l"/>
                <a:tab pos="661035" algn="l"/>
              </a:tabLst>
            </a:pPr>
            <a:endParaRPr lang="en-US" sz="2400" dirty="0"/>
          </a:p>
          <a:p>
            <a:pPr marL="457200" marR="554990" indent="-457200">
              <a:spcBef>
                <a:spcPts val="5"/>
              </a:spcBef>
              <a:buSzPts val="1200"/>
              <a:buFont typeface="+mj-lt"/>
              <a:buAutoNum type="arabicPeriod"/>
              <a:tabLst>
                <a:tab pos="660400" algn="l"/>
                <a:tab pos="661035" algn="l"/>
              </a:tabLst>
            </a:pPr>
            <a:r>
              <a:rPr lang="en-US" sz="2400" dirty="0"/>
              <a:t>Mix coaches – new and experienced of same code.</a:t>
            </a:r>
          </a:p>
          <a:p>
            <a:pPr marL="457200" marR="554990" indent="-457200">
              <a:spcBef>
                <a:spcPts val="5"/>
              </a:spcBef>
              <a:buSzPts val="1200"/>
              <a:buFont typeface="+mj-lt"/>
              <a:buAutoNum type="arabicPeriod"/>
              <a:tabLst>
                <a:tab pos="660400" algn="l"/>
                <a:tab pos="661035" algn="l"/>
              </a:tabLst>
            </a:pPr>
            <a:endParaRPr lang="en-US" sz="2400" dirty="0"/>
          </a:p>
          <a:p>
            <a:pPr marL="457200" marR="554990" indent="-457200">
              <a:spcBef>
                <a:spcPts val="5"/>
              </a:spcBef>
              <a:buSzPts val="1200"/>
              <a:buFont typeface="+mj-lt"/>
              <a:buAutoNum type="arabicPeriod"/>
              <a:tabLst>
                <a:tab pos="660400" algn="l"/>
                <a:tab pos="661035" algn="l"/>
              </a:tabLst>
            </a:pPr>
            <a:r>
              <a:rPr lang="en-US" sz="2400" dirty="0"/>
              <a:t>Mix coaches – new and experienced of mix code.</a:t>
            </a:r>
          </a:p>
          <a:p>
            <a:pPr marL="457200" marR="554990" indent="-457200">
              <a:spcBef>
                <a:spcPts val="5"/>
              </a:spcBef>
              <a:buSzPts val="1200"/>
              <a:buFont typeface="+mj-lt"/>
              <a:buAutoNum type="arabicPeriod"/>
              <a:tabLst>
                <a:tab pos="660400" algn="l"/>
                <a:tab pos="661035" algn="l"/>
              </a:tabLst>
            </a:pPr>
            <a:endParaRPr lang="en-US" sz="2400" dirty="0"/>
          </a:p>
          <a:p>
            <a:pPr marL="0" marR="554990" indent="0" algn="ctr">
              <a:spcBef>
                <a:spcPts val="5"/>
              </a:spcBef>
              <a:buSzPts val="1200"/>
              <a:buNone/>
              <a:tabLst>
                <a:tab pos="660400" algn="l"/>
                <a:tab pos="661035" algn="l"/>
              </a:tabLst>
            </a:pPr>
            <a:r>
              <a:rPr lang="en-US" sz="2400" b="1" dirty="0"/>
              <a:t>VOTE!</a:t>
            </a:r>
          </a:p>
          <a:p>
            <a:pPr marL="0" marR="554990" indent="0">
              <a:spcBef>
                <a:spcPts val="5"/>
              </a:spcBef>
              <a:buSzPts val="1200"/>
              <a:buNone/>
              <a:tabLst>
                <a:tab pos="660400" algn="l"/>
                <a:tab pos="661035" algn="l"/>
              </a:tabLst>
            </a:pPr>
            <a:endParaRPr lang="en-US" sz="1600" dirty="0"/>
          </a:p>
        </p:txBody>
      </p:sp>
    </p:spTree>
    <p:extLst>
      <p:ext uri="{BB962C8B-B14F-4D97-AF65-F5344CB8AC3E}">
        <p14:creationId xmlns:p14="http://schemas.microsoft.com/office/powerpoint/2010/main" val="3665122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082EBC-5072-4105-ADB2-4FE7EAF0787E}"/>
              </a:ext>
            </a:extLst>
          </p:cNvPr>
          <p:cNvSpPr>
            <a:spLocks noGrp="1"/>
          </p:cNvSpPr>
          <p:nvPr>
            <p:ph type="title"/>
          </p:nvPr>
        </p:nvSpPr>
        <p:spPr>
          <a:xfrm>
            <a:off x="777240" y="731519"/>
            <a:ext cx="2845191" cy="3237579"/>
          </a:xfrm>
        </p:spPr>
        <p:txBody>
          <a:bodyPr>
            <a:normAutofit/>
          </a:bodyPr>
          <a:lstStyle/>
          <a:p>
            <a:pPr algn="ctr"/>
            <a:r>
              <a:rPr lang="en-IE" sz="4000" b="1" dirty="0">
                <a:solidFill>
                  <a:srgbClr val="FFFFFF"/>
                </a:solidFill>
              </a:rPr>
              <a:t>Setting up the </a:t>
            </a:r>
            <a:r>
              <a:rPr lang="en-IE" sz="4000" b="1" dirty="0" err="1">
                <a:solidFill>
                  <a:srgbClr val="FFFFFF"/>
                </a:solidFill>
              </a:rPr>
              <a:t>CCCoP</a:t>
            </a:r>
            <a:r>
              <a:rPr lang="en-IE" sz="4000" b="1" dirty="0">
                <a:solidFill>
                  <a:srgbClr val="FFFFFF"/>
                </a:solidFill>
              </a:rPr>
              <a:t> Groups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B54836B-DBD0-45A1-BBF7-EF40187BECF9}"/>
              </a:ext>
            </a:extLst>
          </p:cNvPr>
          <p:cNvSpPr>
            <a:spLocks noGrp="1"/>
          </p:cNvSpPr>
          <p:nvPr>
            <p:ph idx="1"/>
          </p:nvPr>
        </p:nvSpPr>
        <p:spPr>
          <a:xfrm>
            <a:off x="4370044" y="731519"/>
            <a:ext cx="7241734" cy="5475129"/>
          </a:xfrm>
        </p:spPr>
        <p:txBody>
          <a:bodyPr anchor="ctr">
            <a:normAutofit/>
          </a:bodyPr>
          <a:lstStyle/>
          <a:p>
            <a:pPr marL="0" marR="554990" indent="0" algn="ctr">
              <a:spcBef>
                <a:spcPts val="5"/>
              </a:spcBef>
              <a:buSzPts val="1200"/>
              <a:buNone/>
              <a:tabLst>
                <a:tab pos="660400" algn="l"/>
                <a:tab pos="661035" algn="l"/>
              </a:tabLst>
            </a:pPr>
            <a:r>
              <a:rPr lang="en-US" sz="1800" dirty="0"/>
              <a:t> </a:t>
            </a:r>
            <a:r>
              <a:rPr lang="en-US" sz="4400" b="1" dirty="0"/>
              <a:t>TASK 2</a:t>
            </a:r>
          </a:p>
          <a:p>
            <a:pPr marL="0" marR="554990" indent="0">
              <a:spcBef>
                <a:spcPts val="5"/>
              </a:spcBef>
              <a:buSzPts val="1200"/>
              <a:buNone/>
              <a:tabLst>
                <a:tab pos="660400" algn="l"/>
                <a:tab pos="661035" algn="l"/>
              </a:tabLst>
            </a:pPr>
            <a:endParaRPr lang="en-US" sz="4400" b="1" dirty="0"/>
          </a:p>
          <a:p>
            <a:pPr marL="0" marR="554990" indent="0">
              <a:spcBef>
                <a:spcPts val="5"/>
              </a:spcBef>
              <a:buSzPts val="1200"/>
              <a:buNone/>
              <a:tabLst>
                <a:tab pos="660400" algn="l"/>
                <a:tab pos="661035" algn="l"/>
              </a:tabLst>
            </a:pPr>
            <a:endParaRPr lang="en-US" sz="1800" dirty="0"/>
          </a:p>
          <a:p>
            <a:pPr marR="554990">
              <a:spcBef>
                <a:spcPts val="5"/>
              </a:spcBef>
              <a:buSzPts val="1200"/>
              <a:tabLst>
                <a:tab pos="660400" algn="l"/>
                <a:tab pos="661035" algn="l"/>
              </a:tabLst>
            </a:pPr>
            <a:r>
              <a:rPr lang="en-US" sz="3200" dirty="0"/>
              <a:t>Based on set up agreed, now divide into group of 4/5 coaches </a:t>
            </a:r>
            <a:endParaRPr lang="en-US" sz="2000" dirty="0"/>
          </a:p>
        </p:txBody>
      </p:sp>
    </p:spTree>
    <p:extLst>
      <p:ext uri="{BB962C8B-B14F-4D97-AF65-F5344CB8AC3E}">
        <p14:creationId xmlns:p14="http://schemas.microsoft.com/office/powerpoint/2010/main" val="2728180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082EBC-5072-4105-ADB2-4FE7EAF0787E}"/>
              </a:ext>
            </a:extLst>
          </p:cNvPr>
          <p:cNvSpPr>
            <a:spLocks noGrp="1"/>
          </p:cNvSpPr>
          <p:nvPr>
            <p:ph type="title"/>
          </p:nvPr>
        </p:nvSpPr>
        <p:spPr>
          <a:xfrm>
            <a:off x="777240" y="731519"/>
            <a:ext cx="2845191" cy="3237579"/>
          </a:xfrm>
        </p:spPr>
        <p:txBody>
          <a:bodyPr>
            <a:normAutofit/>
          </a:bodyPr>
          <a:lstStyle/>
          <a:p>
            <a:pPr algn="ctr"/>
            <a:r>
              <a:rPr lang="en-IE" sz="4000" b="1" dirty="0">
                <a:solidFill>
                  <a:srgbClr val="FFFFFF"/>
                </a:solidFill>
              </a:rPr>
              <a:t>Setting up the </a:t>
            </a:r>
            <a:r>
              <a:rPr lang="en-IE" sz="4000" b="1" dirty="0" err="1">
                <a:solidFill>
                  <a:srgbClr val="FFFFFF"/>
                </a:solidFill>
              </a:rPr>
              <a:t>CCCoP</a:t>
            </a:r>
            <a:r>
              <a:rPr lang="en-IE" sz="4000" b="1" dirty="0">
                <a:solidFill>
                  <a:srgbClr val="FFFFFF"/>
                </a:solidFill>
              </a:rPr>
              <a:t> Groups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B54836B-DBD0-45A1-BBF7-EF40187BECF9}"/>
              </a:ext>
            </a:extLst>
          </p:cNvPr>
          <p:cNvSpPr>
            <a:spLocks noGrp="1"/>
          </p:cNvSpPr>
          <p:nvPr>
            <p:ph idx="1"/>
          </p:nvPr>
        </p:nvSpPr>
        <p:spPr>
          <a:xfrm>
            <a:off x="4370044" y="561861"/>
            <a:ext cx="7241734" cy="5644788"/>
          </a:xfrm>
        </p:spPr>
        <p:txBody>
          <a:bodyPr anchor="ctr">
            <a:normAutofit/>
          </a:bodyPr>
          <a:lstStyle/>
          <a:p>
            <a:pPr marL="0" marR="554990" indent="0" algn="ctr">
              <a:spcBef>
                <a:spcPts val="5"/>
              </a:spcBef>
              <a:buSzPts val="1200"/>
              <a:buNone/>
              <a:tabLst>
                <a:tab pos="660400" algn="l"/>
                <a:tab pos="661035" algn="l"/>
              </a:tabLst>
            </a:pPr>
            <a:r>
              <a:rPr lang="en-US" sz="1800" dirty="0"/>
              <a:t> </a:t>
            </a:r>
            <a:r>
              <a:rPr lang="en-US" sz="4400" b="1" dirty="0"/>
              <a:t>TASK 3 </a:t>
            </a:r>
          </a:p>
          <a:p>
            <a:pPr marL="0" marR="554990" indent="0" algn="ctr">
              <a:spcBef>
                <a:spcPts val="5"/>
              </a:spcBef>
              <a:buSzPts val="1200"/>
              <a:buNone/>
              <a:tabLst>
                <a:tab pos="660400" algn="l"/>
                <a:tab pos="661035" algn="l"/>
              </a:tabLst>
            </a:pPr>
            <a:r>
              <a:rPr lang="en-US" sz="3200" b="1" dirty="0"/>
              <a:t>Identify Coach Leaders</a:t>
            </a:r>
          </a:p>
          <a:p>
            <a:pPr marL="0" marR="554990" indent="0" algn="ctr">
              <a:spcBef>
                <a:spcPts val="5"/>
              </a:spcBef>
              <a:buSzPts val="1200"/>
              <a:buNone/>
              <a:tabLst>
                <a:tab pos="660400" algn="l"/>
                <a:tab pos="661035" algn="l"/>
              </a:tabLst>
            </a:pPr>
            <a:endParaRPr lang="en-US" sz="1200" b="1" dirty="0"/>
          </a:p>
          <a:p>
            <a:pPr marL="0" marR="554990" indent="0" algn="ctr">
              <a:spcBef>
                <a:spcPts val="5"/>
              </a:spcBef>
              <a:buSzPts val="1200"/>
              <a:buNone/>
              <a:tabLst>
                <a:tab pos="660400" algn="l"/>
                <a:tab pos="661035" algn="l"/>
              </a:tabLst>
            </a:pPr>
            <a:endParaRPr lang="en-US" sz="1800" dirty="0"/>
          </a:p>
          <a:p>
            <a:pPr marL="0" marR="554990" indent="0">
              <a:spcBef>
                <a:spcPts val="5"/>
              </a:spcBef>
              <a:buSzPts val="1200"/>
              <a:buNone/>
              <a:tabLst>
                <a:tab pos="660400" algn="l"/>
                <a:tab pos="661035" algn="l"/>
              </a:tabLst>
            </a:pPr>
            <a:r>
              <a:rPr lang="en-US" sz="2000" b="1" dirty="0"/>
              <a:t>Key characteristics of a coach leader would be: </a:t>
            </a:r>
          </a:p>
          <a:p>
            <a:pPr marL="0" marR="554990" indent="0">
              <a:spcBef>
                <a:spcPts val="5"/>
              </a:spcBef>
              <a:buSzPts val="1200"/>
              <a:buNone/>
              <a:tabLst>
                <a:tab pos="660400" algn="l"/>
                <a:tab pos="661035" algn="l"/>
              </a:tabLst>
            </a:pPr>
            <a:endParaRPr lang="en-US" sz="2000" b="1" dirty="0"/>
          </a:p>
          <a:p>
            <a:pPr marR="554990">
              <a:spcBef>
                <a:spcPts val="5"/>
              </a:spcBef>
              <a:buSzPts val="1200"/>
              <a:tabLst>
                <a:tab pos="660400" algn="l"/>
                <a:tab pos="661035" algn="l"/>
              </a:tabLst>
            </a:pPr>
            <a:r>
              <a:rPr lang="en-US" sz="1800" dirty="0"/>
              <a:t>Creditable within group </a:t>
            </a:r>
          </a:p>
          <a:p>
            <a:pPr marR="554990">
              <a:spcBef>
                <a:spcPts val="5"/>
              </a:spcBef>
              <a:buSzPts val="1200"/>
              <a:tabLst>
                <a:tab pos="660400" algn="l"/>
                <a:tab pos="661035" algn="l"/>
              </a:tabLst>
            </a:pPr>
            <a:r>
              <a:rPr lang="en-US" sz="1800" dirty="0"/>
              <a:t>Understands CoP Concept </a:t>
            </a:r>
          </a:p>
          <a:p>
            <a:pPr marR="554990">
              <a:spcBef>
                <a:spcPts val="5"/>
              </a:spcBef>
              <a:buSzPts val="1200"/>
              <a:tabLst>
                <a:tab pos="660400" algn="l"/>
                <a:tab pos="661035" algn="l"/>
              </a:tabLst>
            </a:pPr>
            <a:r>
              <a:rPr lang="en-US" sz="1800" dirty="0"/>
              <a:t>Ability to facilitate conversation.</a:t>
            </a:r>
          </a:p>
          <a:p>
            <a:pPr marR="554990">
              <a:spcBef>
                <a:spcPts val="5"/>
              </a:spcBef>
              <a:buSzPts val="1200"/>
              <a:tabLst>
                <a:tab pos="660400" algn="l"/>
                <a:tab pos="661035" algn="l"/>
              </a:tabLst>
            </a:pPr>
            <a:r>
              <a:rPr lang="en-US" sz="1800" dirty="0"/>
              <a:t>Good listener </a:t>
            </a:r>
          </a:p>
          <a:p>
            <a:pPr marR="554990">
              <a:spcBef>
                <a:spcPts val="5"/>
              </a:spcBef>
              <a:buSzPts val="1200"/>
              <a:tabLst>
                <a:tab pos="660400" algn="l"/>
                <a:tab pos="661035" algn="l"/>
              </a:tabLst>
            </a:pPr>
            <a:r>
              <a:rPr lang="en-US" sz="1800" dirty="0" err="1"/>
              <a:t>Organised</a:t>
            </a:r>
            <a:endParaRPr lang="en-US" sz="1800" dirty="0"/>
          </a:p>
          <a:p>
            <a:pPr marL="0" marR="554990" indent="0">
              <a:spcBef>
                <a:spcPts val="5"/>
              </a:spcBef>
              <a:buSzPts val="1200"/>
              <a:buNone/>
              <a:tabLst>
                <a:tab pos="660400" algn="l"/>
                <a:tab pos="661035" algn="l"/>
              </a:tabLst>
            </a:pPr>
            <a:endParaRPr lang="en-US" sz="1800" dirty="0"/>
          </a:p>
          <a:p>
            <a:pPr marL="0" marR="554990" indent="0">
              <a:spcBef>
                <a:spcPts val="5"/>
              </a:spcBef>
              <a:buSzPts val="1200"/>
              <a:buNone/>
              <a:tabLst>
                <a:tab pos="660400" algn="l"/>
                <a:tab pos="661035" algn="l"/>
              </a:tabLst>
            </a:pPr>
            <a:r>
              <a:rPr lang="en-US" sz="1800" b="1" dirty="0"/>
              <a:t>Role of a coach leader would be: </a:t>
            </a:r>
          </a:p>
          <a:p>
            <a:pPr marL="0" marR="554990" indent="0">
              <a:spcBef>
                <a:spcPts val="5"/>
              </a:spcBef>
              <a:buSzPts val="1200"/>
              <a:buNone/>
              <a:tabLst>
                <a:tab pos="660400" algn="l"/>
                <a:tab pos="661035" algn="l"/>
              </a:tabLst>
            </a:pPr>
            <a:endParaRPr lang="en-US" sz="1800" b="1" dirty="0"/>
          </a:p>
          <a:p>
            <a:pPr marR="554990">
              <a:spcBef>
                <a:spcPts val="5"/>
              </a:spcBef>
              <a:buSzPts val="1200"/>
              <a:tabLst>
                <a:tab pos="660400" algn="l"/>
                <a:tab pos="661035" algn="l"/>
              </a:tabLst>
            </a:pPr>
            <a:r>
              <a:rPr lang="en-US" sz="1800" dirty="0"/>
              <a:t>Arrange the </a:t>
            </a:r>
            <a:r>
              <a:rPr lang="en-US" sz="1800" dirty="0" err="1"/>
              <a:t>CCCoP</a:t>
            </a:r>
            <a:r>
              <a:rPr lang="en-US" sz="1800" dirty="0"/>
              <a:t> sessions i.e., meeting place, time etc.</a:t>
            </a:r>
          </a:p>
          <a:p>
            <a:pPr marR="554990">
              <a:spcBef>
                <a:spcPts val="5"/>
              </a:spcBef>
              <a:buSzPts val="1200"/>
              <a:tabLst>
                <a:tab pos="660400" algn="l"/>
                <a:tab pos="661035" algn="l"/>
              </a:tabLst>
            </a:pPr>
            <a:r>
              <a:rPr lang="en-US" sz="1800" dirty="0"/>
              <a:t>Link in peer coaches to identify coaching topics</a:t>
            </a:r>
          </a:p>
          <a:p>
            <a:pPr marR="554990">
              <a:spcBef>
                <a:spcPts val="5"/>
              </a:spcBef>
              <a:buSzPts val="1200"/>
              <a:tabLst>
                <a:tab pos="660400" algn="l"/>
                <a:tab pos="661035" algn="l"/>
              </a:tabLst>
            </a:pPr>
            <a:r>
              <a:rPr lang="en-US" sz="1800" dirty="0"/>
              <a:t>Set the agenda for the meeting</a:t>
            </a:r>
          </a:p>
          <a:p>
            <a:pPr marR="554990">
              <a:spcBef>
                <a:spcPts val="5"/>
              </a:spcBef>
              <a:buSzPts val="1200"/>
              <a:tabLst>
                <a:tab pos="660400" algn="l"/>
                <a:tab pos="661035" algn="l"/>
              </a:tabLst>
            </a:pPr>
            <a:r>
              <a:rPr lang="en-US" sz="1800" dirty="0"/>
              <a:t>Facilitate discussion</a:t>
            </a:r>
          </a:p>
          <a:p>
            <a:pPr marR="554990">
              <a:spcBef>
                <a:spcPts val="5"/>
              </a:spcBef>
              <a:buSzPts val="1200"/>
              <a:tabLst>
                <a:tab pos="660400" algn="l"/>
                <a:tab pos="661035" algn="l"/>
              </a:tabLst>
            </a:pPr>
            <a:r>
              <a:rPr lang="en-US" sz="1800" dirty="0"/>
              <a:t>Complete short self-reflections post each </a:t>
            </a:r>
            <a:r>
              <a:rPr lang="en-US" sz="1800" dirty="0" err="1"/>
              <a:t>CCoP</a:t>
            </a:r>
            <a:r>
              <a:rPr lang="en-US" sz="1800" dirty="0"/>
              <a:t> session</a:t>
            </a:r>
            <a:endParaRPr lang="en-US" dirty="0"/>
          </a:p>
        </p:txBody>
      </p:sp>
    </p:spTree>
    <p:extLst>
      <p:ext uri="{BB962C8B-B14F-4D97-AF65-F5344CB8AC3E}">
        <p14:creationId xmlns:p14="http://schemas.microsoft.com/office/powerpoint/2010/main" val="249231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082EBC-5072-4105-ADB2-4FE7EAF0787E}"/>
              </a:ext>
            </a:extLst>
          </p:cNvPr>
          <p:cNvSpPr>
            <a:spLocks noGrp="1"/>
          </p:cNvSpPr>
          <p:nvPr>
            <p:ph type="title"/>
          </p:nvPr>
        </p:nvSpPr>
        <p:spPr>
          <a:xfrm>
            <a:off x="777240" y="731519"/>
            <a:ext cx="2845191" cy="3237579"/>
          </a:xfrm>
        </p:spPr>
        <p:txBody>
          <a:bodyPr>
            <a:normAutofit/>
          </a:bodyPr>
          <a:lstStyle/>
          <a:p>
            <a:pPr algn="ctr"/>
            <a:r>
              <a:rPr lang="en-IE" sz="4000" b="1" dirty="0">
                <a:solidFill>
                  <a:srgbClr val="FFFFFF"/>
                </a:solidFill>
              </a:rPr>
              <a:t>Setting up the </a:t>
            </a:r>
            <a:r>
              <a:rPr lang="en-IE" sz="4000" b="1" dirty="0" err="1">
                <a:solidFill>
                  <a:srgbClr val="FFFFFF"/>
                </a:solidFill>
              </a:rPr>
              <a:t>CCCoP</a:t>
            </a:r>
            <a:r>
              <a:rPr lang="en-IE" sz="4000" b="1" dirty="0">
                <a:solidFill>
                  <a:srgbClr val="FFFFFF"/>
                </a:solidFill>
              </a:rPr>
              <a:t> Groups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B54836B-DBD0-45A1-BBF7-EF40187BECF9}"/>
              </a:ext>
            </a:extLst>
          </p:cNvPr>
          <p:cNvSpPr>
            <a:spLocks noGrp="1"/>
          </p:cNvSpPr>
          <p:nvPr>
            <p:ph idx="1"/>
          </p:nvPr>
        </p:nvSpPr>
        <p:spPr>
          <a:xfrm>
            <a:off x="4370044" y="561861"/>
            <a:ext cx="7241734" cy="5644788"/>
          </a:xfrm>
        </p:spPr>
        <p:txBody>
          <a:bodyPr anchor="ctr">
            <a:normAutofit/>
          </a:bodyPr>
          <a:lstStyle/>
          <a:p>
            <a:pPr marL="0" marR="554990" indent="0" algn="ctr">
              <a:spcBef>
                <a:spcPts val="5"/>
              </a:spcBef>
              <a:buSzPts val="1200"/>
              <a:buNone/>
              <a:tabLst>
                <a:tab pos="660400" algn="l"/>
                <a:tab pos="661035" algn="l"/>
              </a:tabLst>
            </a:pPr>
            <a:r>
              <a:rPr lang="en-US" sz="1800" dirty="0"/>
              <a:t> </a:t>
            </a:r>
            <a:r>
              <a:rPr lang="en-US" sz="4400" b="1" dirty="0"/>
              <a:t>TASK 3</a:t>
            </a:r>
          </a:p>
          <a:p>
            <a:pPr marL="0" marR="554990" indent="0" algn="ctr">
              <a:spcBef>
                <a:spcPts val="5"/>
              </a:spcBef>
              <a:buSzPts val="1200"/>
              <a:buNone/>
              <a:tabLst>
                <a:tab pos="660400" algn="l"/>
                <a:tab pos="661035" algn="l"/>
              </a:tabLst>
            </a:pPr>
            <a:endParaRPr lang="en-US" sz="4400" b="1" dirty="0"/>
          </a:p>
          <a:p>
            <a:pPr marL="0" marR="554990" indent="0" algn="ctr">
              <a:spcBef>
                <a:spcPts val="5"/>
              </a:spcBef>
              <a:buSzPts val="1200"/>
              <a:buNone/>
              <a:tabLst>
                <a:tab pos="660400" algn="l"/>
                <a:tab pos="661035" algn="l"/>
              </a:tabLst>
            </a:pPr>
            <a:r>
              <a:rPr lang="en-US" sz="3200" dirty="0"/>
              <a:t>Peer coaches each group identify </a:t>
            </a:r>
            <a:r>
              <a:rPr lang="en-US" sz="3200" b="1" dirty="0"/>
              <a:t>two</a:t>
            </a:r>
            <a:r>
              <a:rPr lang="en-US" sz="3200" dirty="0"/>
              <a:t> coach leaders for their group. </a:t>
            </a:r>
          </a:p>
          <a:p>
            <a:pPr marL="0" marR="554990" indent="0" algn="ctr">
              <a:spcBef>
                <a:spcPts val="5"/>
              </a:spcBef>
              <a:buSzPts val="1200"/>
              <a:buNone/>
              <a:tabLst>
                <a:tab pos="660400" algn="l"/>
                <a:tab pos="661035" algn="l"/>
              </a:tabLst>
            </a:pPr>
            <a:endParaRPr lang="en-US" sz="3200" dirty="0"/>
          </a:p>
          <a:p>
            <a:pPr marL="0" marR="554990" indent="0" algn="ctr">
              <a:spcBef>
                <a:spcPts val="5"/>
              </a:spcBef>
              <a:buSzPts val="1200"/>
              <a:buNone/>
              <a:tabLst>
                <a:tab pos="660400" algn="l"/>
                <a:tab pos="661035" algn="l"/>
              </a:tabLst>
            </a:pPr>
            <a:r>
              <a:rPr lang="en-US" sz="2000" dirty="0"/>
              <a:t>Having two coach leaders ensures CoP continues if one unable to make a session and act as a support for each other.</a:t>
            </a:r>
          </a:p>
        </p:txBody>
      </p:sp>
    </p:spTree>
    <p:extLst>
      <p:ext uri="{BB962C8B-B14F-4D97-AF65-F5344CB8AC3E}">
        <p14:creationId xmlns:p14="http://schemas.microsoft.com/office/powerpoint/2010/main" val="3759786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082EBC-5072-4105-ADB2-4FE7EAF0787E}"/>
              </a:ext>
            </a:extLst>
          </p:cNvPr>
          <p:cNvSpPr>
            <a:spLocks noGrp="1"/>
          </p:cNvSpPr>
          <p:nvPr>
            <p:ph type="title"/>
          </p:nvPr>
        </p:nvSpPr>
        <p:spPr>
          <a:xfrm>
            <a:off x="777240" y="731519"/>
            <a:ext cx="2845191" cy="3237579"/>
          </a:xfrm>
        </p:spPr>
        <p:txBody>
          <a:bodyPr>
            <a:normAutofit/>
          </a:bodyPr>
          <a:lstStyle/>
          <a:p>
            <a:pPr algn="ctr"/>
            <a:r>
              <a:rPr lang="en-IE" sz="4000" b="1" dirty="0">
                <a:solidFill>
                  <a:srgbClr val="FFFFFF"/>
                </a:solidFill>
              </a:rPr>
              <a:t>Setting up the </a:t>
            </a:r>
            <a:r>
              <a:rPr lang="en-IE" sz="4000" b="1" dirty="0" err="1">
                <a:solidFill>
                  <a:srgbClr val="FFFFFF"/>
                </a:solidFill>
              </a:rPr>
              <a:t>CCCoP</a:t>
            </a:r>
            <a:r>
              <a:rPr lang="en-IE" sz="4000" b="1" dirty="0">
                <a:solidFill>
                  <a:srgbClr val="FFFFFF"/>
                </a:solidFill>
              </a:rPr>
              <a:t> Groups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B54836B-DBD0-45A1-BBF7-EF40187BECF9}"/>
              </a:ext>
            </a:extLst>
          </p:cNvPr>
          <p:cNvSpPr>
            <a:spLocks noGrp="1"/>
          </p:cNvSpPr>
          <p:nvPr>
            <p:ph idx="1"/>
          </p:nvPr>
        </p:nvSpPr>
        <p:spPr>
          <a:xfrm>
            <a:off x="4370044" y="561861"/>
            <a:ext cx="7241734" cy="5644788"/>
          </a:xfrm>
        </p:spPr>
        <p:txBody>
          <a:bodyPr anchor="ctr">
            <a:normAutofit/>
          </a:bodyPr>
          <a:lstStyle/>
          <a:p>
            <a:pPr marL="0" marR="554990" indent="0" algn="ctr">
              <a:spcBef>
                <a:spcPts val="5"/>
              </a:spcBef>
              <a:buSzPts val="1200"/>
              <a:buNone/>
              <a:tabLst>
                <a:tab pos="660400" algn="l"/>
                <a:tab pos="661035" algn="l"/>
              </a:tabLst>
            </a:pPr>
            <a:r>
              <a:rPr lang="en-US" sz="1800" dirty="0"/>
              <a:t> </a:t>
            </a:r>
            <a:r>
              <a:rPr lang="en-US" sz="4400" b="1" dirty="0"/>
              <a:t>TASK 4</a:t>
            </a:r>
          </a:p>
          <a:p>
            <a:pPr marL="0" marR="554990" indent="0" algn="ctr">
              <a:spcBef>
                <a:spcPts val="5"/>
              </a:spcBef>
              <a:buSzPts val="1200"/>
              <a:buNone/>
              <a:tabLst>
                <a:tab pos="660400" algn="l"/>
                <a:tab pos="661035" algn="l"/>
              </a:tabLst>
            </a:pPr>
            <a:endParaRPr lang="en-US" sz="4400" b="1" dirty="0"/>
          </a:p>
          <a:p>
            <a:pPr marL="0" marR="554990" indent="0" algn="ctr">
              <a:spcBef>
                <a:spcPts val="5"/>
              </a:spcBef>
              <a:buSzPts val="1200"/>
              <a:buNone/>
              <a:tabLst>
                <a:tab pos="660400" algn="l"/>
                <a:tab pos="661035" algn="l"/>
              </a:tabLst>
            </a:pPr>
            <a:r>
              <a:rPr lang="en-US" sz="3200" b="1" dirty="0"/>
              <a:t>Agree a communication plan</a:t>
            </a:r>
          </a:p>
          <a:p>
            <a:pPr marL="0" marR="554990" indent="0" algn="ctr">
              <a:spcBef>
                <a:spcPts val="5"/>
              </a:spcBef>
              <a:buSzPts val="1200"/>
              <a:buNone/>
              <a:tabLst>
                <a:tab pos="660400" algn="l"/>
                <a:tab pos="661035" algn="l"/>
              </a:tabLst>
            </a:pPr>
            <a:endParaRPr lang="en-US" sz="2000" dirty="0"/>
          </a:p>
          <a:p>
            <a:pPr marR="554990">
              <a:spcBef>
                <a:spcPts val="5"/>
              </a:spcBef>
              <a:buSzPts val="1200"/>
              <a:tabLst>
                <a:tab pos="660400" algn="l"/>
                <a:tab pos="661035" algn="l"/>
              </a:tabLst>
            </a:pPr>
            <a:r>
              <a:rPr lang="en-US" sz="2400" dirty="0"/>
              <a:t>Coach leaders with coaches agree dates for coaches </a:t>
            </a:r>
            <a:r>
              <a:rPr lang="en-US" sz="2400" dirty="0" err="1"/>
              <a:t>CCoP</a:t>
            </a:r>
            <a:r>
              <a:rPr lang="en-US" sz="2400" dirty="0"/>
              <a:t> – Max. 3 during Months of July, August, and September</a:t>
            </a:r>
          </a:p>
          <a:p>
            <a:pPr marL="0" marR="554990" indent="0">
              <a:spcBef>
                <a:spcPts val="5"/>
              </a:spcBef>
              <a:buSzPts val="1200"/>
              <a:buNone/>
              <a:tabLst>
                <a:tab pos="660400" algn="l"/>
                <a:tab pos="661035" algn="l"/>
              </a:tabLst>
            </a:pPr>
            <a:endParaRPr lang="en-US" sz="2400" dirty="0"/>
          </a:p>
          <a:p>
            <a:pPr marR="554990">
              <a:spcBef>
                <a:spcPts val="5"/>
              </a:spcBef>
              <a:buSzPts val="1200"/>
              <a:tabLst>
                <a:tab pos="660400" algn="l"/>
                <a:tab pos="661035" algn="l"/>
              </a:tabLst>
            </a:pPr>
            <a:r>
              <a:rPr lang="en-US" sz="2400" dirty="0"/>
              <a:t>Identify the specific coach leader for each </a:t>
            </a:r>
            <a:r>
              <a:rPr lang="en-US" sz="2400" dirty="0" err="1"/>
              <a:t>CCCoP</a:t>
            </a:r>
            <a:r>
              <a:rPr lang="en-US" sz="2400" dirty="0"/>
              <a:t> session.</a:t>
            </a:r>
          </a:p>
          <a:p>
            <a:pPr marL="0" marR="554990" indent="0">
              <a:spcBef>
                <a:spcPts val="5"/>
              </a:spcBef>
              <a:buSzPts val="1200"/>
              <a:buNone/>
              <a:tabLst>
                <a:tab pos="660400" algn="l"/>
                <a:tab pos="661035" algn="l"/>
              </a:tabLst>
            </a:pPr>
            <a:endParaRPr lang="en-US" sz="2400" dirty="0"/>
          </a:p>
          <a:p>
            <a:pPr marR="554990">
              <a:spcBef>
                <a:spcPts val="5"/>
              </a:spcBef>
              <a:buSzPts val="1200"/>
              <a:tabLst>
                <a:tab pos="660400" algn="l"/>
                <a:tab pos="661035" algn="l"/>
              </a:tabLst>
            </a:pPr>
            <a:r>
              <a:rPr lang="en-US" sz="2400" dirty="0"/>
              <a:t>Coach leaders set up communication tool for their respective CoP i.e., WhatsApp group. </a:t>
            </a:r>
          </a:p>
          <a:p>
            <a:pPr marL="0" marR="554990" indent="0">
              <a:spcBef>
                <a:spcPts val="5"/>
              </a:spcBef>
              <a:buSzPts val="1200"/>
              <a:buNone/>
              <a:tabLst>
                <a:tab pos="660400" algn="l"/>
                <a:tab pos="661035" algn="l"/>
              </a:tabLst>
            </a:pPr>
            <a:endParaRPr lang="en-US" sz="2400" dirty="0"/>
          </a:p>
        </p:txBody>
      </p:sp>
    </p:spTree>
    <p:extLst>
      <p:ext uri="{BB962C8B-B14F-4D97-AF65-F5344CB8AC3E}">
        <p14:creationId xmlns:p14="http://schemas.microsoft.com/office/powerpoint/2010/main" val="3535424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082EBC-5072-4105-ADB2-4FE7EAF0787E}"/>
              </a:ext>
            </a:extLst>
          </p:cNvPr>
          <p:cNvSpPr>
            <a:spLocks noGrp="1"/>
          </p:cNvSpPr>
          <p:nvPr>
            <p:ph type="title"/>
          </p:nvPr>
        </p:nvSpPr>
        <p:spPr>
          <a:xfrm>
            <a:off x="777240" y="731519"/>
            <a:ext cx="2845191" cy="3237579"/>
          </a:xfrm>
        </p:spPr>
        <p:txBody>
          <a:bodyPr>
            <a:normAutofit/>
          </a:bodyPr>
          <a:lstStyle/>
          <a:p>
            <a:pPr algn="ctr"/>
            <a:r>
              <a:rPr lang="en-IE" sz="4000" b="1" dirty="0">
                <a:solidFill>
                  <a:srgbClr val="FFFFFF"/>
                </a:solidFill>
              </a:rPr>
              <a:t>Structure of a </a:t>
            </a:r>
            <a:r>
              <a:rPr lang="en-IE" sz="4000" b="1" dirty="0" err="1">
                <a:solidFill>
                  <a:srgbClr val="FFFFFF"/>
                </a:solidFill>
              </a:rPr>
              <a:t>CCCoP</a:t>
            </a:r>
            <a:endParaRPr lang="en-IE" sz="4000" b="1" dirty="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B54836B-DBD0-45A1-BBF7-EF40187BECF9}"/>
              </a:ext>
            </a:extLst>
          </p:cNvPr>
          <p:cNvSpPr>
            <a:spLocks noGrp="1"/>
          </p:cNvSpPr>
          <p:nvPr>
            <p:ph idx="1"/>
          </p:nvPr>
        </p:nvSpPr>
        <p:spPr>
          <a:xfrm>
            <a:off x="4370044" y="561861"/>
            <a:ext cx="7241734" cy="5644788"/>
          </a:xfrm>
        </p:spPr>
        <p:txBody>
          <a:bodyPr anchor="ctr">
            <a:normAutofit/>
          </a:bodyPr>
          <a:lstStyle/>
          <a:p>
            <a:pPr marL="0" marR="554990" indent="0" algn="ctr">
              <a:spcBef>
                <a:spcPts val="5"/>
              </a:spcBef>
              <a:buSzPts val="1200"/>
              <a:buNone/>
              <a:tabLst>
                <a:tab pos="660400" algn="l"/>
                <a:tab pos="661035" algn="l"/>
              </a:tabLst>
            </a:pPr>
            <a:endParaRPr lang="en-US" sz="4400" b="1" dirty="0"/>
          </a:p>
          <a:p>
            <a:pPr marL="0" marR="554990" indent="0">
              <a:spcBef>
                <a:spcPts val="5"/>
              </a:spcBef>
              <a:buSzPts val="1200"/>
              <a:buNone/>
              <a:tabLst>
                <a:tab pos="660400" algn="l"/>
                <a:tab pos="661035" algn="l"/>
              </a:tabLst>
            </a:pPr>
            <a:r>
              <a:rPr lang="en-US" sz="3200" b="1" dirty="0" err="1"/>
              <a:t>CCCoP</a:t>
            </a:r>
            <a:r>
              <a:rPr lang="en-US" sz="3200" b="1" dirty="0"/>
              <a:t> structure will look like</a:t>
            </a:r>
          </a:p>
          <a:p>
            <a:pPr marL="0" marR="554990" indent="0">
              <a:spcBef>
                <a:spcPts val="5"/>
              </a:spcBef>
              <a:buSzPts val="1200"/>
              <a:buNone/>
              <a:tabLst>
                <a:tab pos="660400" algn="l"/>
                <a:tab pos="661035" algn="l"/>
              </a:tabLst>
            </a:pPr>
            <a:endParaRPr lang="en-US" sz="1600" dirty="0"/>
          </a:p>
          <a:p>
            <a:pPr marR="554990">
              <a:spcBef>
                <a:spcPts val="5"/>
              </a:spcBef>
              <a:buSzPts val="1200"/>
              <a:tabLst>
                <a:tab pos="660400" algn="l"/>
                <a:tab pos="661035" algn="l"/>
              </a:tabLst>
            </a:pPr>
            <a:r>
              <a:rPr lang="en-US" sz="2000" b="1" dirty="0"/>
              <a:t>Catalyst</a:t>
            </a:r>
            <a:r>
              <a:rPr lang="en-US" sz="2000" dirty="0"/>
              <a:t> – something relevant, topical, video, article etc.</a:t>
            </a:r>
          </a:p>
          <a:p>
            <a:pPr marL="0" marR="554990" indent="0">
              <a:spcBef>
                <a:spcPts val="5"/>
              </a:spcBef>
              <a:buSzPts val="1200"/>
              <a:buNone/>
              <a:tabLst>
                <a:tab pos="660400" algn="l"/>
                <a:tab pos="661035" algn="l"/>
              </a:tabLst>
            </a:pPr>
            <a:endParaRPr lang="en-US" sz="2000" dirty="0"/>
          </a:p>
          <a:p>
            <a:pPr marR="554990">
              <a:spcBef>
                <a:spcPts val="5"/>
              </a:spcBef>
              <a:buSzPts val="1200"/>
              <a:tabLst>
                <a:tab pos="660400" algn="l"/>
                <a:tab pos="661035" algn="l"/>
              </a:tabLst>
            </a:pPr>
            <a:r>
              <a:rPr lang="en-US" sz="2000" b="1" dirty="0"/>
              <a:t>Coaches set the agenda</a:t>
            </a:r>
          </a:p>
          <a:p>
            <a:pPr marL="0" marR="554990" indent="0">
              <a:spcBef>
                <a:spcPts val="5"/>
              </a:spcBef>
              <a:buSzPts val="1200"/>
              <a:buNone/>
              <a:tabLst>
                <a:tab pos="660400" algn="l"/>
                <a:tab pos="661035" algn="l"/>
              </a:tabLst>
            </a:pPr>
            <a:endParaRPr lang="en-US" sz="2000" dirty="0"/>
          </a:p>
          <a:p>
            <a:pPr marR="554990" lvl="1">
              <a:spcBef>
                <a:spcPts val="5"/>
              </a:spcBef>
              <a:buSzPts val="1200"/>
              <a:tabLst>
                <a:tab pos="660400" algn="l"/>
                <a:tab pos="661035" algn="l"/>
              </a:tabLst>
            </a:pPr>
            <a:r>
              <a:rPr lang="en-US" sz="1600" dirty="0"/>
              <a:t>Challenge or Opportunity in current coaching</a:t>
            </a:r>
          </a:p>
          <a:p>
            <a:pPr marR="554990" lvl="1">
              <a:spcBef>
                <a:spcPts val="5"/>
              </a:spcBef>
              <a:buSzPts val="1200"/>
              <a:tabLst>
                <a:tab pos="660400" algn="l"/>
                <a:tab pos="661035" algn="l"/>
              </a:tabLst>
            </a:pPr>
            <a:r>
              <a:rPr lang="en-US" sz="1600" dirty="0"/>
              <a:t>Order of discussion to be agreed pre-CoP </a:t>
            </a:r>
          </a:p>
          <a:p>
            <a:pPr marR="554990" lvl="1">
              <a:spcBef>
                <a:spcPts val="5"/>
              </a:spcBef>
              <a:buSzPts val="1200"/>
              <a:tabLst>
                <a:tab pos="660400" algn="l"/>
                <a:tab pos="661035" algn="l"/>
              </a:tabLst>
            </a:pPr>
            <a:r>
              <a:rPr lang="en-US" sz="1600" dirty="0"/>
              <a:t>Topics to be sent to Coach leader in advance!</a:t>
            </a:r>
          </a:p>
          <a:p>
            <a:pPr marR="554990" lvl="1">
              <a:spcBef>
                <a:spcPts val="5"/>
              </a:spcBef>
              <a:buSzPts val="1200"/>
              <a:tabLst>
                <a:tab pos="660400" algn="l"/>
                <a:tab pos="661035" algn="l"/>
              </a:tabLst>
            </a:pPr>
            <a:r>
              <a:rPr lang="en-US" sz="1600" dirty="0"/>
              <a:t>Explore Ideas on topics discussed</a:t>
            </a:r>
          </a:p>
          <a:p>
            <a:pPr marR="554990" lvl="1">
              <a:spcBef>
                <a:spcPts val="5"/>
              </a:spcBef>
              <a:buSzPts val="1200"/>
              <a:tabLst>
                <a:tab pos="660400" algn="l"/>
                <a:tab pos="661035" algn="l"/>
              </a:tabLst>
            </a:pPr>
            <a:r>
              <a:rPr lang="en-US" sz="1600" dirty="0"/>
              <a:t>Find solutions on topics discussed</a:t>
            </a:r>
          </a:p>
          <a:p>
            <a:pPr marL="457200" marR="554990" lvl="1" indent="0">
              <a:spcBef>
                <a:spcPts val="5"/>
              </a:spcBef>
              <a:buSzPts val="1200"/>
              <a:buNone/>
              <a:tabLst>
                <a:tab pos="660400" algn="l"/>
                <a:tab pos="661035" algn="l"/>
              </a:tabLst>
            </a:pPr>
            <a:endParaRPr lang="en-US" sz="1600" dirty="0"/>
          </a:p>
          <a:p>
            <a:pPr marR="554990">
              <a:spcBef>
                <a:spcPts val="5"/>
              </a:spcBef>
              <a:buSzPts val="1200"/>
              <a:tabLst>
                <a:tab pos="660400" algn="l"/>
                <a:tab pos="661035" algn="l"/>
              </a:tabLst>
            </a:pPr>
            <a:r>
              <a:rPr lang="en-US" sz="2000" b="1" dirty="0"/>
              <a:t>Agree actions from topics discussed</a:t>
            </a:r>
          </a:p>
          <a:p>
            <a:pPr marR="554990">
              <a:spcBef>
                <a:spcPts val="5"/>
              </a:spcBef>
              <a:buSzPts val="1200"/>
              <a:tabLst>
                <a:tab pos="660400" algn="l"/>
                <a:tab pos="661035" algn="l"/>
              </a:tabLst>
            </a:pPr>
            <a:endParaRPr lang="en-US" sz="2000" dirty="0"/>
          </a:p>
          <a:p>
            <a:pPr marL="0" marR="554990" indent="0" algn="ctr">
              <a:spcBef>
                <a:spcPts val="5"/>
              </a:spcBef>
              <a:buSzPts val="1200"/>
              <a:buNone/>
              <a:tabLst>
                <a:tab pos="660400" algn="l"/>
                <a:tab pos="661035" algn="l"/>
              </a:tabLst>
            </a:pPr>
            <a:r>
              <a:rPr lang="en-US" sz="2000" dirty="0"/>
              <a:t>The </a:t>
            </a:r>
            <a:r>
              <a:rPr lang="en-US" sz="2000" dirty="0" err="1"/>
              <a:t>CCCoP</a:t>
            </a:r>
            <a:r>
              <a:rPr lang="en-US" sz="2000" dirty="0"/>
              <a:t> sessions are min 60 minutes and max. 90 minutes in duration. Not all the coaches’ issues may be discussed on the night.</a:t>
            </a:r>
            <a:endParaRPr lang="en-US" sz="3200" dirty="0"/>
          </a:p>
        </p:txBody>
      </p:sp>
    </p:spTree>
    <p:extLst>
      <p:ext uri="{BB962C8B-B14F-4D97-AF65-F5344CB8AC3E}">
        <p14:creationId xmlns:p14="http://schemas.microsoft.com/office/powerpoint/2010/main" val="3550305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32784-76E3-436B-B2D0-9110CA6E2C06}"/>
              </a:ext>
            </a:extLst>
          </p:cNvPr>
          <p:cNvSpPr>
            <a:spLocks noGrp="1"/>
          </p:cNvSpPr>
          <p:nvPr>
            <p:ph type="title"/>
          </p:nvPr>
        </p:nvSpPr>
        <p:spPr>
          <a:xfrm>
            <a:off x="466342" y="458921"/>
            <a:ext cx="3414370" cy="3790391"/>
          </a:xfrm>
          <a:solidFill>
            <a:srgbClr val="FFC000"/>
          </a:solidFill>
        </p:spPr>
        <p:txBody>
          <a:bodyPr>
            <a:normAutofit/>
          </a:bodyPr>
          <a:lstStyle/>
          <a:p>
            <a:pPr algn="ctr"/>
            <a:r>
              <a:rPr lang="en-IE" sz="4000" b="1" dirty="0">
                <a:solidFill>
                  <a:srgbClr val="FFFFFF"/>
                </a:solidFill>
                <a:latin typeface="+mn-lt"/>
              </a:rPr>
              <a:t>Introductions</a:t>
            </a:r>
          </a:p>
        </p:txBody>
      </p:sp>
      <p:sp>
        <p:nvSpPr>
          <p:cNvPr id="3" name="Content Placeholder 2">
            <a:extLst>
              <a:ext uri="{FF2B5EF4-FFF2-40B4-BE49-F238E27FC236}">
                <a16:creationId xmlns:a16="http://schemas.microsoft.com/office/drawing/2014/main" id="{8AF54F02-2FAF-4F86-BA20-5074D7B3E68A}"/>
              </a:ext>
            </a:extLst>
          </p:cNvPr>
          <p:cNvSpPr>
            <a:spLocks noGrp="1"/>
          </p:cNvSpPr>
          <p:nvPr>
            <p:ph idx="1"/>
          </p:nvPr>
        </p:nvSpPr>
        <p:spPr>
          <a:xfrm>
            <a:off x="4044603" y="448055"/>
            <a:ext cx="7688475" cy="5961891"/>
          </a:xfrm>
          <a:solidFill>
            <a:schemeClr val="tx2"/>
          </a:solidFill>
        </p:spPr>
        <p:txBody>
          <a:bodyPr anchor="ctr">
            <a:normAutofit/>
          </a:bodyPr>
          <a:lstStyle/>
          <a:p>
            <a:pPr marL="0" indent="0" algn="ctr">
              <a:buNone/>
            </a:pPr>
            <a:r>
              <a:rPr lang="en-US" sz="3600" b="1" dirty="0">
                <a:solidFill>
                  <a:schemeClr val="bg1"/>
                </a:solidFill>
              </a:rPr>
              <a:t>WHO AM I?</a:t>
            </a:r>
          </a:p>
          <a:p>
            <a:pPr marL="0" indent="0" algn="ctr">
              <a:buNone/>
            </a:pPr>
            <a:endParaRPr lang="en-US" sz="3600" b="1" dirty="0">
              <a:solidFill>
                <a:schemeClr val="bg1"/>
              </a:solidFill>
            </a:endParaRPr>
          </a:p>
          <a:p>
            <a:pPr algn="ctr"/>
            <a:r>
              <a:rPr lang="en-US" sz="3600" dirty="0">
                <a:solidFill>
                  <a:schemeClr val="bg1"/>
                </a:solidFill>
              </a:rPr>
              <a:t>Name, code, age group you coach etc. </a:t>
            </a:r>
          </a:p>
        </p:txBody>
      </p:sp>
      <p:pic>
        <p:nvPicPr>
          <p:cNvPr id="6" name="Content Placeholder 5" descr="Diagram&#10;&#10;Description automatically generated with low confidence">
            <a:extLst>
              <a:ext uri="{FF2B5EF4-FFF2-40B4-BE49-F238E27FC236}">
                <a16:creationId xmlns:a16="http://schemas.microsoft.com/office/drawing/2014/main" id="{AED94E03-5F73-17FF-4454-1B5E7B686E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856" t="82910"/>
          <a:stretch/>
        </p:blipFill>
        <p:spPr bwMode="auto">
          <a:xfrm>
            <a:off x="458922" y="4923902"/>
            <a:ext cx="3421790" cy="934428"/>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128864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082EBC-5072-4105-ADB2-4FE7EAF0787E}"/>
              </a:ext>
            </a:extLst>
          </p:cNvPr>
          <p:cNvSpPr>
            <a:spLocks noGrp="1"/>
          </p:cNvSpPr>
          <p:nvPr>
            <p:ph type="title"/>
          </p:nvPr>
        </p:nvSpPr>
        <p:spPr>
          <a:xfrm>
            <a:off x="777240" y="731519"/>
            <a:ext cx="2845191" cy="3237579"/>
          </a:xfrm>
        </p:spPr>
        <p:txBody>
          <a:bodyPr>
            <a:normAutofit/>
          </a:bodyPr>
          <a:lstStyle/>
          <a:p>
            <a:pPr algn="ctr"/>
            <a:r>
              <a:rPr lang="en-IE" sz="4000" b="1" dirty="0" err="1">
                <a:solidFill>
                  <a:srgbClr val="FFFFFF"/>
                </a:solidFill>
              </a:rPr>
              <a:t>CCCoP</a:t>
            </a:r>
            <a:r>
              <a:rPr lang="en-IE" sz="4000" b="1" dirty="0">
                <a:solidFill>
                  <a:srgbClr val="FFFFFF"/>
                </a:solidFill>
              </a:rPr>
              <a:t> Rules &amp; Guidelines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B54836B-DBD0-45A1-BBF7-EF40187BECF9}"/>
              </a:ext>
            </a:extLst>
          </p:cNvPr>
          <p:cNvSpPr>
            <a:spLocks noGrp="1"/>
          </p:cNvSpPr>
          <p:nvPr>
            <p:ph idx="1"/>
          </p:nvPr>
        </p:nvSpPr>
        <p:spPr>
          <a:xfrm>
            <a:off x="4370044" y="561861"/>
            <a:ext cx="7241734" cy="5644788"/>
          </a:xfrm>
        </p:spPr>
        <p:txBody>
          <a:bodyPr anchor="ctr">
            <a:normAutofit/>
          </a:bodyPr>
          <a:lstStyle/>
          <a:p>
            <a:pPr marR="554990" algn="just">
              <a:spcBef>
                <a:spcPts val="5"/>
              </a:spcBef>
              <a:buSzPts val="1200"/>
              <a:tabLst>
                <a:tab pos="660400" algn="l"/>
                <a:tab pos="661035" algn="l"/>
              </a:tabLst>
            </a:pPr>
            <a:r>
              <a:rPr lang="en-US" sz="2400" dirty="0"/>
              <a:t>Community of practice is aligned with club coaching code of </a:t>
            </a:r>
            <a:r>
              <a:rPr lang="en-US" sz="2400" dirty="0" err="1"/>
              <a:t>behaviour</a:t>
            </a:r>
            <a:endParaRPr lang="en-US" sz="2400" dirty="0"/>
          </a:p>
          <a:p>
            <a:pPr marL="0" marR="554990" indent="0" algn="just">
              <a:spcBef>
                <a:spcPts val="5"/>
              </a:spcBef>
              <a:buSzPts val="1200"/>
              <a:buNone/>
              <a:tabLst>
                <a:tab pos="660400" algn="l"/>
                <a:tab pos="661035" algn="l"/>
              </a:tabLst>
            </a:pPr>
            <a:endParaRPr lang="en-US" sz="2400" dirty="0"/>
          </a:p>
          <a:p>
            <a:pPr marR="554990" algn="just">
              <a:spcBef>
                <a:spcPts val="5"/>
              </a:spcBef>
              <a:buSzPts val="1200"/>
              <a:tabLst>
                <a:tab pos="660400" algn="l"/>
                <a:tab pos="661035" algn="l"/>
              </a:tabLst>
            </a:pPr>
            <a:r>
              <a:rPr lang="en-US" sz="2400" dirty="0"/>
              <a:t>Ensure all conversations are coaching related</a:t>
            </a:r>
          </a:p>
          <a:p>
            <a:pPr marL="0" marR="554990" indent="0" algn="just">
              <a:spcBef>
                <a:spcPts val="5"/>
              </a:spcBef>
              <a:buSzPts val="1200"/>
              <a:buNone/>
              <a:tabLst>
                <a:tab pos="660400" algn="l"/>
                <a:tab pos="661035" algn="l"/>
              </a:tabLst>
            </a:pPr>
            <a:endParaRPr lang="en-US" sz="2400" dirty="0"/>
          </a:p>
          <a:p>
            <a:pPr marR="554990" algn="just">
              <a:spcBef>
                <a:spcPts val="5"/>
              </a:spcBef>
              <a:buSzPts val="1200"/>
              <a:tabLst>
                <a:tab pos="660400" algn="l"/>
                <a:tab pos="661035" algn="l"/>
              </a:tabLst>
            </a:pPr>
            <a:r>
              <a:rPr lang="en-US" sz="2400" dirty="0"/>
              <a:t>When becoming members of the Club, all coaches who work with young people are required to sign and abide to the Club Coaching Code of </a:t>
            </a:r>
            <a:r>
              <a:rPr lang="en-US" sz="2400" dirty="0" err="1"/>
              <a:t>Behaviour</a:t>
            </a:r>
            <a:r>
              <a:rPr lang="en-US" sz="2400" dirty="0"/>
              <a:t>. </a:t>
            </a:r>
          </a:p>
          <a:p>
            <a:pPr marR="554990" algn="just">
              <a:spcBef>
                <a:spcPts val="5"/>
              </a:spcBef>
              <a:buSzPts val="1200"/>
              <a:tabLst>
                <a:tab pos="660400" algn="l"/>
                <a:tab pos="661035" algn="l"/>
              </a:tabLst>
            </a:pPr>
            <a:endParaRPr lang="en-US" sz="2400" dirty="0"/>
          </a:p>
          <a:p>
            <a:pPr marR="554990" algn="just">
              <a:spcBef>
                <a:spcPts val="5"/>
              </a:spcBef>
              <a:buSzPts val="1200"/>
              <a:tabLst>
                <a:tab pos="660400" algn="l"/>
                <a:tab pos="661035" algn="l"/>
              </a:tabLst>
            </a:pPr>
            <a:r>
              <a:rPr lang="en-US" sz="2400" dirty="0"/>
              <a:t>As a result, all conversations conducted during the coaches ‘community of practice will be specifically coaching related and in line with Gaelic Games Code of </a:t>
            </a:r>
            <a:r>
              <a:rPr lang="en-US" sz="2400" dirty="0" err="1"/>
              <a:t>Behaviour</a:t>
            </a:r>
            <a:r>
              <a:rPr lang="en-US" sz="2400" dirty="0"/>
              <a:t>. No conversations about individual players will be permitted. </a:t>
            </a:r>
            <a:endParaRPr lang="en-US" sz="3600" b="1" dirty="0"/>
          </a:p>
        </p:txBody>
      </p:sp>
    </p:spTree>
    <p:extLst>
      <p:ext uri="{BB962C8B-B14F-4D97-AF65-F5344CB8AC3E}">
        <p14:creationId xmlns:p14="http://schemas.microsoft.com/office/powerpoint/2010/main" val="3776454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082EBC-5072-4105-ADB2-4FE7EAF0787E}"/>
              </a:ext>
            </a:extLst>
          </p:cNvPr>
          <p:cNvSpPr>
            <a:spLocks noGrp="1"/>
          </p:cNvSpPr>
          <p:nvPr>
            <p:ph type="title"/>
          </p:nvPr>
        </p:nvSpPr>
        <p:spPr>
          <a:xfrm>
            <a:off x="777240" y="731519"/>
            <a:ext cx="2845191" cy="3237579"/>
          </a:xfrm>
        </p:spPr>
        <p:txBody>
          <a:bodyPr>
            <a:normAutofit/>
          </a:bodyPr>
          <a:lstStyle/>
          <a:p>
            <a:pPr algn="ctr"/>
            <a:r>
              <a:rPr lang="en-IE" sz="4000" b="1" dirty="0">
                <a:solidFill>
                  <a:srgbClr val="FFFFFF"/>
                </a:solidFill>
              </a:rPr>
              <a:t>Next Steps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B54836B-DBD0-45A1-BBF7-EF40187BECF9}"/>
              </a:ext>
            </a:extLst>
          </p:cNvPr>
          <p:cNvSpPr>
            <a:spLocks noGrp="1"/>
          </p:cNvSpPr>
          <p:nvPr>
            <p:ph idx="1"/>
          </p:nvPr>
        </p:nvSpPr>
        <p:spPr>
          <a:xfrm>
            <a:off x="4370044" y="731519"/>
            <a:ext cx="7037591" cy="5475129"/>
          </a:xfrm>
        </p:spPr>
        <p:txBody>
          <a:bodyPr anchor="ctr">
            <a:normAutofit/>
          </a:bodyPr>
          <a:lstStyle/>
          <a:p>
            <a:pPr marL="0" marR="556260" indent="0">
              <a:buSzPts val="1200"/>
              <a:buNone/>
              <a:tabLst>
                <a:tab pos="661035" algn="l"/>
              </a:tabLst>
            </a:pPr>
            <a:endParaRPr lang="en-US" sz="2400" dirty="0">
              <a:ea typeface="Symbol" panose="05050102010706020507" pitchFamily="18" charset="2"/>
              <a:cs typeface="Symbol" panose="05050102010706020507" pitchFamily="18" charset="2"/>
            </a:endParaRPr>
          </a:p>
          <a:p>
            <a:pPr marR="556260">
              <a:buSzPts val="1200"/>
              <a:tabLst>
                <a:tab pos="661035" algn="l"/>
              </a:tabLst>
            </a:pPr>
            <a:r>
              <a:rPr lang="en-US" sz="2400" dirty="0">
                <a:ea typeface="Symbol" panose="05050102010706020507" pitchFamily="18" charset="2"/>
                <a:cs typeface="Symbol" panose="05050102010706020507" pitchFamily="18" charset="2"/>
              </a:rPr>
              <a:t>Conduct club coach leader orientation by 12</a:t>
            </a:r>
            <a:r>
              <a:rPr lang="en-US" sz="2400" baseline="30000" dirty="0">
                <a:ea typeface="Symbol" panose="05050102010706020507" pitchFamily="18" charset="2"/>
                <a:cs typeface="Symbol" panose="05050102010706020507" pitchFamily="18" charset="2"/>
              </a:rPr>
              <a:t>th</a:t>
            </a:r>
            <a:r>
              <a:rPr lang="en-US" sz="2400" dirty="0">
                <a:ea typeface="Symbol" panose="05050102010706020507" pitchFamily="18" charset="2"/>
                <a:cs typeface="Symbol" panose="05050102010706020507" pitchFamily="18" charset="2"/>
              </a:rPr>
              <a:t> July</a:t>
            </a:r>
          </a:p>
          <a:p>
            <a:pPr marL="0" marR="556260" indent="0">
              <a:buSzPts val="1200"/>
              <a:buNone/>
              <a:tabLst>
                <a:tab pos="661035" algn="l"/>
              </a:tabLst>
            </a:pPr>
            <a:endParaRPr lang="en-US" sz="2400" dirty="0">
              <a:effectLst/>
              <a:ea typeface="Symbol" panose="05050102010706020507" pitchFamily="18" charset="2"/>
              <a:cs typeface="Symbol" panose="05050102010706020507" pitchFamily="18" charset="2"/>
            </a:endParaRPr>
          </a:p>
          <a:p>
            <a:pPr marR="556260">
              <a:buSzPts val="1200"/>
              <a:tabLst>
                <a:tab pos="661035" algn="l"/>
              </a:tabLst>
            </a:pPr>
            <a:r>
              <a:rPr lang="en-US" sz="2400" dirty="0">
                <a:ea typeface="Symbol" panose="05050102010706020507" pitchFamily="18" charset="2"/>
                <a:cs typeface="Symbol" panose="05050102010706020507" pitchFamily="18" charset="2"/>
              </a:rPr>
              <a:t>Club conduct three </a:t>
            </a:r>
            <a:r>
              <a:rPr lang="en-US" sz="2400" dirty="0" err="1">
                <a:ea typeface="Symbol" panose="05050102010706020507" pitchFamily="18" charset="2"/>
                <a:cs typeface="Symbol" panose="05050102010706020507" pitchFamily="18" charset="2"/>
              </a:rPr>
              <a:t>CCoP</a:t>
            </a:r>
            <a:r>
              <a:rPr lang="en-US" sz="2400" dirty="0">
                <a:ea typeface="Symbol" panose="05050102010706020507" pitchFamily="18" charset="2"/>
                <a:cs typeface="Symbol" panose="05050102010706020507" pitchFamily="18" charset="2"/>
              </a:rPr>
              <a:t> Sessions between August and September (1 </a:t>
            </a:r>
            <a:r>
              <a:rPr lang="en-US" sz="2400" dirty="0" err="1">
                <a:ea typeface="Symbol" panose="05050102010706020507" pitchFamily="18" charset="2"/>
                <a:cs typeface="Symbol" panose="05050102010706020507" pitchFamily="18" charset="2"/>
              </a:rPr>
              <a:t>CCCoP</a:t>
            </a:r>
            <a:r>
              <a:rPr lang="en-US" sz="2400" dirty="0">
                <a:ea typeface="Symbol" panose="05050102010706020507" pitchFamily="18" charset="2"/>
                <a:cs typeface="Symbol" panose="05050102010706020507" pitchFamily="18" charset="2"/>
              </a:rPr>
              <a:t> per month)</a:t>
            </a:r>
          </a:p>
          <a:p>
            <a:pPr marR="556260">
              <a:buSzPts val="1200"/>
              <a:tabLst>
                <a:tab pos="661035" algn="l"/>
              </a:tabLst>
            </a:pPr>
            <a:endParaRPr lang="en-US" sz="2400" dirty="0">
              <a:effectLst/>
              <a:ea typeface="Symbol" panose="05050102010706020507" pitchFamily="18" charset="2"/>
              <a:cs typeface="Symbol" panose="05050102010706020507" pitchFamily="18" charset="2"/>
            </a:endParaRPr>
          </a:p>
          <a:p>
            <a:pPr marR="556260">
              <a:buSzPts val="1200"/>
              <a:tabLst>
                <a:tab pos="661035" algn="l"/>
              </a:tabLst>
            </a:pPr>
            <a:r>
              <a:rPr lang="en-US" sz="2400" dirty="0">
                <a:ea typeface="Symbol" panose="05050102010706020507" pitchFamily="18" charset="2"/>
                <a:cs typeface="Symbol" panose="05050102010706020507" pitchFamily="18" charset="2"/>
              </a:rPr>
              <a:t>Assist with review of the Pilot in Sept/Oct</a:t>
            </a:r>
            <a:endParaRPr lang="en-IE" sz="2400" dirty="0">
              <a:effectLst/>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4189717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A6EA0-F3C4-461A-AFD2-F65928F03C0C}"/>
              </a:ext>
            </a:extLst>
          </p:cNvPr>
          <p:cNvSpPr>
            <a:spLocks noGrp="1"/>
          </p:cNvSpPr>
          <p:nvPr>
            <p:ph type="title"/>
          </p:nvPr>
        </p:nvSpPr>
        <p:spPr>
          <a:xfrm>
            <a:off x="458922" y="448055"/>
            <a:ext cx="3421790" cy="3801257"/>
          </a:xfrm>
          <a:solidFill>
            <a:srgbClr val="FFC000"/>
          </a:solidFill>
        </p:spPr>
        <p:txBody>
          <a:bodyPr>
            <a:normAutofit/>
          </a:bodyPr>
          <a:lstStyle/>
          <a:p>
            <a:pPr algn="ctr"/>
            <a:r>
              <a:rPr lang="en-IE" b="1" dirty="0">
                <a:solidFill>
                  <a:srgbClr val="FFFFFF"/>
                </a:solidFill>
                <a:latin typeface="+mn-lt"/>
              </a:rPr>
              <a:t>Useful Resource</a:t>
            </a:r>
          </a:p>
        </p:txBody>
      </p:sp>
      <p:pic>
        <p:nvPicPr>
          <p:cNvPr id="6" name="Content Placeholder 5">
            <a:hlinkClick r:id="rId3"/>
            <a:extLst>
              <a:ext uri="{FF2B5EF4-FFF2-40B4-BE49-F238E27FC236}">
                <a16:creationId xmlns:a16="http://schemas.microsoft.com/office/drawing/2014/main" id="{7B1BC307-605C-407D-80F9-27B4640DE83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797635" y="253802"/>
            <a:ext cx="3704711" cy="6085215"/>
          </a:xfrm>
        </p:spPr>
      </p:pic>
      <p:pic>
        <p:nvPicPr>
          <p:cNvPr id="7" name="Content Placeholder 5" descr="Diagram&#10;&#10;Description automatically generated with low confidence">
            <a:extLst>
              <a:ext uri="{FF2B5EF4-FFF2-40B4-BE49-F238E27FC236}">
                <a16:creationId xmlns:a16="http://schemas.microsoft.com/office/drawing/2014/main" id="{E142577D-C3A3-8236-A4DF-CC8723BA268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856" t="82910"/>
          <a:stretch/>
        </p:blipFill>
        <p:spPr bwMode="auto">
          <a:xfrm>
            <a:off x="578094" y="5012877"/>
            <a:ext cx="3175040" cy="934428"/>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120409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3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0420" b="5009"/>
          <a:stretch/>
        </p:blipFill>
        <p:spPr bwMode="auto">
          <a:xfrm>
            <a:off x="20" y="1282"/>
            <a:ext cx="12191980" cy="685671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3501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32784-76E3-436B-B2D0-9110CA6E2C06}"/>
              </a:ext>
            </a:extLst>
          </p:cNvPr>
          <p:cNvSpPr>
            <a:spLocks noGrp="1"/>
          </p:cNvSpPr>
          <p:nvPr>
            <p:ph type="title"/>
          </p:nvPr>
        </p:nvSpPr>
        <p:spPr>
          <a:xfrm>
            <a:off x="466342" y="458921"/>
            <a:ext cx="3414370" cy="3790391"/>
          </a:xfrm>
          <a:solidFill>
            <a:srgbClr val="FFC000"/>
          </a:solidFill>
        </p:spPr>
        <p:txBody>
          <a:bodyPr>
            <a:normAutofit/>
          </a:bodyPr>
          <a:lstStyle/>
          <a:p>
            <a:pPr algn="ctr"/>
            <a:r>
              <a:rPr lang="en-IE" sz="4000" b="1" dirty="0">
                <a:solidFill>
                  <a:srgbClr val="FFFFFF"/>
                </a:solidFill>
                <a:latin typeface="+mn-lt"/>
              </a:rPr>
              <a:t>My Role as a Coach Developer?</a:t>
            </a:r>
          </a:p>
        </p:txBody>
      </p:sp>
      <p:sp>
        <p:nvSpPr>
          <p:cNvPr id="3" name="Content Placeholder 2">
            <a:extLst>
              <a:ext uri="{FF2B5EF4-FFF2-40B4-BE49-F238E27FC236}">
                <a16:creationId xmlns:a16="http://schemas.microsoft.com/office/drawing/2014/main" id="{8AF54F02-2FAF-4F86-BA20-5074D7B3E68A}"/>
              </a:ext>
            </a:extLst>
          </p:cNvPr>
          <p:cNvSpPr>
            <a:spLocks noGrp="1"/>
          </p:cNvSpPr>
          <p:nvPr>
            <p:ph idx="1"/>
          </p:nvPr>
        </p:nvSpPr>
        <p:spPr>
          <a:xfrm>
            <a:off x="4044603" y="448055"/>
            <a:ext cx="7688475" cy="5961891"/>
          </a:xfrm>
          <a:solidFill>
            <a:schemeClr val="tx2"/>
          </a:solidFill>
        </p:spPr>
        <p:txBody>
          <a:bodyPr anchor="ctr">
            <a:normAutofit/>
          </a:bodyPr>
          <a:lstStyle/>
          <a:p>
            <a:pPr marL="0" indent="0">
              <a:buNone/>
            </a:pPr>
            <a:r>
              <a:rPr lang="en-US" sz="3600" b="1" dirty="0">
                <a:solidFill>
                  <a:schemeClr val="bg1"/>
                </a:solidFill>
              </a:rPr>
              <a:t>My role as a coach developer is to…</a:t>
            </a:r>
          </a:p>
          <a:p>
            <a:pPr marL="0" indent="0">
              <a:buNone/>
            </a:pPr>
            <a:endParaRPr lang="en-US" sz="3600" b="1" dirty="0">
              <a:solidFill>
                <a:schemeClr val="bg1"/>
              </a:solidFill>
            </a:endParaRPr>
          </a:p>
          <a:p>
            <a:pPr lvl="1"/>
            <a:r>
              <a:rPr lang="en-US" sz="2800" dirty="0">
                <a:solidFill>
                  <a:schemeClr val="bg1"/>
                </a:solidFill>
              </a:rPr>
              <a:t>Provide an overview of the </a:t>
            </a:r>
            <a:r>
              <a:rPr lang="en-US" sz="2800" dirty="0" err="1">
                <a:solidFill>
                  <a:schemeClr val="bg1"/>
                </a:solidFill>
              </a:rPr>
              <a:t>CCCoP</a:t>
            </a:r>
            <a:r>
              <a:rPr lang="en-US" sz="2800" dirty="0">
                <a:solidFill>
                  <a:schemeClr val="bg1"/>
                </a:solidFill>
              </a:rPr>
              <a:t> </a:t>
            </a:r>
            <a:r>
              <a:rPr lang="en-US" sz="2800" dirty="0" err="1">
                <a:solidFill>
                  <a:schemeClr val="bg1"/>
                </a:solidFill>
              </a:rPr>
              <a:t>Programme</a:t>
            </a:r>
            <a:endParaRPr lang="en-US" sz="2800" dirty="0">
              <a:solidFill>
                <a:schemeClr val="bg1"/>
              </a:solidFill>
            </a:endParaRPr>
          </a:p>
          <a:p>
            <a:pPr marL="457200" lvl="1" indent="0">
              <a:buNone/>
            </a:pPr>
            <a:endParaRPr lang="en-US" sz="2800" dirty="0">
              <a:solidFill>
                <a:schemeClr val="bg1"/>
              </a:solidFill>
            </a:endParaRPr>
          </a:p>
          <a:p>
            <a:pPr lvl="1"/>
            <a:r>
              <a:rPr lang="en-US" sz="2800" dirty="0">
                <a:solidFill>
                  <a:schemeClr val="bg1"/>
                </a:solidFill>
              </a:rPr>
              <a:t>Assist with identifying the </a:t>
            </a:r>
            <a:r>
              <a:rPr lang="en-US" sz="2800" dirty="0" err="1">
                <a:solidFill>
                  <a:schemeClr val="bg1"/>
                </a:solidFill>
              </a:rPr>
              <a:t>CCCoP</a:t>
            </a:r>
            <a:r>
              <a:rPr lang="en-US" sz="2800" dirty="0">
                <a:solidFill>
                  <a:schemeClr val="bg1"/>
                </a:solidFill>
              </a:rPr>
              <a:t> groups and coach leaders Upskill and support the coach leaders</a:t>
            </a:r>
          </a:p>
          <a:p>
            <a:pPr marL="457200" lvl="1" indent="0">
              <a:buNone/>
            </a:pPr>
            <a:endParaRPr lang="en-US" sz="2800" dirty="0">
              <a:solidFill>
                <a:schemeClr val="bg1"/>
              </a:solidFill>
            </a:endParaRPr>
          </a:p>
          <a:p>
            <a:pPr lvl="1"/>
            <a:r>
              <a:rPr lang="en-US" sz="2800" dirty="0">
                <a:solidFill>
                  <a:schemeClr val="bg1"/>
                </a:solidFill>
              </a:rPr>
              <a:t>Support to Coach leaders throughout the </a:t>
            </a:r>
            <a:r>
              <a:rPr lang="en-US" sz="2800" dirty="0" err="1">
                <a:solidFill>
                  <a:schemeClr val="bg1"/>
                </a:solidFill>
              </a:rPr>
              <a:t>programme</a:t>
            </a:r>
            <a:r>
              <a:rPr lang="en-US" sz="2800" dirty="0">
                <a:solidFill>
                  <a:schemeClr val="bg1"/>
                </a:solidFill>
              </a:rPr>
              <a:t> i.e., email, phone or via WhatsApp</a:t>
            </a:r>
            <a:endParaRPr lang="en-US" sz="4000" dirty="0">
              <a:solidFill>
                <a:schemeClr val="bg1"/>
              </a:solidFill>
            </a:endParaRPr>
          </a:p>
        </p:txBody>
      </p:sp>
      <p:pic>
        <p:nvPicPr>
          <p:cNvPr id="6" name="Content Placeholder 5" descr="Diagram&#10;&#10;Description automatically generated with low confidence">
            <a:extLst>
              <a:ext uri="{FF2B5EF4-FFF2-40B4-BE49-F238E27FC236}">
                <a16:creationId xmlns:a16="http://schemas.microsoft.com/office/drawing/2014/main" id="{AED94E03-5F73-17FF-4454-1B5E7B686E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856" t="82910"/>
          <a:stretch/>
        </p:blipFill>
        <p:spPr bwMode="auto">
          <a:xfrm>
            <a:off x="458922" y="4923902"/>
            <a:ext cx="3421790" cy="934428"/>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213551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32784-76E3-436B-B2D0-9110CA6E2C06}"/>
              </a:ext>
            </a:extLst>
          </p:cNvPr>
          <p:cNvSpPr>
            <a:spLocks noGrp="1"/>
          </p:cNvSpPr>
          <p:nvPr>
            <p:ph type="title"/>
          </p:nvPr>
        </p:nvSpPr>
        <p:spPr>
          <a:xfrm>
            <a:off x="466342" y="458921"/>
            <a:ext cx="3414370" cy="3790391"/>
          </a:xfrm>
          <a:solidFill>
            <a:srgbClr val="FFC000"/>
          </a:solidFill>
        </p:spPr>
        <p:txBody>
          <a:bodyPr>
            <a:normAutofit/>
          </a:bodyPr>
          <a:lstStyle/>
          <a:p>
            <a:pPr algn="ctr"/>
            <a:r>
              <a:rPr lang="en-IE" sz="4000" b="1" dirty="0">
                <a:solidFill>
                  <a:srgbClr val="FFFFFF"/>
                </a:solidFill>
                <a:latin typeface="+mn-lt"/>
              </a:rPr>
              <a:t>Setting the scene</a:t>
            </a:r>
          </a:p>
        </p:txBody>
      </p:sp>
      <p:sp>
        <p:nvSpPr>
          <p:cNvPr id="3" name="Content Placeholder 2">
            <a:extLst>
              <a:ext uri="{FF2B5EF4-FFF2-40B4-BE49-F238E27FC236}">
                <a16:creationId xmlns:a16="http://schemas.microsoft.com/office/drawing/2014/main" id="{8AF54F02-2FAF-4F86-BA20-5074D7B3E68A}"/>
              </a:ext>
            </a:extLst>
          </p:cNvPr>
          <p:cNvSpPr>
            <a:spLocks noGrp="1"/>
          </p:cNvSpPr>
          <p:nvPr>
            <p:ph idx="1"/>
          </p:nvPr>
        </p:nvSpPr>
        <p:spPr>
          <a:xfrm>
            <a:off x="4044603" y="448055"/>
            <a:ext cx="7688475" cy="5961891"/>
          </a:xfrm>
          <a:solidFill>
            <a:schemeClr val="tx2"/>
          </a:solidFill>
        </p:spPr>
        <p:txBody>
          <a:bodyPr anchor="ctr">
            <a:normAutofit/>
          </a:bodyPr>
          <a:lstStyle/>
          <a:p>
            <a:pPr marL="0" indent="0" algn="ctr">
              <a:buNone/>
            </a:pPr>
            <a:r>
              <a:rPr lang="en-IE" sz="4800" b="1" dirty="0">
                <a:solidFill>
                  <a:schemeClr val="bg1"/>
                </a:solidFill>
              </a:rPr>
              <a:t>Why are we here?</a:t>
            </a:r>
            <a:endParaRPr lang="en-IE" dirty="0"/>
          </a:p>
        </p:txBody>
      </p:sp>
      <p:pic>
        <p:nvPicPr>
          <p:cNvPr id="6" name="Content Placeholder 5" descr="Diagram&#10;&#10;Description automatically generated with low confidence">
            <a:extLst>
              <a:ext uri="{FF2B5EF4-FFF2-40B4-BE49-F238E27FC236}">
                <a16:creationId xmlns:a16="http://schemas.microsoft.com/office/drawing/2014/main" id="{AED94E03-5F73-17FF-4454-1B5E7B686E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856" t="82910"/>
          <a:stretch/>
        </p:blipFill>
        <p:spPr bwMode="auto">
          <a:xfrm>
            <a:off x="458922" y="4923902"/>
            <a:ext cx="3421790" cy="934428"/>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92996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oup of people in different sports&#10;&#10;Description automatically generated">
            <a:extLst>
              <a:ext uri="{FF2B5EF4-FFF2-40B4-BE49-F238E27FC236}">
                <a16:creationId xmlns:a16="http://schemas.microsoft.com/office/drawing/2014/main" id="{E6F8B563-B3D8-12B1-3909-379E724861F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5135" b="15374"/>
          <a:stretch/>
        </p:blipFill>
        <p:spPr>
          <a:xfrm>
            <a:off x="20" y="1282"/>
            <a:ext cx="12191980" cy="6522348"/>
          </a:xfrm>
          <a:prstGeom prst="rect">
            <a:avLst/>
          </a:prstGeom>
        </p:spPr>
      </p:pic>
    </p:spTree>
    <p:extLst>
      <p:ext uri="{BB962C8B-B14F-4D97-AF65-F5344CB8AC3E}">
        <p14:creationId xmlns:p14="http://schemas.microsoft.com/office/powerpoint/2010/main" val="3545504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9A34B-E3C5-553E-C126-9470922ACDAC}"/>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83E706B5-B6CA-0831-1EDF-EB27214B0421}"/>
              </a:ext>
            </a:extLst>
          </p:cNvPr>
          <p:cNvSpPr>
            <a:spLocks noGrp="1"/>
          </p:cNvSpPr>
          <p:nvPr>
            <p:ph idx="1"/>
          </p:nvPr>
        </p:nvSpPr>
        <p:spPr/>
        <p:txBody>
          <a:bodyPr/>
          <a:lstStyle/>
          <a:p>
            <a:endParaRPr lang="en-IE"/>
          </a:p>
        </p:txBody>
      </p:sp>
      <p:pic>
        <p:nvPicPr>
          <p:cNvPr id="4" name="Picture 3" descr="Diagram&#10;&#10;Description automatically generated">
            <a:extLst>
              <a:ext uri="{FF2B5EF4-FFF2-40B4-BE49-F238E27FC236}">
                <a16:creationId xmlns:a16="http://schemas.microsoft.com/office/drawing/2014/main" id="{5404565C-CC42-5FF8-150E-E69FF289B893}"/>
              </a:ext>
            </a:extLst>
          </p:cNvPr>
          <p:cNvPicPr>
            <a:picLocks noChangeAspect="1"/>
          </p:cNvPicPr>
          <p:nvPr/>
        </p:nvPicPr>
        <p:blipFill>
          <a:blip r:embed="rId2"/>
          <a:stretch>
            <a:fillRect/>
          </a:stretch>
        </p:blipFill>
        <p:spPr>
          <a:xfrm>
            <a:off x="0" y="-32657"/>
            <a:ext cx="12192000" cy="6858000"/>
          </a:xfrm>
          <a:prstGeom prst="rect">
            <a:avLst/>
          </a:prstGeom>
          <a:noFill/>
          <a:ln cap="flat">
            <a:noFill/>
          </a:ln>
        </p:spPr>
      </p:pic>
      <p:sp>
        <p:nvSpPr>
          <p:cNvPr id="8" name="Oval 7">
            <a:extLst>
              <a:ext uri="{FF2B5EF4-FFF2-40B4-BE49-F238E27FC236}">
                <a16:creationId xmlns:a16="http://schemas.microsoft.com/office/drawing/2014/main" id="{7615839E-D346-D0FF-03D4-3D2FB431338B}"/>
              </a:ext>
            </a:extLst>
          </p:cNvPr>
          <p:cNvSpPr/>
          <p:nvPr/>
        </p:nvSpPr>
        <p:spPr>
          <a:xfrm>
            <a:off x="9978935" y="3182983"/>
            <a:ext cx="1754777" cy="92746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52670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32784-76E3-436B-B2D0-9110CA6E2C06}"/>
              </a:ext>
            </a:extLst>
          </p:cNvPr>
          <p:cNvSpPr>
            <a:spLocks noGrp="1"/>
          </p:cNvSpPr>
          <p:nvPr>
            <p:ph type="title"/>
          </p:nvPr>
        </p:nvSpPr>
        <p:spPr>
          <a:xfrm>
            <a:off x="466342" y="458921"/>
            <a:ext cx="3414370" cy="3790391"/>
          </a:xfrm>
          <a:solidFill>
            <a:srgbClr val="FFC000"/>
          </a:solidFill>
        </p:spPr>
        <p:txBody>
          <a:bodyPr>
            <a:normAutofit/>
          </a:bodyPr>
          <a:lstStyle/>
          <a:p>
            <a:pPr algn="ctr"/>
            <a:r>
              <a:rPr lang="en-IE" sz="4000" b="1" dirty="0">
                <a:solidFill>
                  <a:srgbClr val="FFFFFF"/>
                </a:solidFill>
                <a:latin typeface="+mn-lt"/>
              </a:rPr>
              <a:t>What is a Community of Practice?</a:t>
            </a:r>
          </a:p>
        </p:txBody>
      </p:sp>
      <p:sp>
        <p:nvSpPr>
          <p:cNvPr id="3" name="Content Placeholder 2">
            <a:extLst>
              <a:ext uri="{FF2B5EF4-FFF2-40B4-BE49-F238E27FC236}">
                <a16:creationId xmlns:a16="http://schemas.microsoft.com/office/drawing/2014/main" id="{8AF54F02-2FAF-4F86-BA20-5074D7B3E68A}"/>
              </a:ext>
            </a:extLst>
          </p:cNvPr>
          <p:cNvSpPr>
            <a:spLocks noGrp="1"/>
          </p:cNvSpPr>
          <p:nvPr>
            <p:ph idx="1"/>
          </p:nvPr>
        </p:nvSpPr>
        <p:spPr>
          <a:xfrm>
            <a:off x="4044603" y="448055"/>
            <a:ext cx="7688475" cy="5961891"/>
          </a:xfrm>
          <a:solidFill>
            <a:schemeClr val="tx2"/>
          </a:solidFill>
        </p:spPr>
        <p:txBody>
          <a:bodyPr anchor="ctr">
            <a:normAutofit/>
          </a:bodyPr>
          <a:lstStyle/>
          <a:p>
            <a:pPr marL="0" indent="0" algn="ctr">
              <a:buNone/>
            </a:pPr>
            <a:r>
              <a:rPr lang="en-US" sz="3600" dirty="0">
                <a:solidFill>
                  <a:schemeClr val="bg1"/>
                </a:solidFill>
              </a:rPr>
              <a:t>Describe to me, what is your understanding of a Club Coaching Community of Practice! </a:t>
            </a:r>
            <a:endParaRPr lang="en-US" sz="4800" dirty="0">
              <a:solidFill>
                <a:schemeClr val="bg1"/>
              </a:solidFill>
            </a:endParaRPr>
          </a:p>
        </p:txBody>
      </p:sp>
      <p:pic>
        <p:nvPicPr>
          <p:cNvPr id="6" name="Content Placeholder 5" descr="Diagram&#10;&#10;Description automatically generated with low confidence">
            <a:extLst>
              <a:ext uri="{FF2B5EF4-FFF2-40B4-BE49-F238E27FC236}">
                <a16:creationId xmlns:a16="http://schemas.microsoft.com/office/drawing/2014/main" id="{AED94E03-5F73-17FF-4454-1B5E7B686E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856" t="82910"/>
          <a:stretch/>
        </p:blipFill>
        <p:spPr bwMode="auto">
          <a:xfrm>
            <a:off x="458922" y="4923902"/>
            <a:ext cx="3421790" cy="934428"/>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02678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6514EDC-BB83-4DD9-B1E4-2DA3C6143619}"/>
              </a:ext>
            </a:extLst>
          </p:cNvPr>
          <p:cNvSpPr>
            <a:spLocks noGrp="1"/>
          </p:cNvSpPr>
          <p:nvPr>
            <p:ph type="title"/>
          </p:nvPr>
        </p:nvSpPr>
        <p:spPr>
          <a:xfrm>
            <a:off x="466342" y="458921"/>
            <a:ext cx="3414370" cy="3790391"/>
          </a:xfrm>
          <a:solidFill>
            <a:srgbClr val="FFC000"/>
          </a:solidFill>
        </p:spPr>
        <p:txBody>
          <a:bodyPr>
            <a:normAutofit/>
          </a:bodyPr>
          <a:lstStyle/>
          <a:p>
            <a:pPr algn="ctr"/>
            <a:r>
              <a:rPr lang="en-IE" sz="3800" b="1" dirty="0">
                <a:solidFill>
                  <a:srgbClr val="FFFFFF"/>
                </a:solidFill>
                <a:latin typeface="+mn-lt"/>
              </a:rPr>
              <a:t>What is a Community of Practice?</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A834A4-1860-4DCD-AD13-3EEC3206A69E}"/>
              </a:ext>
            </a:extLst>
          </p:cNvPr>
          <p:cNvSpPr>
            <a:spLocks noGrp="1"/>
          </p:cNvSpPr>
          <p:nvPr>
            <p:ph idx="1"/>
          </p:nvPr>
        </p:nvSpPr>
        <p:spPr>
          <a:xfrm>
            <a:off x="4052023" y="458921"/>
            <a:ext cx="7681055" cy="5951024"/>
          </a:xfrm>
          <a:solidFill>
            <a:schemeClr val="tx2"/>
          </a:solidFill>
        </p:spPr>
        <p:txBody>
          <a:bodyPr anchor="ctr">
            <a:normAutofit/>
          </a:bodyPr>
          <a:lstStyle/>
          <a:p>
            <a:pPr marL="457200" lvl="1" indent="0" algn="ctr">
              <a:buNone/>
            </a:pPr>
            <a:endParaRPr lang="en-IE" sz="2800" dirty="0">
              <a:solidFill>
                <a:schemeClr val="bg1"/>
              </a:solidFill>
            </a:endParaRPr>
          </a:p>
          <a:p>
            <a:pPr marL="457200" lvl="1" indent="0" algn="ctr">
              <a:buNone/>
            </a:pPr>
            <a:endParaRPr lang="en-IE" sz="2800" dirty="0">
              <a:solidFill>
                <a:schemeClr val="bg1"/>
              </a:solidFill>
            </a:endParaRPr>
          </a:p>
          <a:p>
            <a:pPr marL="457200" lvl="1" indent="0" algn="ctr">
              <a:buNone/>
            </a:pPr>
            <a:r>
              <a:rPr lang="en-IE" sz="2800" dirty="0">
                <a:solidFill>
                  <a:schemeClr val="bg1"/>
                </a:solidFill>
              </a:rPr>
              <a:t>“Groups of people who share a concern, a set of problems, or a passion about a topic, and who deepen their knowledge and expertise in this area by interacting on an ongoing basis”</a:t>
            </a:r>
          </a:p>
          <a:p>
            <a:pPr marL="457200" lvl="1" indent="0" algn="ctr">
              <a:buNone/>
            </a:pPr>
            <a:r>
              <a:rPr lang="en-IE" sz="2800" dirty="0">
                <a:solidFill>
                  <a:schemeClr val="bg1"/>
                </a:solidFill>
              </a:rPr>
              <a:t> (Wenger, McDermott and Snyder, 2002, p. 4)</a:t>
            </a:r>
            <a:endParaRPr lang="en-IE" sz="2800" b="1" dirty="0">
              <a:solidFill>
                <a:schemeClr val="bg1"/>
              </a:solidFill>
              <a:effectLst/>
              <a:ea typeface="Times New Roman" panose="02020603050405020304" pitchFamily="18" charset="0"/>
            </a:endParaRPr>
          </a:p>
          <a:p>
            <a:pPr marL="457200" lvl="1" indent="0" algn="ctr">
              <a:buNone/>
            </a:pPr>
            <a:endParaRPr lang="en-US" sz="2800" dirty="0">
              <a:solidFill>
                <a:schemeClr val="bg1"/>
              </a:solidFill>
            </a:endParaRPr>
          </a:p>
          <a:p>
            <a:pPr marL="457200" lvl="1" indent="0" algn="ctr">
              <a:buNone/>
            </a:pPr>
            <a:r>
              <a:rPr lang="en-US" sz="2800" dirty="0">
                <a:solidFill>
                  <a:schemeClr val="bg1"/>
                </a:solidFill>
              </a:rPr>
              <a:t>In </a:t>
            </a:r>
            <a:r>
              <a:rPr lang="en-US" sz="2800" b="1" dirty="0">
                <a:solidFill>
                  <a:schemeClr val="bg1"/>
                </a:solidFill>
              </a:rPr>
              <a:t>coaching terms</a:t>
            </a:r>
            <a:r>
              <a:rPr lang="en-US" sz="2800" dirty="0">
                <a:solidFill>
                  <a:schemeClr val="bg1"/>
                </a:solidFill>
              </a:rPr>
              <a:t>, a coaches’ community of practice (</a:t>
            </a:r>
            <a:r>
              <a:rPr lang="en-US" sz="2800" dirty="0" err="1">
                <a:solidFill>
                  <a:schemeClr val="bg1"/>
                </a:solidFill>
              </a:rPr>
              <a:t>CCoP</a:t>
            </a:r>
            <a:r>
              <a:rPr lang="en-US" sz="2800" dirty="0">
                <a:solidFill>
                  <a:schemeClr val="bg1"/>
                </a:solidFill>
              </a:rPr>
              <a:t>) is a way to support coach learning through collaboration </a:t>
            </a:r>
          </a:p>
          <a:p>
            <a:pPr marL="457200" lvl="1" indent="0" algn="ctr">
              <a:buNone/>
            </a:pPr>
            <a:r>
              <a:rPr lang="en-US" sz="2800" dirty="0">
                <a:solidFill>
                  <a:schemeClr val="bg1"/>
                </a:solidFill>
              </a:rPr>
              <a:t>(Culver and </a:t>
            </a:r>
            <a:r>
              <a:rPr lang="en-US" sz="2800" dirty="0" err="1">
                <a:solidFill>
                  <a:schemeClr val="bg1"/>
                </a:solidFill>
              </a:rPr>
              <a:t>Trudel</a:t>
            </a:r>
            <a:r>
              <a:rPr lang="en-US" sz="2800" dirty="0">
                <a:solidFill>
                  <a:schemeClr val="bg1"/>
                </a:solidFill>
              </a:rPr>
              <a:t>, 2006)</a:t>
            </a:r>
          </a:p>
          <a:p>
            <a:pPr marL="457200" lvl="1" indent="0" algn="ctr">
              <a:buNone/>
            </a:pPr>
            <a:r>
              <a:rPr lang="en-IE" sz="2800" b="1" dirty="0">
                <a:solidFill>
                  <a:schemeClr val="bg1"/>
                </a:solidFill>
                <a:effectLst/>
                <a:ea typeface="Times New Roman" panose="02020603050405020304" pitchFamily="18" charset="0"/>
              </a:rPr>
              <a:t> </a:t>
            </a:r>
          </a:p>
          <a:p>
            <a:pPr marL="457200" lvl="1" indent="0" algn="r">
              <a:buNone/>
            </a:pPr>
            <a:endParaRPr lang="en-IE" sz="2800" dirty="0">
              <a:solidFill>
                <a:schemeClr val="bg1"/>
              </a:solidFill>
              <a:effectLst/>
              <a:ea typeface="Times New Roman" panose="02020603050405020304" pitchFamily="18" charset="0"/>
            </a:endParaRPr>
          </a:p>
          <a:p>
            <a:pPr lvl="1"/>
            <a:endParaRPr lang="en-IE" dirty="0">
              <a:latin typeface="Times New Roman" panose="02020603050405020304" pitchFamily="18" charset="0"/>
              <a:ea typeface="Times New Roman" panose="02020603050405020304" pitchFamily="18" charset="0"/>
            </a:endParaRPr>
          </a:p>
        </p:txBody>
      </p:sp>
      <p:pic>
        <p:nvPicPr>
          <p:cNvPr id="6" name="Content Placeholder 5" descr="Diagram&#10;&#10;Description automatically generated with low confidence">
            <a:extLst>
              <a:ext uri="{FF2B5EF4-FFF2-40B4-BE49-F238E27FC236}">
                <a16:creationId xmlns:a16="http://schemas.microsoft.com/office/drawing/2014/main" id="{4CB74B3C-6BE4-D4A9-DC45-DF3745A99E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856" t="82910"/>
          <a:stretch/>
        </p:blipFill>
        <p:spPr bwMode="auto">
          <a:xfrm>
            <a:off x="578094" y="5012877"/>
            <a:ext cx="3175040" cy="934428"/>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54963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500"/>
                                        <p:tgtEl>
                                          <p:spTgt spid="3">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6514EDC-BB83-4DD9-B1E4-2DA3C6143619}"/>
              </a:ext>
            </a:extLst>
          </p:cNvPr>
          <p:cNvSpPr>
            <a:spLocks noGrp="1"/>
          </p:cNvSpPr>
          <p:nvPr>
            <p:ph type="title"/>
          </p:nvPr>
        </p:nvSpPr>
        <p:spPr>
          <a:xfrm>
            <a:off x="466342" y="458921"/>
            <a:ext cx="3414370" cy="3790391"/>
          </a:xfrm>
          <a:solidFill>
            <a:srgbClr val="FFC000"/>
          </a:solidFill>
        </p:spPr>
        <p:txBody>
          <a:bodyPr>
            <a:normAutofit/>
          </a:bodyPr>
          <a:lstStyle/>
          <a:p>
            <a:pPr algn="ctr"/>
            <a:r>
              <a:rPr lang="en-IE" sz="3800" b="1" dirty="0">
                <a:solidFill>
                  <a:srgbClr val="FFFFFF"/>
                </a:solidFill>
                <a:latin typeface="+mn-lt"/>
              </a:rPr>
              <a:t>Benefits of a Community of Practice</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A834A4-1860-4DCD-AD13-3EEC3206A69E}"/>
              </a:ext>
            </a:extLst>
          </p:cNvPr>
          <p:cNvSpPr>
            <a:spLocks noGrp="1"/>
          </p:cNvSpPr>
          <p:nvPr>
            <p:ph idx="1"/>
          </p:nvPr>
        </p:nvSpPr>
        <p:spPr>
          <a:xfrm>
            <a:off x="4052023" y="458921"/>
            <a:ext cx="7681055" cy="5951024"/>
          </a:xfrm>
          <a:solidFill>
            <a:schemeClr val="tx2"/>
          </a:solidFill>
        </p:spPr>
        <p:txBody>
          <a:bodyPr anchor="ctr">
            <a:normAutofit fontScale="85000" lnSpcReduction="20000"/>
          </a:bodyPr>
          <a:lstStyle/>
          <a:p>
            <a:pPr marL="457200" lvl="1" indent="0" algn="ctr">
              <a:buNone/>
            </a:pPr>
            <a:endParaRPr lang="en-IE" sz="2800" dirty="0">
              <a:solidFill>
                <a:schemeClr val="bg1"/>
              </a:solidFill>
            </a:endParaRPr>
          </a:p>
          <a:p>
            <a:pPr marL="457200" lvl="1" indent="0" algn="ctr">
              <a:buNone/>
            </a:pPr>
            <a:endParaRPr lang="en-IE" sz="2800" dirty="0">
              <a:solidFill>
                <a:schemeClr val="bg1"/>
              </a:solidFill>
            </a:endParaRPr>
          </a:p>
          <a:p>
            <a:pPr lvl="1"/>
            <a:r>
              <a:rPr lang="en-US" sz="2800" dirty="0">
                <a:solidFill>
                  <a:schemeClr val="bg1"/>
                </a:solidFill>
              </a:rPr>
              <a:t>Group of people, with a common interest meeting on a regular basis</a:t>
            </a:r>
          </a:p>
          <a:p>
            <a:pPr marL="457200" lvl="1" indent="0">
              <a:buNone/>
            </a:pPr>
            <a:endParaRPr lang="en-US" sz="2800" dirty="0">
              <a:solidFill>
                <a:schemeClr val="bg1"/>
              </a:solidFill>
            </a:endParaRPr>
          </a:p>
          <a:p>
            <a:pPr lvl="1"/>
            <a:r>
              <a:rPr lang="en-US" sz="2800" dirty="0">
                <a:solidFill>
                  <a:schemeClr val="bg1"/>
                </a:solidFill>
              </a:rPr>
              <a:t>Promotes good coaching conversations within club coaches</a:t>
            </a:r>
          </a:p>
          <a:p>
            <a:pPr marL="457200" lvl="1" indent="0">
              <a:buNone/>
            </a:pPr>
            <a:endParaRPr lang="en-US" sz="2800" dirty="0">
              <a:solidFill>
                <a:schemeClr val="bg1"/>
              </a:solidFill>
            </a:endParaRPr>
          </a:p>
          <a:p>
            <a:pPr lvl="1"/>
            <a:r>
              <a:rPr lang="en-US" sz="2800" dirty="0">
                <a:solidFill>
                  <a:schemeClr val="bg1"/>
                </a:solidFill>
              </a:rPr>
              <a:t>Develops Coach Self-Reflection</a:t>
            </a:r>
          </a:p>
          <a:p>
            <a:pPr marL="457200" lvl="1" indent="0">
              <a:buNone/>
            </a:pPr>
            <a:endParaRPr lang="en-US" sz="2800" dirty="0">
              <a:solidFill>
                <a:schemeClr val="bg1"/>
              </a:solidFill>
            </a:endParaRPr>
          </a:p>
          <a:p>
            <a:pPr lvl="1"/>
            <a:r>
              <a:rPr lang="en-US" sz="2800" dirty="0">
                <a:solidFill>
                  <a:schemeClr val="bg1"/>
                </a:solidFill>
              </a:rPr>
              <a:t>Focus specifically on ‘active coaching’ i.e., good coaching practice, challenges etc.</a:t>
            </a:r>
          </a:p>
          <a:p>
            <a:pPr marL="457200" lvl="1" indent="0">
              <a:buNone/>
            </a:pPr>
            <a:endParaRPr lang="en-US" sz="2800" dirty="0">
              <a:solidFill>
                <a:schemeClr val="bg1"/>
              </a:solidFill>
            </a:endParaRPr>
          </a:p>
          <a:p>
            <a:pPr lvl="1"/>
            <a:r>
              <a:rPr lang="en-US" sz="2800" dirty="0">
                <a:solidFill>
                  <a:schemeClr val="bg1"/>
                </a:solidFill>
              </a:rPr>
              <a:t>Cross pollination of ideas, trying to learn different things and learning from what works and what doesn’t.</a:t>
            </a:r>
          </a:p>
          <a:p>
            <a:pPr marL="457200" lvl="1" indent="0">
              <a:buNone/>
            </a:pPr>
            <a:endParaRPr lang="en-US" sz="2800" dirty="0">
              <a:solidFill>
                <a:schemeClr val="bg1"/>
              </a:solidFill>
            </a:endParaRPr>
          </a:p>
          <a:p>
            <a:pPr lvl="1"/>
            <a:r>
              <a:rPr lang="en-US" sz="2800" dirty="0">
                <a:solidFill>
                  <a:schemeClr val="bg1"/>
                </a:solidFill>
              </a:rPr>
              <a:t>Improves social dynamic of the group where coaches get to know each other more.</a:t>
            </a:r>
            <a:endParaRPr lang="en-IE" sz="2800" dirty="0">
              <a:solidFill>
                <a:schemeClr val="bg1"/>
              </a:solidFill>
              <a:effectLst/>
              <a:ea typeface="Times New Roman" panose="02020603050405020304" pitchFamily="18" charset="0"/>
            </a:endParaRPr>
          </a:p>
          <a:p>
            <a:pPr lvl="1"/>
            <a:endParaRPr lang="en-IE" dirty="0">
              <a:latin typeface="Times New Roman" panose="02020603050405020304" pitchFamily="18" charset="0"/>
              <a:ea typeface="Times New Roman" panose="02020603050405020304" pitchFamily="18" charset="0"/>
            </a:endParaRPr>
          </a:p>
        </p:txBody>
      </p:sp>
      <p:pic>
        <p:nvPicPr>
          <p:cNvPr id="6" name="Content Placeholder 5" descr="Diagram&#10;&#10;Description automatically generated with low confidence">
            <a:extLst>
              <a:ext uri="{FF2B5EF4-FFF2-40B4-BE49-F238E27FC236}">
                <a16:creationId xmlns:a16="http://schemas.microsoft.com/office/drawing/2014/main" id="{4CB74B3C-6BE4-D4A9-DC45-DF3745A99E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856" t="82910"/>
          <a:stretch/>
        </p:blipFill>
        <p:spPr bwMode="auto">
          <a:xfrm>
            <a:off x="578094" y="5012877"/>
            <a:ext cx="3175040" cy="934428"/>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19672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2503</TotalTime>
  <Words>1273</Words>
  <Application>Microsoft Office PowerPoint</Application>
  <PresentationFormat>Widescreen</PresentationFormat>
  <Paragraphs>209</Paragraphs>
  <Slides>23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Symbol</vt:lpstr>
      <vt:lpstr>Times New Roman</vt:lpstr>
      <vt:lpstr>Office Theme</vt:lpstr>
      <vt:lpstr>PowerPoint Presentation</vt:lpstr>
      <vt:lpstr>Introductions</vt:lpstr>
      <vt:lpstr>My Role as a Coach Developer?</vt:lpstr>
      <vt:lpstr>Setting the scene</vt:lpstr>
      <vt:lpstr>PowerPoint Presentation</vt:lpstr>
      <vt:lpstr>PowerPoint Presentation</vt:lpstr>
      <vt:lpstr>What is a Community of Practice?</vt:lpstr>
      <vt:lpstr>What is a Community of Practice?</vt:lpstr>
      <vt:lpstr>Benefits of a Community of Practice</vt:lpstr>
      <vt:lpstr>In essence…</vt:lpstr>
      <vt:lpstr>How to set up a Coaches CoP</vt:lpstr>
      <vt:lpstr>Coach Expectations </vt:lpstr>
      <vt:lpstr>Coach Leader Expectations </vt:lpstr>
      <vt:lpstr>Setting up the CCCoP Groups</vt:lpstr>
      <vt:lpstr>Setting up the CCCoP Groups</vt:lpstr>
      <vt:lpstr>Setting up the CCCoP Groups</vt:lpstr>
      <vt:lpstr>Setting up the CCCoP Groups</vt:lpstr>
      <vt:lpstr>Setting up the CCCoP Groups</vt:lpstr>
      <vt:lpstr>Structure of a CCCoP</vt:lpstr>
      <vt:lpstr>CCCoP Rules &amp; Guidelines</vt:lpstr>
      <vt:lpstr>Next Steps</vt:lpstr>
      <vt:lpstr>Useful Resource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Harmon</dc:creator>
  <cp:lastModifiedBy>William Harmon</cp:lastModifiedBy>
  <cp:revision>156</cp:revision>
  <dcterms:created xsi:type="dcterms:W3CDTF">2021-03-11T22:34:15Z</dcterms:created>
  <dcterms:modified xsi:type="dcterms:W3CDTF">2024-06-17T16:04:54Z</dcterms:modified>
</cp:coreProperties>
</file>