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9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8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6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1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93CB-9B56-E34E-8A6B-40790A9847CE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08823-BC89-7246-8DBA-0BB801C6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.emf"/><Relationship Id="rId7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2.emf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22.emf"/><Relationship Id="rId7" Type="http://schemas.openxmlformats.org/officeDocument/2006/relationships/image" Target="../media/image8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emf"/><Relationship Id="rId7" Type="http://schemas.openxmlformats.org/officeDocument/2006/relationships/image" Target="../media/image2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580" y="4964030"/>
            <a:ext cx="12192000" cy="263532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766397" y="3708138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Technical Proficiency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5A50937-1C77-4611-9254-19B60D5D2BD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935276"/>
            <a:ext cx="53022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Course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51" y="2061559"/>
            <a:ext cx="2749129" cy="10641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813" y="-620509"/>
            <a:ext cx="4692250" cy="5496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B8B34-EAF7-4FA7-B3AA-FE9EB048F3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2007" y="-582931"/>
            <a:ext cx="7807639" cy="70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02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031" y="396240"/>
            <a:ext cx="1051652" cy="5882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178163" y="-594932"/>
            <a:ext cx="6742556" cy="74529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1740D0-10CD-4AF9-9FC0-725919252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45" y="2330389"/>
            <a:ext cx="3119119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3200" b="1">
                <a:solidFill>
                  <a:schemeClr val="bg1"/>
                </a:solidFill>
              </a:rPr>
              <a:t>An Easy Way of </a:t>
            </a:r>
          </a:p>
          <a:p>
            <a:pPr eaLnBrk="1" hangingPunct="1">
              <a:lnSpc>
                <a:spcPct val="90000"/>
              </a:lnSpc>
            </a:pPr>
            <a:r>
              <a:rPr lang="ga-IE" altLang="en-US" sz="3200" b="1" dirty="0">
                <a:solidFill>
                  <a:schemeClr val="bg1"/>
                </a:solidFill>
              </a:rPr>
              <a:t>Remembering this?</a:t>
            </a:r>
            <a:endParaRPr lang="en-IE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243C8B1-7BF1-4DF0-BED8-2AD6E49C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960" y="775791"/>
            <a:ext cx="80772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  <a:t>= Space More space or less?</a:t>
            </a:r>
          </a:p>
          <a:p>
            <a:pPr eaLnBrk="1" hangingPunct="1"/>
            <a:b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</a:br>
            <a:endParaRPr lang="en-US" altLang="en-US" sz="2000" b="1" dirty="0">
              <a:solidFill>
                <a:srgbClr val="006892"/>
              </a:solidFill>
              <a:latin typeface="Arial"/>
              <a:ea typeface="ＭＳ Ｐゴシック"/>
            </a:endParaRPr>
          </a:p>
          <a:p>
            <a:pPr eaLnBrk="1" hangingPunct="1"/>
            <a:endParaRPr lang="en-US" altLang="en-US" sz="2000" b="1" dirty="0">
              <a:solidFill>
                <a:srgbClr val="006892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  <a:t>= Time  Limit the time or give more time</a:t>
            </a:r>
          </a:p>
          <a:p>
            <a:pPr eaLnBrk="1" hangingPunct="1"/>
            <a:b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</a:br>
            <a:endParaRPr lang="en-US" altLang="en-US" sz="2000" b="1" dirty="0">
              <a:solidFill>
                <a:srgbClr val="006892"/>
              </a:solidFill>
              <a:latin typeface="Arial"/>
              <a:ea typeface="ＭＳ Ｐゴシック"/>
            </a:endParaRPr>
          </a:p>
          <a:p>
            <a:pPr eaLnBrk="1" hangingPunct="1"/>
            <a:endParaRPr lang="en-US" altLang="en-US" sz="2000" b="1" dirty="0">
              <a:solidFill>
                <a:srgbClr val="006892"/>
              </a:solidFill>
              <a:latin typeface="Arial"/>
              <a:ea typeface="ＭＳ Ｐゴシック"/>
            </a:endParaRPr>
          </a:p>
          <a:p>
            <a:pPr eaLnBrk="1" hangingPunct="1"/>
            <a: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  <a:t>= Equipment  Different type of ball?</a:t>
            </a:r>
          </a:p>
          <a:p>
            <a:pPr eaLnBrk="1" hangingPunct="1"/>
            <a:endParaRPr lang="en-US" altLang="en-US" sz="2000" b="1" dirty="0">
              <a:solidFill>
                <a:srgbClr val="006892"/>
              </a:solidFill>
              <a:latin typeface="Arial"/>
              <a:ea typeface="ＭＳ Ｐゴシック"/>
            </a:endParaRPr>
          </a:p>
          <a:p>
            <a:pPr eaLnBrk="1" hangingPunct="1"/>
            <a: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</a:p>
          <a:p>
            <a:pPr eaLnBrk="1" hangingPunct="1"/>
            <a:endParaRPr lang="en-US" altLang="en-US" sz="2000" b="1" dirty="0">
              <a:solidFill>
                <a:srgbClr val="006892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  <a:t>= Personnel More players, or less</a:t>
            </a:r>
          </a:p>
          <a:p>
            <a:pPr eaLnBrk="1" hangingPunct="1"/>
            <a:b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</a:rPr>
            </a:br>
            <a:endParaRPr lang="en-US" altLang="en-US" sz="2000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endParaRPr lang="en-US" altLang="en-US" sz="2000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altLang="en-US" sz="2000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= R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ules/conditions of the activity.</a:t>
            </a:r>
          </a:p>
          <a:p>
            <a:endParaRPr lang="en-US" altLang="en-US" sz="1800" b="0" dirty="0">
              <a:latin typeface="Arial"/>
              <a:ea typeface="ＭＳ Ｐゴシック"/>
            </a:endParaRPr>
          </a:p>
          <a:p>
            <a:pPr eaLnBrk="1" hangingPunct="1"/>
            <a:r>
              <a:rPr lang="en-US" altLang="en-US" sz="1800" b="0" dirty="0">
                <a:latin typeface="Arial"/>
                <a:ea typeface="ＭＳ Ｐゴシック"/>
              </a:rPr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493" y="5974219"/>
            <a:ext cx="1574083" cy="609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777" y="3999246"/>
            <a:ext cx="3767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ea typeface="ＭＳ Ｐゴシック"/>
                <a:cs typeface="Calibri"/>
              </a:rPr>
              <a:t>Perform the technique</a:t>
            </a:r>
          </a:p>
          <a:p>
            <a:r>
              <a:rPr lang="en-IE" sz="1400" b="1" dirty="0">
                <a:solidFill>
                  <a:schemeClr val="bg1"/>
                </a:solidFill>
                <a:ea typeface="ＭＳ Ｐゴシック"/>
                <a:cs typeface="Calibri"/>
              </a:rPr>
              <a:t>Perform the technique moving​</a:t>
            </a:r>
          </a:p>
          <a:p>
            <a:r>
              <a:rPr lang="en-IE" sz="1400" b="1" dirty="0">
                <a:solidFill>
                  <a:schemeClr val="bg1"/>
                </a:solidFill>
                <a:ea typeface="ＭＳ Ｐゴシック"/>
                <a:cs typeface="Calibri"/>
              </a:rPr>
              <a:t>Perform the technique under pressure</a:t>
            </a:r>
            <a:r>
              <a:rPr lang="en-US" sz="1400" b="1" dirty="0">
                <a:solidFill>
                  <a:schemeClr val="bg1"/>
                </a:solidFill>
                <a:ea typeface="ＭＳ Ｐゴシック"/>
                <a:cs typeface="Calibri"/>
              </a:rPr>
              <a:t>​</a:t>
            </a:r>
          </a:p>
          <a:p>
            <a:r>
              <a:rPr lang="en-IE" sz="1400" b="1" dirty="0">
                <a:solidFill>
                  <a:schemeClr val="bg1"/>
                </a:solidFill>
                <a:ea typeface="ＭＳ Ｐゴシック"/>
                <a:cs typeface="Calibri"/>
              </a:rPr>
              <a:t>Perform the technique in the game</a:t>
            </a:r>
          </a:p>
        </p:txBody>
      </p:sp>
    </p:spTree>
    <p:extLst>
      <p:ext uri="{BB962C8B-B14F-4D97-AF65-F5344CB8AC3E}">
        <p14:creationId xmlns:p14="http://schemas.microsoft.com/office/powerpoint/2010/main" val="15890990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119" y="5481645"/>
            <a:ext cx="12192000" cy="263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28" y="7965579"/>
            <a:ext cx="1574083" cy="60932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672379" y="366482"/>
            <a:ext cx="10158188" cy="16369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altLang="en-US" sz="48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</a:t>
            </a:r>
          </a:p>
          <a:p>
            <a:pPr algn="l"/>
            <a:r>
              <a:rPr lang="en-IE" altLang="en-US" sz="40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Technical Proficiency Outcomes</a:t>
            </a:r>
          </a:p>
          <a:p>
            <a:pPr algn="l"/>
            <a:r>
              <a:rPr lang="en-IE" altLang="en-US" sz="40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Review</a:t>
            </a:r>
            <a:endParaRPr lang="en-US" altLang="en-US" sz="4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4430204" y="1519460"/>
            <a:ext cx="7010619" cy="4637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>
                <a:solidFill>
                  <a:srgbClr val="006892"/>
                </a:solidFill>
                <a:latin typeface="Arial"/>
                <a:ea typeface="Arial" charset="0"/>
                <a:cs typeface="Arial"/>
              </a:rPr>
              <a:t>By the end of this Module participants will:</a:t>
            </a:r>
            <a:br>
              <a:rPr lang="en-US" altLang="en-US" sz="2000" b="1" dirty="0">
                <a:latin typeface="Arial" charset="0"/>
                <a:ea typeface="Arial" charset="0"/>
                <a:cs typeface="Arial" charset="0"/>
              </a:rPr>
            </a:br>
            <a:endParaRPr lang="en-US" altLang="en-US" sz="2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define Technical Proficiency</a:t>
            </a:r>
            <a:b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identify different types of activities which can be used to develop Technical Proficiency</a:t>
            </a:r>
            <a:b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identify key variables that can be altered to increase or decrease the difficulty of the activity</a:t>
            </a:r>
            <a:b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Demonstrate effective ‘How to Coach Skills’ through the </a:t>
            </a:r>
            <a:r>
              <a:rPr lang="en-US" altLang="en-US" dirty="0" err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organisation</a:t>
            </a: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of appropriate activities to develop Technical Proficiency</a:t>
            </a:r>
          </a:p>
          <a:p>
            <a:pPr marL="609600" indent="-609600"/>
            <a:endParaRPr lang="en-GB" altLang="en-US" sz="24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979" y="-236146"/>
            <a:ext cx="5184183" cy="7094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1710">
            <a:off x="460017" y="2578443"/>
            <a:ext cx="3034411" cy="25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3267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8789" y="-574555"/>
            <a:ext cx="12116436" cy="8098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20" y="4590758"/>
            <a:ext cx="12192000" cy="263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97" y="5667315"/>
            <a:ext cx="1574083" cy="60932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4805680" y="834622"/>
            <a:ext cx="6614160" cy="782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a-IE" altLang="en-US" sz="4800" b="1" dirty="0">
                <a:solidFill>
                  <a:srgbClr val="005B82"/>
                </a:solidFill>
                <a:latin typeface="Arial" charset="0"/>
                <a:ea typeface="Arial" charset="0"/>
                <a:cs typeface="Arial" charset="0"/>
              </a:rPr>
              <a:t>Now is your opportunity to show how well you can coach !</a:t>
            </a:r>
          </a:p>
          <a:p>
            <a:pPr algn="l"/>
            <a:endParaRPr lang="en-IE" altLang="en-US" sz="4800" b="1" dirty="0">
              <a:solidFill>
                <a:srgbClr val="005B82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4607450" y="1489830"/>
            <a:ext cx="7010619" cy="3228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Use the skill allocated. Chat about the coaching points (how to do the skill).</a:t>
            </a:r>
            <a:b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Follow the IDEAL model and coach the skill to the group.</a:t>
            </a:r>
            <a:b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In your group set up an appropriate activity to allow participants to practice – coach the skill as they practice.</a:t>
            </a:r>
            <a:b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Using STEPR as your guide progress the skill using games and/or drills</a:t>
            </a:r>
          </a:p>
          <a:p>
            <a:pPr marL="609600" indent="-609600"/>
            <a:endParaRPr lang="en-GB" altLang="en-US" sz="24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8687647" y="4494952"/>
            <a:ext cx="4258527" cy="273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</a:p>
          <a:p>
            <a:pPr algn="l"/>
            <a:endParaRPr lang="en-US" altLang="en-US" sz="66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43195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95" y="7426448"/>
            <a:ext cx="3947598" cy="2709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3979" y="-236146"/>
            <a:ext cx="5184183" cy="709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637" y="5889017"/>
            <a:ext cx="1574083" cy="609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1710">
            <a:off x="460017" y="2578443"/>
            <a:ext cx="3034411" cy="250018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662219" y="303729"/>
            <a:ext cx="10158188" cy="1636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altLang="en-US" sz="48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</a:t>
            </a:r>
          </a:p>
          <a:p>
            <a:pPr algn="l"/>
            <a:r>
              <a:rPr lang="en-IE" altLang="en-US" sz="40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Technical Proficiency Outcomes</a:t>
            </a:r>
            <a:endParaRPr lang="en-US" altLang="en-US" sz="4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4541301" y="1438180"/>
            <a:ext cx="6420377" cy="394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By the end of this Module participants will be able </a:t>
            </a:r>
            <a:r>
              <a:rPr lang="en-US" altLang="en-US" sz="200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to:</a:t>
            </a:r>
            <a:br>
              <a:rPr lang="en-US" altLang="en-US" sz="200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sz="20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define Technical Proficiency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identify different types of activities which can be used to develop Technical Proficiency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Demonstrate effective ‘How to Coach Skills’ through the organisation of appropriate activities to develop Technical Proficiency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identify key variables that can be altered to increase or decrease the difficulty of the activity</a:t>
            </a:r>
          </a:p>
          <a:p>
            <a:pPr marL="609600" indent="-609600"/>
            <a:endParaRPr lang="en-GB" altLang="en-US" sz="24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9091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21554"/>
            <a:ext cx="6742556" cy="74529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7276962" y="1270021"/>
            <a:ext cx="4258527" cy="273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66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Technical </a:t>
            </a:r>
          </a:p>
          <a:p>
            <a:pPr algn="l"/>
            <a:r>
              <a:rPr lang="en-US" altLang="en-US" sz="66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Skills</a:t>
            </a:r>
          </a:p>
          <a:p>
            <a:pPr algn="l"/>
            <a:endParaRPr lang="en-US" altLang="en-US" sz="66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893" y="4114906"/>
            <a:ext cx="1574083" cy="609322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E22BD4E-60E8-4595-9059-07744BEC9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304" y="375629"/>
            <a:ext cx="4058777" cy="69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Lifting 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Lee Chin </a:t>
            </a:r>
            <a:r>
              <a:rPr lang="en-US" sz="1800" b="1" kern="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Wex</a:t>
            </a: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V Dub 35.07 - 35.24 Jab Lift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Dub No ^ V </a:t>
            </a:r>
            <a:r>
              <a:rPr lang="en-US" sz="1800" b="1" kern="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Wex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51.39 - 51.45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Lift U/Pressure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Catch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Paul Murphy Paddy Deegan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KK V WX 16.37 - 16.32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TJ Reid 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KK V GY</a:t>
            </a:r>
            <a:b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en-US" sz="1800" b="1" kern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3.31.15 - 3.3</a:t>
            </a:r>
            <a:r>
              <a:rPr lang="en-US" sz="1400" b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6</a:t>
            </a:r>
          </a:p>
          <a:p>
            <a:pPr marL="457200" indent="-457200">
              <a:spcBef>
                <a:spcPct val="100000"/>
              </a:spcBef>
              <a:buFont typeface="Arial" charset="0"/>
              <a:buChar char="•"/>
            </a:pPr>
            <a:endParaRPr lang="en-IE" alt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618" y="4660161"/>
            <a:ext cx="7629216" cy="43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261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-121554"/>
            <a:ext cx="6742556" cy="7452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413" y="5933546"/>
            <a:ext cx="1574083" cy="60932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A6A5A45-F4C9-454A-A230-CBC1744EB8A0}"/>
              </a:ext>
            </a:extLst>
          </p:cNvPr>
          <p:cNvSpPr txBox="1">
            <a:spLocks noChangeArrowheads="1"/>
          </p:cNvSpPr>
          <p:nvPr/>
        </p:nvSpPr>
        <p:spPr>
          <a:xfrm>
            <a:off x="436559" y="-250252"/>
            <a:ext cx="4105281" cy="32059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Technical </a:t>
            </a:r>
          </a:p>
          <a:p>
            <a:pPr algn="l"/>
            <a:r>
              <a:rPr lang="en-US" altLang="en-US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Skills</a:t>
            </a:r>
          </a:p>
          <a:p>
            <a:pPr algn="l"/>
            <a:endParaRPr lang="en-US" altLang="en-US" sz="54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0E8D2-D775-4EF1-A15E-B7C58476A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338" y="-847685"/>
            <a:ext cx="6515851" cy="7632130"/>
          </a:xfrm>
          <a:prstGeom prst="rect">
            <a:avLst/>
          </a:prstGeom>
        </p:spPr>
      </p:pic>
      <p:pic>
        <p:nvPicPr>
          <p:cNvPr id="3" name="Slide 3 Videos (1)">
            <a:hlinkClick r:id="" action="ppaction://media"/>
            <a:extLst>
              <a:ext uri="{FF2B5EF4-FFF2-40B4-BE49-F238E27FC236}">
                <a16:creationId xmlns:a16="http://schemas.microsoft.com/office/drawing/2014/main" id="{CF4313C1-B66E-4158-A324-7C4F1294E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474" y="3271101"/>
            <a:ext cx="4017190" cy="2259669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</p:spTree>
    <p:extLst>
      <p:ext uri="{BB962C8B-B14F-4D97-AF65-F5344CB8AC3E}">
        <p14:creationId xmlns:p14="http://schemas.microsoft.com/office/powerpoint/2010/main" val="20620334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5078438"/>
            <a:ext cx="12192000" cy="263532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629701" y="91440"/>
            <a:ext cx="10158188" cy="1636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altLang="en-US" sz="4800" b="1" dirty="0">
                <a:solidFill>
                  <a:srgbClr val="005B82"/>
                </a:solidFill>
                <a:latin typeface="Arial"/>
                <a:ea typeface="ＭＳ Ｐゴシック"/>
              </a:rPr>
              <a:t>The TPP Model </a:t>
            </a:r>
            <a:r>
              <a:rPr lang="en-US" altLang="en-US" sz="4800" b="1" dirty="0">
                <a:solidFill>
                  <a:srgbClr val="005B82"/>
                </a:solidFill>
                <a:latin typeface="Arial"/>
                <a:ea typeface="ＭＳ Ｐゴシック"/>
              </a:rPr>
              <a:t>–</a:t>
            </a:r>
            <a:r>
              <a:rPr lang="en-IE" altLang="en-US" sz="4800" b="1" dirty="0">
                <a:solidFill>
                  <a:srgbClr val="005B82"/>
                </a:solidFill>
                <a:latin typeface="Arial"/>
                <a:ea typeface="ＭＳ Ｐゴシック"/>
              </a:rPr>
              <a:t> Technical Proficiency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629701" y="1799519"/>
            <a:ext cx="7935179" cy="3814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What do we mean by Technical Proficiency?</a:t>
            </a:r>
            <a:endParaRPr lang="en-US" sz="28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altLang="en-US" sz="20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80000"/>
              </a:spcBef>
              <a:buClr>
                <a:srgbClr val="005B82"/>
              </a:buClr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Be able to perform the techniques of the game</a:t>
            </a:r>
          </a:p>
          <a:p>
            <a:pPr marL="285750" indent="-285750" algn="l">
              <a:spcBef>
                <a:spcPct val="80000"/>
              </a:spcBef>
              <a:buClr>
                <a:srgbClr val="005B82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Accurately</a:t>
            </a:r>
          </a:p>
          <a:p>
            <a:pPr marL="285750" indent="-285750" algn="l">
              <a:spcBef>
                <a:spcPct val="80000"/>
              </a:spcBef>
              <a:buClr>
                <a:srgbClr val="005B82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Consistently</a:t>
            </a:r>
          </a:p>
          <a:p>
            <a:pPr marL="285750" indent="-285750" algn="l">
              <a:spcBef>
                <a:spcPct val="80000"/>
              </a:spcBef>
              <a:buClr>
                <a:srgbClr val="005B82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At Match Tempo which the game is being played</a:t>
            </a:r>
          </a:p>
          <a:p>
            <a:pPr algn="l">
              <a:spcBef>
                <a:spcPct val="80000"/>
              </a:spcBef>
              <a:buClr>
                <a:srgbClr val="005B82"/>
              </a:buClr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IE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U15-Senior games will vary in tempo and as a potential Award 1 coach you must be aware of this)</a:t>
            </a:r>
          </a:p>
          <a:p>
            <a:pPr marL="609600" indent="-609600"/>
            <a:endParaRPr lang="en-GB" altLang="en-US" sz="24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1" y="5786779"/>
            <a:ext cx="1574083" cy="60932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999FEF7-0832-4002-BF44-C74080D4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7680" y="276918"/>
            <a:ext cx="977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010305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5088598"/>
            <a:ext cx="12192000" cy="263532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629701" y="233680"/>
            <a:ext cx="11308299" cy="84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altLang="en-US" sz="4800" b="1" dirty="0">
                <a:solidFill>
                  <a:srgbClr val="005B82"/>
                </a:solidFill>
                <a:latin typeface="Arial"/>
                <a:ea typeface="ＭＳ Ｐゴシック"/>
              </a:rPr>
              <a:t>The </a:t>
            </a:r>
            <a:r>
              <a:rPr lang="en-GB" altLang="en-US" sz="4800" b="1" dirty="0">
                <a:solidFill>
                  <a:srgbClr val="005B82"/>
                </a:solidFill>
                <a:latin typeface="Arial"/>
                <a:ea typeface="ＭＳ Ｐゴシック"/>
              </a:rPr>
              <a:t>Wheel of Technical Proficiency:</a:t>
            </a:r>
            <a:endParaRPr lang="en-IE" altLang="en-US" sz="4800" b="1" dirty="0">
              <a:solidFill>
                <a:srgbClr val="005B82"/>
              </a:solidFill>
              <a:latin typeface="Arial"/>
              <a:ea typeface="ＭＳ Ｐゴシック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1" y="5796939"/>
            <a:ext cx="1574083" cy="609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080" y="1173480"/>
            <a:ext cx="5034280" cy="50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80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89" y="1933824"/>
            <a:ext cx="2817631" cy="2817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840" y="5088598"/>
            <a:ext cx="12192000" cy="263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1" y="5796939"/>
            <a:ext cx="1574083" cy="609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586" y="748060"/>
            <a:ext cx="1535929" cy="1535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784" y="2830358"/>
            <a:ext cx="1483569" cy="1483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710" y="4627937"/>
            <a:ext cx="1477526" cy="1487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361" y="4823098"/>
            <a:ext cx="1573136" cy="1573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562" y="3528257"/>
            <a:ext cx="1572640" cy="1572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351" y="1515851"/>
            <a:ext cx="1476119" cy="14761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571" y="190127"/>
            <a:ext cx="1476119" cy="14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94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" y="457200"/>
            <a:ext cx="822960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1635760"/>
            <a:ext cx="833120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824480"/>
            <a:ext cx="833120" cy="83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4013200"/>
            <a:ext cx="843280" cy="843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20" y="5212080"/>
            <a:ext cx="833120" cy="83312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C3D23607-BB79-476E-8C88-5278E4F699C8}"/>
              </a:ext>
            </a:extLst>
          </p:cNvPr>
          <p:cNvSpPr txBox="1">
            <a:spLocks noChangeArrowheads="1"/>
          </p:cNvSpPr>
          <p:nvPr/>
        </p:nvSpPr>
        <p:spPr>
          <a:xfrm>
            <a:off x="1840769" y="763180"/>
            <a:ext cx="6674837" cy="60643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GB" altLang="en-US" b="1" dirty="0">
                <a:solidFill>
                  <a:srgbClr val="006892"/>
                </a:solidFill>
                <a:latin typeface="arial" charset="0"/>
              </a:rPr>
              <a:t>=  Introduce</a:t>
            </a:r>
            <a:r>
              <a:rPr lang="en-GB" altLang="en-US" dirty="0">
                <a:solidFill>
                  <a:srgbClr val="006892"/>
                </a:solidFill>
                <a:latin typeface="arial" charset="0"/>
              </a:rPr>
              <a:t> </a:t>
            </a:r>
            <a:r>
              <a:rPr lang="en-GB" altLang="en-US" b="1" dirty="0">
                <a:solidFill>
                  <a:srgbClr val="006892"/>
                </a:solidFill>
                <a:latin typeface="arial" charset="0"/>
              </a:rPr>
              <a:t> </a:t>
            </a:r>
            <a:endParaRPr lang="en-GB" altLang="en-US" b="1" dirty="0">
              <a:solidFill>
                <a:srgbClr val="006892"/>
              </a:solidFill>
              <a:latin typeface="arial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  <a:t>Use age appropriate language</a:t>
            </a:r>
            <a:b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</a:br>
            <a:endParaRPr lang="en-GB" altLang="en-US" sz="2000" dirty="0">
              <a:solidFill>
                <a:srgbClr val="006892"/>
              </a:solidFill>
              <a:latin typeface="arial" charset="0"/>
              <a:cs typeface="Arial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GB" altLang="en-US" b="1" dirty="0">
                <a:solidFill>
                  <a:srgbClr val="006892"/>
                </a:solidFill>
                <a:latin typeface="arial" charset="0"/>
                <a:cs typeface="Arial"/>
              </a:rPr>
              <a:t>= Demonstrate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  <a:t>Ensure all players can see</a:t>
            </a:r>
            <a:b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</a:br>
            <a:endParaRPr lang="en-GB" altLang="en-US" sz="2000" dirty="0">
              <a:solidFill>
                <a:srgbClr val="006892"/>
              </a:solidFill>
              <a:latin typeface="arial" charset="0"/>
              <a:cs typeface="Arial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GB" altLang="en-US" b="1" dirty="0">
                <a:solidFill>
                  <a:srgbClr val="006892"/>
                </a:solidFill>
                <a:latin typeface="arial" charset="0"/>
                <a:cs typeface="Arial"/>
              </a:rPr>
              <a:t>= Explain</a:t>
            </a:r>
          </a:p>
          <a:p>
            <a:pPr marL="342900" indent="-342900">
              <a:lnSpc>
                <a:spcPct val="80000"/>
              </a:lnSpc>
            </a:pPr>
            <a: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  <a:t>  Be brief, simple and direct</a:t>
            </a:r>
            <a:b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</a:br>
            <a:endParaRPr lang="en-GB" dirty="0">
              <a:solidFill>
                <a:srgbClr val="006892"/>
              </a:solidFill>
              <a:latin typeface="arial" charset="0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GB" altLang="en-US" b="1" dirty="0">
                <a:solidFill>
                  <a:srgbClr val="006892"/>
                </a:solidFill>
                <a:latin typeface="arial" charset="0"/>
                <a:cs typeface="Arial"/>
              </a:rPr>
              <a:t>= Action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  <a:t>Encourage focus on head, hands and feet</a:t>
            </a:r>
            <a:b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</a:br>
            <a:endParaRPr lang="en-GB" altLang="en-US" sz="2000" dirty="0">
              <a:solidFill>
                <a:srgbClr val="006892"/>
              </a:solidFill>
              <a:latin typeface="arial" charset="0"/>
              <a:cs typeface="Arial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GB" altLang="en-US" b="1" dirty="0">
                <a:solidFill>
                  <a:srgbClr val="006892"/>
                </a:solidFill>
                <a:latin typeface="arial" charset="0"/>
                <a:cs typeface="Arial"/>
              </a:rPr>
              <a:t>= Looking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2000" dirty="0">
                <a:solidFill>
                  <a:srgbClr val="006892"/>
                </a:solidFill>
                <a:latin typeface="arial" charset="0"/>
                <a:cs typeface="Arial"/>
              </a:rPr>
              <a:t> </a:t>
            </a:r>
            <a:r>
              <a:rPr lang="en-GB" altLang="en-US" sz="2000" dirty="0" err="1">
                <a:solidFill>
                  <a:srgbClr val="006892"/>
                </a:solidFill>
                <a:latin typeface="arial" charset="0"/>
                <a:cs typeface="Arial"/>
              </a:rPr>
              <a:t>P.A.R.feedback</a:t>
            </a:r>
            <a:endParaRPr lang="en-GB" altLang="en-US" sz="2000" dirty="0">
              <a:solidFill>
                <a:srgbClr val="006892"/>
              </a:solidFill>
              <a:latin typeface="arial" charset="0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640" y="-314594"/>
            <a:ext cx="6742556" cy="745293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8590319" y="2292034"/>
            <a:ext cx="4258527" cy="273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</a:p>
          <a:p>
            <a:pPr algn="l"/>
            <a:r>
              <a:rPr lang="en-US" altLang="en-US" sz="6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IDEAL </a:t>
            </a:r>
          </a:p>
          <a:p>
            <a:pPr algn="l"/>
            <a:r>
              <a:rPr lang="en-US" altLang="en-U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Principle</a:t>
            </a:r>
          </a:p>
          <a:p>
            <a:pPr algn="l"/>
            <a:endParaRPr lang="en-US" altLang="en-US" sz="66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893" y="5994400"/>
            <a:ext cx="1574083" cy="6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9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599221" y="812800"/>
            <a:ext cx="11308299" cy="84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altLang="en-US" sz="4800" b="1" dirty="0">
                <a:solidFill>
                  <a:srgbClr val="005B82"/>
                </a:solidFill>
                <a:latin typeface="Arial"/>
                <a:ea typeface="ＭＳ Ｐゴシック"/>
              </a:rPr>
              <a:t>How can you modify the activities to challenge the players at their level?</a:t>
            </a:r>
          </a:p>
          <a:p>
            <a:pPr algn="l"/>
            <a:endParaRPr lang="en-IE" altLang="en-US" sz="4800" b="1" dirty="0">
              <a:solidFill>
                <a:srgbClr val="005B82"/>
              </a:solidFill>
              <a:latin typeface="Arial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5088598"/>
            <a:ext cx="12192000" cy="2635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1" y="5796939"/>
            <a:ext cx="1574083" cy="609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" y="1503680"/>
            <a:ext cx="2098040" cy="209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731" y="3341078"/>
            <a:ext cx="1747520" cy="174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379" y="1531112"/>
            <a:ext cx="2043176" cy="2043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251" y="3444240"/>
            <a:ext cx="2540000" cy="2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614" y="1598260"/>
            <a:ext cx="2062480" cy="2062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295" y="3484047"/>
            <a:ext cx="2445436" cy="2445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566" y="1657279"/>
            <a:ext cx="1826768" cy="18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249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00B46E478534DB02DB8C2F0ECA1E6" ma:contentTypeVersion="9" ma:contentTypeDescription="Create a new document." ma:contentTypeScope="" ma:versionID="3a6f62008977fb197e86ea35f4811523">
  <xsd:schema xmlns:xsd="http://www.w3.org/2001/XMLSchema" xmlns:xs="http://www.w3.org/2001/XMLSchema" xmlns:p="http://schemas.microsoft.com/office/2006/metadata/properties" xmlns:ns2="1bb91157-10f9-4c5d-be4b-bea387957a32" targetNamespace="http://schemas.microsoft.com/office/2006/metadata/properties" ma:root="true" ma:fieldsID="ac0695f7932e641bf805331aa8aaec69" ns2:_="">
    <xsd:import namespace="1bb91157-10f9-4c5d-be4b-bea387957a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91157-10f9-4c5d-be4b-bea387957a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1486A5-3343-4BBF-A7CC-786386AF0917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bb91157-10f9-4c5d-be4b-bea387957a3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11BA48-066C-45FF-AE04-6F433E0B0C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b91157-10f9-4c5d-be4b-bea387957a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E21B0B-1FA9-431F-AF33-BCA64CD04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514</Words>
  <Application>Microsoft Office PowerPoint</Application>
  <PresentationFormat>Widescreen</PresentationFormat>
  <Paragraphs>83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Colm Clear Leinster</cp:lastModifiedBy>
  <cp:revision>44</cp:revision>
  <dcterms:created xsi:type="dcterms:W3CDTF">2020-05-06T10:52:27Z</dcterms:created>
  <dcterms:modified xsi:type="dcterms:W3CDTF">2021-10-05T09:34:45Z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0x010100A9800B46E478534DB02DB8C2F0ECA1E6</vt:lpwstr>
  </property>
</Properties>
</file>