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Default Extension="mp4" ContentType="video/mp4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6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6" r:id="rId21"/>
    <p:sldId id="272" r:id="rId22"/>
    <p:sldId id="273" r:id="rId23"/>
    <p:sldId id="274" r:id="rId24"/>
    <p:sldId id="275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89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41" autoAdjust="0"/>
    <p:restoredTop sz="69091" autoAdjust="0"/>
  </p:normalViewPr>
  <p:slideViewPr>
    <p:cSldViewPr snapToGrid="0" snapToObjects="1">
      <p:cViewPr varScale="1">
        <p:scale>
          <a:sx n="59" d="100"/>
          <a:sy n="59" d="100"/>
        </p:scale>
        <p:origin x="112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0-06-02T13:12:03.830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5904 11960 513 0 0,'0'0'-513'0'0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E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EEDDBD-5AF7-4AE7-AC1A-E5B4DE187433}" type="datetimeFigureOut">
              <a:rPr lang="en-IE" smtClean="0"/>
              <a:t>15/10/2021</a:t>
            </a:fld>
            <a:endParaRPr lang="en-IE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E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9723DC-728A-4139-8DD7-479BDC858BE2}" type="slidenum">
              <a:rPr lang="en-IE" smtClean="0"/>
              <a:t>‹#›</a:t>
            </a:fld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30532699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9723DC-728A-4139-8DD7-479BDC858BE2}" type="slidenum">
              <a:rPr lang="en-IE" smtClean="0"/>
              <a:t>4</a:t>
            </a:fld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32167160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9723DC-728A-4139-8DD7-479BDC858BE2}" type="slidenum">
              <a:rPr lang="en-IE" smtClean="0"/>
              <a:t>6</a:t>
            </a:fld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679452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9723DC-728A-4139-8DD7-479BDC858BE2}" type="slidenum">
              <a:rPr lang="en-IE" smtClean="0"/>
              <a:t>7</a:t>
            </a:fld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8750665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9723DC-728A-4139-8DD7-479BDC858BE2}" type="slidenum">
              <a:rPr lang="en-IE" smtClean="0"/>
              <a:t>16</a:t>
            </a:fld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27603852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9723DC-728A-4139-8DD7-479BDC858BE2}" type="slidenum">
              <a:rPr lang="en-IE" smtClean="0"/>
              <a:t>17</a:t>
            </a:fld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36827455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E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9723DC-728A-4139-8DD7-479BDC858BE2}" type="slidenum">
              <a:rPr lang="en-IE" smtClean="0"/>
              <a:t>20</a:t>
            </a:fld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10900799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92612-9794-2945-A493-486C8BA326DE}" type="datetimeFigureOut">
              <a:rPr lang="en-US" smtClean="0"/>
              <a:t>10/15/2021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F0702-A28C-AB49-91B2-0682E83775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98167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92612-9794-2945-A493-486C8BA326DE}" type="datetimeFigureOut">
              <a:rPr lang="en-US" smtClean="0"/>
              <a:t>10/15/2021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F0702-A28C-AB49-91B2-0682E83775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59197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92612-9794-2945-A493-486C8BA326DE}" type="datetimeFigureOut">
              <a:rPr lang="en-US" smtClean="0"/>
              <a:t>10/15/2021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F0702-A28C-AB49-91B2-0682E83775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19354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92612-9794-2945-A493-486C8BA326DE}" type="datetimeFigureOut">
              <a:rPr lang="en-US" smtClean="0"/>
              <a:t>10/15/2021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F0702-A28C-AB49-91B2-0682E83775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63549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92612-9794-2945-A493-486C8BA326DE}" type="datetimeFigureOut">
              <a:rPr lang="en-US" smtClean="0"/>
              <a:t>10/15/2021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F0702-A28C-AB49-91B2-0682E83775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25267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92612-9794-2945-A493-486C8BA326DE}" type="datetimeFigureOut">
              <a:rPr lang="en-US" smtClean="0"/>
              <a:t>10/15/2021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F0702-A28C-AB49-91B2-0682E83775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5826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92612-9794-2945-A493-486C8BA326DE}" type="datetimeFigureOut">
              <a:rPr lang="en-US" smtClean="0"/>
              <a:t>10/15/2021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F0702-A28C-AB49-91B2-0682E83775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01526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92612-9794-2945-A493-486C8BA326DE}" type="datetimeFigureOut">
              <a:rPr lang="en-US" smtClean="0"/>
              <a:t>10/15/2021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F0702-A28C-AB49-91B2-0682E83775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55487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92612-9794-2945-A493-486C8BA326DE}" type="datetimeFigureOut">
              <a:rPr lang="en-US" smtClean="0"/>
              <a:t>10/15/2021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F0702-A28C-AB49-91B2-0682E83775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63240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92612-9794-2945-A493-486C8BA326DE}" type="datetimeFigureOut">
              <a:rPr lang="en-US" smtClean="0"/>
              <a:t>10/15/2021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F0702-A28C-AB49-91B2-0682E83775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19714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92612-9794-2945-A493-486C8BA326DE}" type="datetimeFigureOut">
              <a:rPr lang="en-US" smtClean="0"/>
              <a:t>10/15/2021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F0702-A28C-AB49-91B2-0682E83775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4645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892612-9794-2945-A493-486C8BA326DE}" type="datetimeFigureOut">
              <a:rPr lang="en-US" smtClean="0"/>
              <a:t>10/15/2021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8F0702-A28C-AB49-91B2-0682E83775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92563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e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g"/><Relationship Id="rId5" Type="http://schemas.openxmlformats.org/officeDocument/2006/relationships/image" Target="../media/image7.jpg"/><Relationship Id="rId4" Type="http://schemas.openxmlformats.org/officeDocument/2006/relationships/image" Target="../media/image3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emf"/><Relationship Id="rId5" Type="http://schemas.openxmlformats.org/officeDocument/2006/relationships/customXml" Target="../ink/ink1.xml"/><Relationship Id="rId4" Type="http://schemas.openxmlformats.org/officeDocument/2006/relationships/image" Target="../media/image3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3.emf"/><Relationship Id="rId4" Type="http://schemas.openxmlformats.org/officeDocument/2006/relationships/image" Target="../media/image4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emf"/><Relationship Id="rId4" Type="http://schemas.openxmlformats.org/officeDocument/2006/relationships/image" Target="../media/image4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7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6.emf"/><Relationship Id="rId5" Type="http://schemas.openxmlformats.org/officeDocument/2006/relationships/image" Target="../media/image3.emf"/><Relationship Id="rId4" Type="http://schemas.openxmlformats.org/officeDocument/2006/relationships/image" Target="../media/image2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9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18.emf"/><Relationship Id="rId5" Type="http://schemas.openxmlformats.org/officeDocument/2006/relationships/image" Target="../media/image3.emf"/><Relationship Id="rId4" Type="http://schemas.openxmlformats.org/officeDocument/2006/relationships/image" Target="../media/image2.e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1.pn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20.emf"/><Relationship Id="rId5" Type="http://schemas.openxmlformats.org/officeDocument/2006/relationships/image" Target="../media/image3.emf"/><Relationship Id="rId4" Type="http://schemas.openxmlformats.org/officeDocument/2006/relationships/image" Target="../media/image2.e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3.pn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22.emf"/><Relationship Id="rId5" Type="http://schemas.openxmlformats.org/officeDocument/2006/relationships/image" Target="../media/image3.emf"/><Relationship Id="rId4" Type="http://schemas.openxmlformats.org/officeDocument/2006/relationships/image" Target="../media/image2.e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5.png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24.emf"/><Relationship Id="rId5" Type="http://schemas.openxmlformats.org/officeDocument/2006/relationships/image" Target="../media/image3.emf"/><Relationship Id="rId4" Type="http://schemas.openxmlformats.org/officeDocument/2006/relationships/image" Target="../media/image2.e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7.png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image" Target="../media/image26.emf"/><Relationship Id="rId5" Type="http://schemas.openxmlformats.org/officeDocument/2006/relationships/image" Target="../media/image3.emf"/><Relationship Id="rId4" Type="http://schemas.openxmlformats.org/officeDocument/2006/relationships/image" Target="../media/image2.e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e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0.png"/><Relationship Id="rId5" Type="http://schemas.openxmlformats.org/officeDocument/2006/relationships/image" Target="../media/image2.emf"/><Relationship Id="rId4" Type="http://schemas.openxmlformats.org/officeDocument/2006/relationships/image" Target="../media/image3.e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e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0.png"/><Relationship Id="rId5" Type="http://schemas.openxmlformats.org/officeDocument/2006/relationships/image" Target="../media/image2.emf"/><Relationship Id="rId4" Type="http://schemas.openxmlformats.org/officeDocument/2006/relationships/image" Target="../media/image3.e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7" Type="http://schemas.openxmlformats.org/officeDocument/2006/relationships/image" Target="../media/image34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3.emf"/><Relationship Id="rId5" Type="http://schemas.openxmlformats.org/officeDocument/2006/relationships/image" Target="../media/image32.emf"/><Relationship Id="rId4" Type="http://schemas.openxmlformats.org/officeDocument/2006/relationships/image" Target="../media/image3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5.e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7.png"/><Relationship Id="rId5" Type="http://schemas.openxmlformats.org/officeDocument/2006/relationships/image" Target="../media/image36.emf"/><Relationship Id="rId4" Type="http://schemas.openxmlformats.org/officeDocument/2006/relationships/image" Target="../media/image3.e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25007" y="-82101"/>
            <a:ext cx="12449908" cy="933743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3863" y="4835783"/>
            <a:ext cx="12192000" cy="2635325"/>
          </a:xfrm>
          <a:prstGeom prst="rect">
            <a:avLst/>
          </a:prstGeom>
        </p:spPr>
      </p:pic>
      <p:sp>
        <p:nvSpPr>
          <p:cNvPr id="6" name="Rectangle 2">
            <a:extLst>
              <a:ext uri="{FF2B5EF4-FFF2-40B4-BE49-F238E27FC236}">
                <a16:creationId xmlns:a16="http://schemas.microsoft.com/office/drawing/2014/main" id="{D4F4A01E-6BF7-401D-B1B3-13E966689C43}"/>
              </a:ext>
            </a:extLst>
          </p:cNvPr>
          <p:cNvSpPr txBox="1">
            <a:spLocks noChangeArrowheads="1"/>
          </p:cNvSpPr>
          <p:nvPr/>
        </p:nvSpPr>
        <p:spPr>
          <a:xfrm>
            <a:off x="1400057" y="3639659"/>
            <a:ext cx="8426450" cy="122713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 b="1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Team Play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A5A50937-1C77-4611-9254-19B60D5D2BD5}"/>
              </a:ext>
            </a:extLst>
          </p:cNvPr>
          <p:cNvSpPr txBox="1">
            <a:spLocks noChangeArrowheads="1"/>
          </p:cNvSpPr>
          <p:nvPr/>
        </p:nvSpPr>
        <p:spPr>
          <a:xfrm>
            <a:off x="2667518" y="4719649"/>
            <a:ext cx="530225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GAA Award 1 Course</a:t>
            </a:r>
          </a:p>
          <a:p>
            <a:pPr>
              <a:buFont typeface="Wingdings" panose="05000000000000000000" pitchFamily="2" charset="2"/>
              <a:buNone/>
            </a:pPr>
            <a:endParaRPr lang="en-US" altLang="en-US" dirty="0">
              <a:latin typeface="Arial" charset="0"/>
              <a:ea typeface="Arial" charset="0"/>
              <a:cs typeface="Arial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5283" y="3639659"/>
            <a:ext cx="2749129" cy="10641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8772991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4576" y="-102503"/>
            <a:ext cx="5184183" cy="709414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74637" y="5889017"/>
            <a:ext cx="1574083" cy="60932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0351710">
            <a:off x="604856" y="2416268"/>
            <a:ext cx="3562986" cy="2935700"/>
          </a:xfrm>
          <a:prstGeom prst="rect">
            <a:avLst/>
          </a:prstGeom>
        </p:spPr>
      </p:pic>
      <p:sp>
        <p:nvSpPr>
          <p:cNvPr id="7" name="Rectangle 2">
            <a:extLst>
              <a:ext uri="{FF2B5EF4-FFF2-40B4-BE49-F238E27FC236}">
                <a16:creationId xmlns:a16="http://schemas.microsoft.com/office/drawing/2014/main" id="{D4F4A01E-6BF7-401D-B1B3-13E966689C43}"/>
              </a:ext>
            </a:extLst>
          </p:cNvPr>
          <p:cNvSpPr txBox="1">
            <a:spLocks noChangeArrowheads="1"/>
          </p:cNvSpPr>
          <p:nvPr/>
        </p:nvSpPr>
        <p:spPr>
          <a:xfrm>
            <a:off x="5097613" y="956804"/>
            <a:ext cx="6721446" cy="446311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altLang="en-US" sz="2000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By the end of this Module participants will be able to:</a:t>
            </a:r>
            <a:br>
              <a:rPr lang="en-US" altLang="en-US" sz="2000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</a:br>
            <a:endParaRPr lang="en-US" altLang="en-US" sz="2000" dirty="0">
              <a:solidFill>
                <a:srgbClr val="006892"/>
              </a:solidFill>
              <a:latin typeface="Arial" charset="0"/>
              <a:ea typeface="Arial" charset="0"/>
              <a:cs typeface="Arial" charset="0"/>
            </a:endParaRPr>
          </a:p>
          <a:p>
            <a:pPr marL="457200" indent="-457200" algn="l">
              <a:buFont typeface="Arial" charset="0"/>
              <a:buChar char="•"/>
            </a:pPr>
            <a:r>
              <a:rPr lang="en-US" altLang="en-US" sz="1400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Define Team Play in Gaelic games</a:t>
            </a:r>
            <a:br>
              <a:rPr lang="en-US" altLang="en-US" sz="1400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</a:br>
            <a:endParaRPr lang="en-US" altLang="en-US" sz="1400" dirty="0">
              <a:solidFill>
                <a:srgbClr val="006892"/>
              </a:solidFill>
              <a:latin typeface="Arial" charset="0"/>
              <a:ea typeface="Arial" charset="0"/>
              <a:cs typeface="Arial" charset="0"/>
            </a:endParaRPr>
          </a:p>
          <a:p>
            <a:pPr marL="457200" indent="-457200" algn="l">
              <a:buFont typeface="Arial" charset="0"/>
              <a:buChar char="•"/>
            </a:pPr>
            <a:r>
              <a:rPr lang="en-US" altLang="en-US" sz="1400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Identify the key factors involved in Team Play</a:t>
            </a:r>
            <a:br>
              <a:rPr lang="en-US" altLang="en-US" sz="1400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</a:br>
            <a:endParaRPr lang="en-US" altLang="en-US" sz="1400" dirty="0">
              <a:solidFill>
                <a:srgbClr val="006892"/>
              </a:solidFill>
              <a:latin typeface="Arial" charset="0"/>
              <a:ea typeface="Arial" charset="0"/>
              <a:cs typeface="Arial" charset="0"/>
            </a:endParaRPr>
          </a:p>
          <a:p>
            <a:pPr marL="457200" indent="-457200" algn="l">
              <a:buFont typeface="Arial" charset="0"/>
              <a:buChar char="•"/>
            </a:pPr>
            <a:r>
              <a:rPr lang="en-US" altLang="en-US" sz="1400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Identify the position of "Team Play" on the Decision Making Continuum</a:t>
            </a:r>
            <a:br>
              <a:rPr lang="en-US" altLang="en-US" sz="1400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</a:br>
            <a:endParaRPr lang="en-US" altLang="en-US" sz="1400" dirty="0">
              <a:solidFill>
                <a:srgbClr val="006892"/>
              </a:solidFill>
              <a:latin typeface="Arial" charset="0"/>
              <a:ea typeface="Arial" charset="0"/>
              <a:cs typeface="Arial" charset="0"/>
            </a:endParaRPr>
          </a:p>
          <a:p>
            <a:pPr marL="457200" indent="-457200" algn="l">
              <a:buFont typeface="Arial" charset="0"/>
              <a:buChar char="•"/>
            </a:pPr>
            <a:r>
              <a:rPr lang="en-US" altLang="en-US" sz="1400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Identify the principles of Attack and </a:t>
            </a:r>
            <a:r>
              <a:rPr lang="en-US" altLang="en-US" sz="1400" dirty="0" err="1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Defence</a:t>
            </a:r>
            <a:br>
              <a:rPr lang="en-US" altLang="en-US" sz="1400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</a:br>
            <a:endParaRPr lang="en-US" altLang="en-US" sz="1400" dirty="0">
              <a:solidFill>
                <a:srgbClr val="006892"/>
              </a:solidFill>
              <a:latin typeface="Arial" charset="0"/>
              <a:ea typeface="Arial" charset="0"/>
              <a:cs typeface="Arial" charset="0"/>
            </a:endParaRPr>
          </a:p>
          <a:p>
            <a:pPr marL="457200" indent="-457200" algn="l">
              <a:buFont typeface="Arial" charset="0"/>
              <a:buChar char="•"/>
            </a:pPr>
            <a:r>
              <a:rPr lang="en-US" altLang="en-US" sz="1400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Understand how to progress activities to develop Team Play</a:t>
            </a:r>
            <a:br>
              <a:rPr lang="en-US" altLang="en-US" sz="1400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</a:br>
            <a:endParaRPr lang="en-US" altLang="en-US" sz="1400" dirty="0">
              <a:solidFill>
                <a:srgbClr val="006892"/>
              </a:solidFill>
              <a:latin typeface="Arial" charset="0"/>
              <a:ea typeface="Arial" charset="0"/>
              <a:cs typeface="Arial" charset="0"/>
            </a:endParaRPr>
          </a:p>
          <a:p>
            <a:pPr marL="457200" indent="-457200" algn="l">
              <a:buFont typeface="Arial" charset="0"/>
              <a:buChar char="•"/>
            </a:pPr>
            <a:r>
              <a:rPr lang="en-US" altLang="en-US" sz="1400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Be able to identify key variables that can be altered to increase or decrease the difficulty of the activity</a:t>
            </a:r>
            <a:br>
              <a:rPr lang="en-US" altLang="en-US" sz="1400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</a:br>
            <a:endParaRPr lang="en-US" altLang="en-US" sz="1400" dirty="0">
              <a:solidFill>
                <a:srgbClr val="006892"/>
              </a:solidFill>
              <a:latin typeface="Arial" charset="0"/>
              <a:ea typeface="Arial" charset="0"/>
              <a:cs typeface="Arial" charset="0"/>
            </a:endParaRPr>
          </a:p>
          <a:p>
            <a:pPr marL="457200" indent="-457200" algn="l">
              <a:buFont typeface="Arial" charset="0"/>
              <a:buChar char="•"/>
            </a:pPr>
            <a:r>
              <a:rPr lang="en-US" altLang="en-US" sz="1400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Demonstrate effective ‘How to Coach Skills’ through the </a:t>
            </a:r>
            <a:r>
              <a:rPr lang="en-US" altLang="en-US" sz="1400" dirty="0" err="1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organisation</a:t>
            </a:r>
            <a:r>
              <a:rPr lang="en-US" altLang="en-US" sz="1400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 of appropriate activities to develop Team Play</a:t>
            </a:r>
          </a:p>
          <a:p>
            <a:pPr marL="609600" indent="-609600"/>
            <a:endParaRPr lang="en-GB" altLang="en-US" sz="2400" dirty="0">
              <a:solidFill>
                <a:srgbClr val="006892"/>
              </a:solidFill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D4F4A01E-6BF7-401D-B1B3-13E966689C43}"/>
              </a:ext>
            </a:extLst>
          </p:cNvPr>
          <p:cNvSpPr txBox="1">
            <a:spLocks noChangeArrowheads="1"/>
          </p:cNvSpPr>
          <p:nvPr/>
        </p:nvSpPr>
        <p:spPr>
          <a:xfrm>
            <a:off x="3174662" y="-680155"/>
            <a:ext cx="10158188" cy="163695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IE" altLang="en-US" sz="4800" b="1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GAA Award 1 – </a:t>
            </a:r>
            <a:r>
              <a:rPr lang="en-IE" altLang="en-US" sz="3200" b="1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Team Play Objectives</a:t>
            </a:r>
            <a:endParaRPr lang="en-US" altLang="en-US" sz="3200" b="1" dirty="0">
              <a:solidFill>
                <a:srgbClr val="006892"/>
              </a:solidFill>
              <a:latin typeface="Arial" charset="0"/>
              <a:ea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769078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>
            <a:extLst>
              <a:ext uri="{FF2B5EF4-FFF2-40B4-BE49-F238E27FC236}">
                <a16:creationId xmlns:a16="http://schemas.microsoft.com/office/drawing/2014/main" id="{D8667D31-7D71-48BA-90DE-B4B2CC2E8B6D}"/>
              </a:ext>
            </a:extLst>
          </p:cNvPr>
          <p:cNvSpPr txBox="1">
            <a:spLocks noChangeArrowheads="1"/>
          </p:cNvSpPr>
          <p:nvPr/>
        </p:nvSpPr>
        <p:spPr>
          <a:xfrm>
            <a:off x="359019" y="1896036"/>
            <a:ext cx="8480425" cy="4478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None/>
            </a:pPr>
            <a:endParaRPr lang="en-US" altLang="en-US" sz="1400" dirty="0"/>
          </a:p>
          <a:p>
            <a:pPr>
              <a:buFont typeface="Wingdings" panose="05000000000000000000" pitchFamily="2" charset="2"/>
              <a:buNone/>
            </a:pPr>
            <a:endParaRPr lang="en-US" altLang="en-US" sz="1400" dirty="0"/>
          </a:p>
          <a:p>
            <a:pPr>
              <a:buFont typeface="Wingdings" panose="05000000000000000000" pitchFamily="2" charset="2"/>
              <a:buNone/>
            </a:pPr>
            <a:endParaRPr lang="en-US" altLang="en-US" sz="1400" dirty="0"/>
          </a:p>
          <a:p>
            <a:pPr>
              <a:buFont typeface="Wingdings" panose="05000000000000000000" pitchFamily="2" charset="2"/>
              <a:buNone/>
            </a:pPr>
            <a:endParaRPr lang="en-US" altLang="en-US" sz="1400" dirty="0"/>
          </a:p>
          <a:p>
            <a:pPr>
              <a:buFont typeface="Wingdings" panose="05000000000000000000" pitchFamily="2" charset="2"/>
              <a:buNone/>
            </a:pPr>
            <a:endParaRPr lang="en-US" altLang="en-US" sz="1400" dirty="0"/>
          </a:p>
          <a:p>
            <a:pPr>
              <a:buFont typeface="Wingdings" panose="05000000000000000000" pitchFamily="2" charset="2"/>
              <a:buNone/>
            </a:pPr>
            <a:endParaRPr lang="en-US" altLang="en-US" sz="1400" dirty="0"/>
          </a:p>
          <a:p>
            <a:pPr>
              <a:buFont typeface="Wingdings" panose="05000000000000000000" pitchFamily="2" charset="2"/>
              <a:buNone/>
            </a:pPr>
            <a:endParaRPr lang="en-US" altLang="en-US" sz="1400" dirty="0"/>
          </a:p>
          <a:p>
            <a:pPr>
              <a:buFont typeface="Wingdings" panose="05000000000000000000" pitchFamily="2" charset="2"/>
              <a:buNone/>
            </a:pPr>
            <a:endParaRPr lang="en-US" altLang="en-US" sz="1400" dirty="0"/>
          </a:p>
          <a:p>
            <a:pPr>
              <a:buFont typeface="Wingdings" panose="05000000000000000000" pitchFamily="2" charset="2"/>
              <a:buNone/>
            </a:pPr>
            <a:endParaRPr lang="en-US" altLang="en-US" sz="1400" dirty="0"/>
          </a:p>
          <a:p>
            <a:pPr algn="ctr">
              <a:buFont typeface="Wingdings" panose="05000000000000000000" pitchFamily="2" charset="2"/>
              <a:buNone/>
            </a:pPr>
            <a:endParaRPr lang="en-US" altLang="en-US" sz="1400" dirty="0"/>
          </a:p>
          <a:p>
            <a:pPr algn="ctr">
              <a:buFont typeface="Wingdings" panose="05000000000000000000" pitchFamily="2" charset="2"/>
              <a:buNone/>
            </a:pPr>
            <a:endParaRPr lang="en-US" altLang="en-US" sz="1400" dirty="0"/>
          </a:p>
          <a:p>
            <a:pPr algn="ctr">
              <a:buFont typeface="Wingdings" panose="05000000000000000000" pitchFamily="2" charset="2"/>
              <a:buNone/>
            </a:pPr>
            <a:r>
              <a:rPr lang="en-US" altLang="en-US" dirty="0">
                <a:solidFill>
                  <a:srgbClr val="006892"/>
                </a:solidFill>
              </a:rPr>
              <a:t>The Ability to Anticipate Movements and </a:t>
            </a:r>
            <a:r>
              <a:rPr lang="en-US" altLang="en-US" dirty="0" err="1">
                <a:solidFill>
                  <a:srgbClr val="006892"/>
                </a:solidFill>
              </a:rPr>
              <a:t>Synchronise</a:t>
            </a:r>
            <a:r>
              <a:rPr lang="en-US" altLang="en-US" dirty="0">
                <a:solidFill>
                  <a:srgbClr val="006892"/>
                </a:solidFill>
              </a:rPr>
              <a:t> Who Goes Where During Play or Set Piece Situations</a:t>
            </a:r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C8A0FEA8-23D1-4F83-8CC3-74FD6933F73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21619" y="2016443"/>
            <a:ext cx="5322888" cy="1481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/>
          <a:lstStyle>
            <a:lvl1pPr marL="190500" indent="-1905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80000"/>
              </a:spcBef>
              <a:buClr>
                <a:srgbClr val="005B82"/>
              </a:buClr>
              <a:buFont typeface="Wingdings" panose="05000000000000000000" pitchFamily="2" charset="2"/>
              <a:buChar char="§"/>
            </a:pPr>
            <a:r>
              <a:rPr lang="en-US" altLang="en-US" sz="1800" dirty="0">
                <a:solidFill>
                  <a:srgbClr val="006892"/>
                </a:solidFill>
              </a:rPr>
              <a:t>What do we mean by Team Play?</a:t>
            </a:r>
          </a:p>
        </p:txBody>
      </p:sp>
      <p:sp>
        <p:nvSpPr>
          <p:cNvPr id="9" name="Rectangle 2">
            <a:extLst>
              <a:ext uri="{FF2B5EF4-FFF2-40B4-BE49-F238E27FC236}">
                <a16:creationId xmlns:a16="http://schemas.microsoft.com/office/drawing/2014/main" id="{7C325F5B-9DEA-439A-978C-61EF6F0906E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48767" y="1759268"/>
            <a:ext cx="3881437" cy="173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/>
          <a:lstStyle>
            <a:lvl1pPr marL="457200" indent="-4572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80000"/>
              </a:spcBef>
              <a:buClr>
                <a:srgbClr val="005B82"/>
              </a:buClr>
              <a:buFont typeface="Wingdings" panose="05000000000000000000" pitchFamily="2" charset="2"/>
              <a:buNone/>
            </a:pPr>
            <a:r>
              <a:rPr lang="en-US" altLang="en-US" sz="1800" dirty="0">
                <a:solidFill>
                  <a:srgbClr val="006892"/>
                </a:solidFill>
              </a:rPr>
              <a:t>Know who and where?</a:t>
            </a:r>
          </a:p>
          <a:p>
            <a:pPr>
              <a:spcBef>
                <a:spcPct val="80000"/>
              </a:spcBef>
              <a:buClr>
                <a:srgbClr val="005B82"/>
              </a:buClr>
              <a:buFont typeface="Wingdings" panose="05000000000000000000" pitchFamily="2" charset="2"/>
              <a:buNone/>
            </a:pPr>
            <a:r>
              <a:rPr lang="en-US" altLang="en-US" sz="1800" dirty="0">
                <a:solidFill>
                  <a:srgbClr val="006892"/>
                </a:solidFill>
              </a:rPr>
              <a:t>Combination play with team mates to: </a:t>
            </a:r>
          </a:p>
          <a:p>
            <a:pPr>
              <a:spcBef>
                <a:spcPct val="80000"/>
              </a:spcBef>
              <a:buClr>
                <a:srgbClr val="005B82"/>
              </a:buClr>
              <a:buFont typeface="Wingdings" panose="05000000000000000000" pitchFamily="2" charset="2"/>
              <a:buAutoNum type="arabicPeriod"/>
            </a:pPr>
            <a:r>
              <a:rPr lang="en-US" altLang="en-US" sz="1800" dirty="0">
                <a:solidFill>
                  <a:srgbClr val="006892"/>
                </a:solidFill>
              </a:rPr>
              <a:t>Increase the chances of scoring when in possession</a:t>
            </a:r>
          </a:p>
          <a:p>
            <a:pPr>
              <a:spcBef>
                <a:spcPct val="80000"/>
              </a:spcBef>
              <a:buClr>
                <a:srgbClr val="005B82"/>
              </a:buClr>
              <a:buFont typeface="Wingdings" panose="05000000000000000000" pitchFamily="2" charset="2"/>
              <a:buAutoNum type="arabicPeriod"/>
            </a:pPr>
            <a:r>
              <a:rPr lang="en-US" altLang="en-US" sz="1800" dirty="0">
                <a:solidFill>
                  <a:srgbClr val="006892"/>
                </a:solidFill>
              </a:rPr>
              <a:t>Decrease the chances of opponents scoring when not in possession</a:t>
            </a:r>
          </a:p>
        </p:txBody>
      </p:sp>
      <p:pic>
        <p:nvPicPr>
          <p:cNvPr id="10" name="Picture 8" descr="A close up of a logo&#10;&#10;Description generated with high confidence">
            <a:extLst>
              <a:ext uri="{FF2B5EF4-FFF2-40B4-BE49-F238E27FC236}">
                <a16:creationId xmlns:a16="http://schemas.microsoft.com/office/drawing/2014/main" id="{B6154B65-2DCA-4C9E-8E4B-CBC2338C3B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7777" y="2431806"/>
            <a:ext cx="2628205" cy="2624754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9858" y="5914590"/>
            <a:ext cx="4532142" cy="97963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800000">
            <a:off x="0" y="-21308"/>
            <a:ext cx="12192000" cy="1830069"/>
          </a:xfrm>
          <a:prstGeom prst="rect">
            <a:avLst/>
          </a:prstGeom>
        </p:spPr>
      </p:pic>
      <p:sp>
        <p:nvSpPr>
          <p:cNvPr id="7" name="Rectangle 2">
            <a:extLst>
              <a:ext uri="{FF2B5EF4-FFF2-40B4-BE49-F238E27FC236}">
                <a16:creationId xmlns:a16="http://schemas.microsoft.com/office/drawing/2014/main" id="{7184100D-5B8E-4BF0-A2CA-62B4241666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59950" y="275433"/>
            <a:ext cx="6278562" cy="868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t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lnSpc>
                <a:spcPct val="90000"/>
              </a:lnSpc>
            </a:pPr>
            <a:r>
              <a:rPr lang="en-IE" altLang="en-US" sz="3600" b="1" dirty="0">
                <a:solidFill>
                  <a:schemeClr val="bg1"/>
                </a:solidFill>
                <a:latin typeface="Arial"/>
                <a:ea typeface="ＭＳ Ｐゴシック"/>
              </a:rPr>
              <a:t>The TPP Model </a:t>
            </a:r>
            <a:r>
              <a:rPr lang="en-US" altLang="en-US" sz="3600" b="1" dirty="0">
                <a:solidFill>
                  <a:schemeClr val="bg1"/>
                </a:solidFill>
                <a:latin typeface="Arial"/>
                <a:ea typeface="ＭＳ Ｐゴシック"/>
              </a:rPr>
              <a:t>–</a:t>
            </a:r>
            <a:r>
              <a:rPr lang="en-IE" altLang="en-US" sz="3600" b="1" dirty="0">
                <a:solidFill>
                  <a:schemeClr val="bg1"/>
                </a:solidFill>
                <a:latin typeface="Arial"/>
                <a:ea typeface="ＭＳ Ｐゴシック"/>
              </a:rPr>
              <a:t> Team Play</a:t>
            </a:r>
          </a:p>
        </p:txBody>
      </p:sp>
    </p:spTree>
    <p:extLst>
      <p:ext uri="{BB962C8B-B14F-4D97-AF65-F5344CB8AC3E}">
        <p14:creationId xmlns:p14="http://schemas.microsoft.com/office/powerpoint/2010/main" val="603843928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66836" y="4872913"/>
            <a:ext cx="9325164" cy="2015652"/>
          </a:xfrm>
          <a:prstGeom prst="rect">
            <a:avLst/>
          </a:prstGeom>
        </p:spPr>
      </p:pic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7768DA5C-E875-4723-BD3D-0F76F49B872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20396347"/>
              </p:ext>
            </p:extLst>
          </p:nvPr>
        </p:nvGraphicFramePr>
        <p:xfrm>
          <a:off x="1962381" y="505911"/>
          <a:ext cx="9569366" cy="41905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84683">
                  <a:extLst>
                    <a:ext uri="{9D8B030D-6E8A-4147-A177-3AD203B41FA5}">
                      <a16:colId xmlns:a16="http://schemas.microsoft.com/office/drawing/2014/main" val="1332010871"/>
                    </a:ext>
                  </a:extLst>
                </a:gridCol>
                <a:gridCol w="4784683">
                  <a:extLst>
                    <a:ext uri="{9D8B030D-6E8A-4147-A177-3AD203B41FA5}">
                      <a16:colId xmlns:a16="http://schemas.microsoft.com/office/drawing/2014/main" val="1849539934"/>
                    </a:ext>
                  </a:extLst>
                </a:gridCol>
              </a:tblGrid>
              <a:tr h="532911"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rgbClr val="00577D"/>
                          </a:solidFill>
                        </a:rPr>
                        <a:t>Tactical Prowess/Decision Making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rgbClr val="00577D"/>
                          </a:solidFill>
                        </a:rPr>
                        <a:t>Team Play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06176771"/>
                  </a:ext>
                </a:extLst>
              </a:tr>
              <a:tr h="1432478">
                <a:tc>
                  <a:txBody>
                    <a:bodyPr/>
                    <a:lstStyle/>
                    <a:p>
                      <a:r>
                        <a:rPr lang="en-US" sz="2400" dirty="0">
                          <a:solidFill>
                            <a:srgbClr val="00577D"/>
                          </a:solidFill>
                        </a:rPr>
                        <a:t>Individual Decisions</a:t>
                      </a:r>
                    </a:p>
                    <a:p>
                      <a:pPr lvl="0">
                        <a:buNone/>
                      </a:pPr>
                      <a:endParaRPr lang="en-US" sz="2400" dirty="0">
                        <a:solidFill>
                          <a:srgbClr val="00577D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US" sz="2400" dirty="0">
                          <a:solidFill>
                            <a:srgbClr val="00577D"/>
                          </a:solidFill>
                        </a:rPr>
                        <a:t>It is an individual Skill that needs to be developed</a:t>
                      </a:r>
                    </a:p>
                    <a:p>
                      <a:pPr lvl="0">
                        <a:buNone/>
                      </a:pPr>
                      <a:endParaRPr lang="en-US" sz="2400" dirty="0">
                        <a:solidFill>
                          <a:srgbClr val="00577D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US" sz="2400" dirty="0">
                          <a:solidFill>
                            <a:srgbClr val="00577D"/>
                          </a:solidFill>
                        </a:rPr>
                        <a:t>Let the player make the decisions</a:t>
                      </a:r>
                    </a:p>
                    <a:p>
                      <a:pPr lvl="0">
                        <a:buNone/>
                      </a:pPr>
                      <a:endParaRPr lang="en-US" sz="2400" dirty="0">
                        <a:solidFill>
                          <a:srgbClr val="00577D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US" sz="2400" dirty="0">
                          <a:solidFill>
                            <a:srgbClr val="00577D"/>
                          </a:solidFill>
                        </a:rPr>
                        <a:t>Give the player opportunities to practice using different activities</a:t>
                      </a:r>
                    </a:p>
                    <a:p>
                      <a:pPr lvl="0">
                        <a:buNone/>
                      </a:pPr>
                      <a:endParaRPr lang="en-US" dirty="0">
                        <a:solidFill>
                          <a:srgbClr val="00577D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dirty="0">
                          <a:solidFill>
                            <a:srgbClr val="00577D"/>
                          </a:solidFill>
                        </a:rPr>
                        <a:t>Team Decisions</a:t>
                      </a:r>
                    </a:p>
                    <a:p>
                      <a:pPr lvl="0">
                        <a:buNone/>
                      </a:pPr>
                      <a:endParaRPr lang="en-US" sz="2400" dirty="0">
                        <a:solidFill>
                          <a:srgbClr val="00577D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US" sz="2400" dirty="0">
                          <a:solidFill>
                            <a:srgbClr val="00577D"/>
                          </a:solidFill>
                        </a:rPr>
                        <a:t>Players need to practice working together</a:t>
                      </a:r>
                    </a:p>
                    <a:p>
                      <a:pPr lvl="0">
                        <a:buNone/>
                      </a:pPr>
                      <a:endParaRPr lang="en-US" sz="2400" dirty="0">
                        <a:solidFill>
                          <a:srgbClr val="00577D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US" sz="2400" dirty="0">
                          <a:solidFill>
                            <a:srgbClr val="00577D"/>
                          </a:solidFill>
                        </a:rPr>
                        <a:t>The coach/team direct the decisions</a:t>
                      </a:r>
                    </a:p>
                    <a:p>
                      <a:pPr lvl="0">
                        <a:buNone/>
                      </a:pPr>
                      <a:endParaRPr lang="en-US" sz="2400" dirty="0">
                        <a:solidFill>
                          <a:srgbClr val="00577D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US" sz="2400" dirty="0">
                          <a:solidFill>
                            <a:srgbClr val="00577D"/>
                          </a:solidFill>
                        </a:rPr>
                        <a:t>Give players the opportunity to practice using different activities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24898149"/>
                  </a:ext>
                </a:extLst>
              </a:tr>
            </a:tbl>
          </a:graphicData>
        </a:graphic>
      </p:graphicFrame>
      <p:pic>
        <p:nvPicPr>
          <p:cNvPr id="11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65650" y="345895"/>
            <a:ext cx="1574083" cy="609322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800000">
            <a:off x="-1" y="0"/>
            <a:ext cx="3541853" cy="76557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207A8B2-2CD9-4891-90EA-D1C0E205399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66836" y="4683276"/>
            <a:ext cx="2120237" cy="189547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9BE450B-DC33-46EA-8DB0-1558284FE2D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50176" y="4696422"/>
            <a:ext cx="1992347" cy="189547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424369466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9743" y="1684835"/>
            <a:ext cx="10188515" cy="3819707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9213" y="1281688"/>
            <a:ext cx="2977043" cy="2977043"/>
          </a:xfrm>
          <a:prstGeom prst="rect">
            <a:avLst/>
          </a:prstGeom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415645" y="319903"/>
            <a:ext cx="8703373" cy="868363"/>
          </a:xfrm>
        </p:spPr>
        <p:txBody>
          <a:bodyPr>
            <a:normAutofit fontScale="90000"/>
          </a:bodyPr>
          <a:lstStyle/>
          <a:p>
            <a:r>
              <a:rPr lang="en-IE" b="1" dirty="0">
                <a:solidFill>
                  <a:srgbClr val="00577D"/>
                </a:solidFill>
                <a:latin typeface="Arial" charset="0"/>
                <a:ea typeface="Arial" charset="0"/>
                <a:cs typeface="Arial" charset="0"/>
              </a:rPr>
              <a:t>Continuum of Skill Development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227" y="6024430"/>
            <a:ext cx="1574083" cy="609322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9119018" y="2693671"/>
            <a:ext cx="24794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577D"/>
                </a:solidFill>
                <a:latin typeface="Arial" charset="0"/>
                <a:ea typeface="Arial" charset="0"/>
                <a:cs typeface="Arial" charset="0"/>
              </a:rPr>
              <a:t>SSG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119018" y="3094208"/>
            <a:ext cx="29827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577D"/>
                </a:solidFill>
                <a:latin typeface="Arial" charset="0"/>
                <a:ea typeface="Arial" charset="0"/>
                <a:cs typeface="Arial" charset="0"/>
              </a:rPr>
              <a:t>Conditioned Games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119018" y="3494746"/>
            <a:ext cx="29827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577D"/>
                </a:solidFill>
                <a:latin typeface="Arial" charset="0"/>
                <a:ea typeface="Arial" charset="0"/>
                <a:cs typeface="Arial" charset="0"/>
              </a:rPr>
              <a:t>Practice Plays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189045FA-DABB-45E2-9E9F-18C972757621}"/>
                  </a:ext>
                </a:extLst>
              </p14:cNvPr>
              <p14:cNvContentPartPr/>
              <p14:nvPr/>
            </p14:nvContentPartPr>
            <p14:xfrm>
              <a:off x="2978799" y="4904581"/>
              <a:ext cx="9525" cy="9525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xmlns:p14="http://schemas.microsoft.com/office/powerpoint/2010/main" xmlns="" id="{189045FA-DABB-45E2-9E9F-18C972757621}"/>
                  </a:ext>
                </a:extLst>
              </p:cNvPr>
              <p:cNvPicPr/>
              <p:nvPr/>
            </p:nvPicPr>
            <p:blipFill/>
            <p:spPr/>
          </p:pic>
        </mc:Fallback>
      </mc:AlternateContent>
      <p:pic>
        <p:nvPicPr>
          <p:cNvPr id="12" name="Picture 1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66836" y="4872913"/>
            <a:ext cx="9325164" cy="20156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7587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7294" y="141881"/>
            <a:ext cx="10265037" cy="68580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-94265"/>
            <a:ext cx="5184183" cy="7094146"/>
          </a:xfrm>
          <a:prstGeom prst="rect">
            <a:avLst/>
          </a:prstGeom>
        </p:spPr>
      </p:pic>
      <p:sp>
        <p:nvSpPr>
          <p:cNvPr id="5" name="Rectangle 2">
            <a:extLst>
              <a:ext uri="{FF2B5EF4-FFF2-40B4-BE49-F238E27FC236}">
                <a16:creationId xmlns:a16="http://schemas.microsoft.com/office/drawing/2014/main" id="{7184100D-5B8E-4BF0-A2CA-62B4241666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1453" y="2597865"/>
            <a:ext cx="3334471" cy="1709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t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lnSpc>
                <a:spcPct val="90000"/>
              </a:lnSpc>
            </a:pPr>
            <a:r>
              <a:rPr lang="en-GB" altLang="en-US" sz="5400" b="1">
                <a:solidFill>
                  <a:schemeClr val="bg1"/>
                </a:solidFill>
                <a:latin typeface="Arial"/>
                <a:ea typeface="ＭＳ Ｐゴシック"/>
              </a:rPr>
              <a:t>Principles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5400" b="1" dirty="0">
                <a:solidFill>
                  <a:schemeClr val="bg1"/>
                </a:solidFill>
                <a:latin typeface="Arial"/>
                <a:ea typeface="ＭＳ Ｐゴシック"/>
              </a:rPr>
              <a:t>of Attack</a:t>
            </a:r>
            <a:endParaRPr lang="en-IE" altLang="en-US" sz="5400" b="1" dirty="0">
              <a:solidFill>
                <a:schemeClr val="bg1"/>
              </a:solidFill>
              <a:latin typeface="Arial"/>
              <a:ea typeface="ＭＳ Ｐゴシック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265650" y="345895"/>
            <a:ext cx="1574083" cy="609322"/>
          </a:xfrm>
          <a:prstGeom prst="rect">
            <a:avLst/>
          </a:prstGeom>
        </p:spPr>
      </p:pic>
      <p:pic>
        <p:nvPicPr>
          <p:cNvPr id="1026" name="Picture 2" descr="Hurling should trial four-point goals - Anthony Daly">
            <a:extLst>
              <a:ext uri="{FF2B5EF4-FFF2-40B4-BE49-F238E27FC236}">
                <a16:creationId xmlns:a16="http://schemas.microsoft.com/office/drawing/2014/main" id="{F885FD25-95EA-494E-8412-809777D1B4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414" y="1567544"/>
            <a:ext cx="4030435" cy="389436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3006781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5650" y="345895"/>
            <a:ext cx="1574083" cy="60932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-77789"/>
            <a:ext cx="5184183" cy="7094146"/>
          </a:xfrm>
          <a:prstGeom prst="rect">
            <a:avLst/>
          </a:prstGeom>
        </p:spPr>
      </p:pic>
      <p:sp>
        <p:nvSpPr>
          <p:cNvPr id="7" name="Rectangle 2">
            <a:extLst>
              <a:ext uri="{FF2B5EF4-FFF2-40B4-BE49-F238E27FC236}">
                <a16:creationId xmlns:a16="http://schemas.microsoft.com/office/drawing/2014/main" id="{7184100D-5B8E-4BF0-A2CA-62B4241666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7929" y="2803811"/>
            <a:ext cx="3663985" cy="1709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t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lnSpc>
                <a:spcPct val="90000"/>
              </a:lnSpc>
            </a:pPr>
            <a:r>
              <a:rPr lang="en-GB" altLang="en-US" sz="5400" b="1" dirty="0">
                <a:solidFill>
                  <a:schemeClr val="bg1"/>
                </a:solidFill>
                <a:latin typeface="Arial"/>
                <a:ea typeface="ＭＳ Ｐゴシック"/>
              </a:rPr>
              <a:t>Principles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5400" b="1" dirty="0">
                <a:solidFill>
                  <a:schemeClr val="bg1"/>
                </a:solidFill>
                <a:latin typeface="Arial"/>
                <a:ea typeface="ＭＳ Ｐゴシック"/>
              </a:rPr>
              <a:t>of Defence</a:t>
            </a:r>
            <a:endParaRPr lang="en-IE" altLang="en-US" sz="5400" b="1" dirty="0">
              <a:solidFill>
                <a:schemeClr val="bg1"/>
              </a:solidFill>
              <a:latin typeface="Arial"/>
              <a:ea typeface="ＭＳ Ｐゴシック"/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41146" y="-718457"/>
            <a:ext cx="13136112" cy="7880673"/>
          </a:xfrm>
          <a:prstGeom prst="rect">
            <a:avLst/>
          </a:prstGeom>
        </p:spPr>
      </p:pic>
      <p:pic>
        <p:nvPicPr>
          <p:cNvPr id="2050" name="Picture 2" descr="2021 Championship - Junior A - F Quarterfinals - Kilkenny GAA">
            <a:extLst>
              <a:ext uri="{FF2B5EF4-FFF2-40B4-BE49-F238E27FC236}">
                <a16:creationId xmlns:a16="http://schemas.microsoft.com/office/drawing/2014/main" id="{C76B3FA4-5963-42FD-B726-EE145EE5F4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4287" y="1671960"/>
            <a:ext cx="3831042" cy="363482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7217447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8345" y="-1317593"/>
            <a:ext cx="8377584" cy="772199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9858" y="5914590"/>
            <a:ext cx="4532142" cy="97963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800000">
            <a:off x="0" y="0"/>
            <a:ext cx="6606746" cy="9917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65650" y="345895"/>
            <a:ext cx="1574083" cy="609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9361882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9858" y="5951074"/>
            <a:ext cx="4532142" cy="97963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0800000">
            <a:off x="0" y="0"/>
            <a:ext cx="6606746" cy="9917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265650" y="345895"/>
            <a:ext cx="1574083" cy="609322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91706" y="2458721"/>
            <a:ext cx="2468953" cy="1684766"/>
          </a:xfrm>
          <a:prstGeom prst="rect">
            <a:avLst/>
          </a:prstGeom>
        </p:spPr>
      </p:pic>
      <p:pic>
        <p:nvPicPr>
          <p:cNvPr id="2" name="Team Plan_Tactical Play">
            <a:hlinkClick r:id="" action="ppaction://media"/>
            <a:extLst>
              <a:ext uri="{FF2B5EF4-FFF2-40B4-BE49-F238E27FC236}">
                <a16:creationId xmlns:a16="http://schemas.microsoft.com/office/drawing/2014/main" id="{1FE33CEA-D67C-4141-A0DF-E193D174429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18923" y="1269242"/>
            <a:ext cx="8668181" cy="48758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78983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73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9858" y="5914590"/>
            <a:ext cx="4532142" cy="97963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0800000">
            <a:off x="0" y="0"/>
            <a:ext cx="6606746" cy="9917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265650" y="345895"/>
            <a:ext cx="1574083" cy="60932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88331" y="2720785"/>
            <a:ext cx="2590752" cy="1838960"/>
          </a:xfrm>
          <a:prstGeom prst="rect">
            <a:avLst/>
          </a:prstGeom>
        </p:spPr>
      </p:pic>
      <p:pic>
        <p:nvPicPr>
          <p:cNvPr id="2" name="Deny Space Hurling">
            <a:hlinkClick r:id="" action="ppaction://media"/>
            <a:extLst>
              <a:ext uri="{FF2B5EF4-FFF2-40B4-BE49-F238E27FC236}">
                <a16:creationId xmlns:a16="http://schemas.microsoft.com/office/drawing/2014/main" id="{EE46C74A-FAD9-466C-A12B-751A303CB2C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55446" y="1235765"/>
            <a:ext cx="8549333" cy="480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7210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45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9858" y="5914590"/>
            <a:ext cx="4532142" cy="97963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0800000">
            <a:off x="0" y="0"/>
            <a:ext cx="6606746" cy="9917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265650" y="345895"/>
            <a:ext cx="1574083" cy="609322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97598" y="2337624"/>
            <a:ext cx="2106878" cy="2194560"/>
          </a:xfrm>
          <a:prstGeom prst="rect">
            <a:avLst/>
          </a:prstGeom>
        </p:spPr>
      </p:pic>
      <p:pic>
        <p:nvPicPr>
          <p:cNvPr id="2" name="Combination _Support Play">
            <a:hlinkClick r:id="" action="ppaction://media"/>
            <a:extLst>
              <a:ext uri="{FF2B5EF4-FFF2-40B4-BE49-F238E27FC236}">
                <a16:creationId xmlns:a16="http://schemas.microsoft.com/office/drawing/2014/main" id="{3FD48496-A4C2-400E-A93A-658294FBA44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87524" y="1168364"/>
            <a:ext cx="8749708" cy="4921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81296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18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9858" y="5914590"/>
            <a:ext cx="4532142" cy="97963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0800000">
            <a:off x="0" y="0"/>
            <a:ext cx="6606746" cy="9917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265650" y="345895"/>
            <a:ext cx="1574083" cy="60932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035711" y="2462233"/>
            <a:ext cx="2850812" cy="1945340"/>
          </a:xfrm>
          <a:prstGeom prst="rect">
            <a:avLst/>
          </a:prstGeom>
        </p:spPr>
      </p:pic>
      <p:pic>
        <p:nvPicPr>
          <p:cNvPr id="2" name="Communication Signals">
            <a:hlinkClick r:id="" action="ppaction://media"/>
            <a:extLst>
              <a:ext uri="{FF2B5EF4-FFF2-40B4-BE49-F238E27FC236}">
                <a16:creationId xmlns:a16="http://schemas.microsoft.com/office/drawing/2014/main" id="{E8A9DC17-9D38-4954-A1B2-B828EF32ADD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96785" y="1392072"/>
            <a:ext cx="8353185" cy="4698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9013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12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9858" y="5914590"/>
            <a:ext cx="4532142" cy="97963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0800000">
            <a:off x="0" y="0"/>
            <a:ext cx="6606746" cy="9917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265650" y="345895"/>
            <a:ext cx="1574083" cy="60932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75773" y="2281743"/>
            <a:ext cx="2726321" cy="2188657"/>
          </a:xfrm>
          <a:prstGeom prst="rect">
            <a:avLst/>
          </a:prstGeom>
        </p:spPr>
      </p:pic>
      <p:pic>
        <p:nvPicPr>
          <p:cNvPr id="5" name="Creating Space Attack Hurling">
            <a:hlinkClick r:id="" action="ppaction://media"/>
            <a:extLst>
              <a:ext uri="{FF2B5EF4-FFF2-40B4-BE49-F238E27FC236}">
                <a16:creationId xmlns:a16="http://schemas.microsoft.com/office/drawing/2014/main" id="{46424430-69A5-4978-A963-AF99E913E89D}"/>
              </a:ext>
            </a:extLst>
          </p:cNvPr>
          <p:cNvPicPr>
            <a:picLocks noGrp="1" noChangeAspect="1"/>
          </p:cNvPicPr>
          <p:nvPr>
            <p:ph sz="half" idx="2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89906" y="1287580"/>
            <a:ext cx="8225794" cy="4627009"/>
          </a:xfrm>
        </p:spPr>
      </p:pic>
    </p:spTree>
    <p:extLst>
      <p:ext uri="{BB962C8B-B14F-4D97-AF65-F5344CB8AC3E}">
        <p14:creationId xmlns:p14="http://schemas.microsoft.com/office/powerpoint/2010/main" val="138696352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84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9858" y="5914590"/>
            <a:ext cx="4532142" cy="97963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0800000">
            <a:off x="0" y="0"/>
            <a:ext cx="6606746" cy="9917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265650" y="345895"/>
            <a:ext cx="1574083" cy="609322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13885" y="2195383"/>
            <a:ext cx="2078600" cy="2479040"/>
          </a:xfrm>
          <a:prstGeom prst="rect">
            <a:avLst/>
          </a:prstGeom>
        </p:spPr>
      </p:pic>
      <p:pic>
        <p:nvPicPr>
          <p:cNvPr id="4" name="Anticipation Hurling">
            <a:hlinkClick r:id="" action="ppaction://media"/>
            <a:extLst>
              <a:ext uri="{FF2B5EF4-FFF2-40B4-BE49-F238E27FC236}">
                <a16:creationId xmlns:a16="http://schemas.microsoft.com/office/drawing/2014/main" id="{62C7AB9B-68A9-40C8-B71B-CCC2F9331A6B}"/>
              </a:ext>
            </a:extLst>
          </p:cNvPr>
          <p:cNvPicPr>
            <a:picLocks noGrp="1" noChangeAspect="1"/>
          </p:cNvPicPr>
          <p:nvPr>
            <p:ph sz="half" idx="2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09432" y="1205480"/>
            <a:ext cx="8939283" cy="5028347"/>
          </a:xfrm>
        </p:spPr>
      </p:pic>
    </p:spTree>
    <p:extLst>
      <p:ext uri="{BB962C8B-B14F-4D97-AF65-F5344CB8AC3E}">
        <p14:creationId xmlns:p14="http://schemas.microsoft.com/office/powerpoint/2010/main" val="201238087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18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5270" y="-1972687"/>
            <a:ext cx="9168652" cy="68580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800000">
            <a:off x="0" y="0"/>
            <a:ext cx="8991600" cy="1943552"/>
          </a:xfrm>
          <a:prstGeom prst="rect">
            <a:avLst/>
          </a:prstGeom>
        </p:spPr>
      </p:pic>
      <p:sp>
        <p:nvSpPr>
          <p:cNvPr id="7" name="Rectangle 2">
            <a:extLst>
              <a:ext uri="{FF2B5EF4-FFF2-40B4-BE49-F238E27FC236}">
                <a16:creationId xmlns:a16="http://schemas.microsoft.com/office/drawing/2014/main" id="{7184100D-5B8E-4BF0-A2CA-62B4241666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78855" y="233667"/>
            <a:ext cx="5420735" cy="1709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t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lnSpc>
                <a:spcPct val="90000"/>
              </a:lnSpc>
            </a:pPr>
            <a:r>
              <a:rPr lang="en-GB" altLang="en-US" sz="4000" b="1">
                <a:solidFill>
                  <a:schemeClr val="bg1"/>
                </a:solidFill>
                <a:latin typeface="Arial"/>
                <a:ea typeface="ＭＳ Ｐゴシック"/>
              </a:rPr>
              <a:t>How do we develop Team play?</a:t>
            </a:r>
            <a:endParaRPr lang="en-IE" altLang="en-US" sz="4000" b="1" dirty="0">
              <a:solidFill>
                <a:schemeClr val="bg1"/>
              </a:solidFill>
              <a:latin typeface="Arial"/>
              <a:ea typeface="ＭＳ Ｐゴシック"/>
            </a:endParaRPr>
          </a:p>
        </p:txBody>
      </p:sp>
      <p:sp>
        <p:nvSpPr>
          <p:cNvPr id="10" name="Content Placeholder 5"/>
          <p:cNvSpPr>
            <a:spLocks noGrp="1"/>
          </p:cNvSpPr>
          <p:nvPr>
            <p:ph sz="half" idx="1"/>
          </p:nvPr>
        </p:nvSpPr>
        <p:spPr>
          <a:xfrm>
            <a:off x="763587" y="2495550"/>
            <a:ext cx="7464425" cy="34988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It's your first coaching session with your U-16 group.  </a:t>
            </a:r>
            <a:br>
              <a:rPr lang="en-GB" sz="2400" b="1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</a:br>
            <a:endParaRPr lang="en-US" sz="2400" b="1" dirty="0">
              <a:solidFill>
                <a:srgbClr val="006892"/>
              </a:solidFill>
              <a:latin typeface="Arial" charset="0"/>
              <a:ea typeface="Arial" charset="0"/>
              <a:cs typeface="Arial" charset="0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You've never coached them before.</a:t>
            </a:r>
            <a:br>
              <a:rPr lang="en-GB" sz="2400" b="1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</a:br>
            <a:endParaRPr lang="en-GB" sz="2400" b="1" dirty="0">
              <a:solidFill>
                <a:srgbClr val="006892"/>
              </a:solidFill>
              <a:latin typeface="Arial" charset="0"/>
              <a:ea typeface="Arial" charset="0"/>
              <a:cs typeface="Arial" charset="0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Could you coach a Puck out tactical ploy in your first session?</a:t>
            </a:r>
          </a:p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endParaRPr lang="en-GB" sz="2400" b="1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188" y="5837712"/>
            <a:ext cx="1574083" cy="609322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79071" y="5118982"/>
            <a:ext cx="8212929" cy="1775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406376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3"/>
          <p:cNvSpPr txBox="1">
            <a:spLocks/>
          </p:cNvSpPr>
          <p:nvPr/>
        </p:nvSpPr>
        <p:spPr bwMode="auto">
          <a:xfrm>
            <a:off x="357188" y="344964"/>
            <a:ext cx="8428037" cy="868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5B82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5B82"/>
                </a:solidFill>
                <a:latin typeface="Arial" pitchFamily="-110" charset="0"/>
                <a:ea typeface="ＭＳ Ｐゴシック" pitchFamily="-110" charset="-128"/>
                <a:cs typeface="ＭＳ Ｐゴシック" pitchFamily="-110" charset="-128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5B82"/>
                </a:solidFill>
                <a:latin typeface="Arial" pitchFamily="-110" charset="0"/>
                <a:ea typeface="ＭＳ Ｐゴシック" pitchFamily="-110" charset="-128"/>
                <a:cs typeface="ＭＳ Ｐゴシック" pitchFamily="-110" charset="-128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5B82"/>
                </a:solidFill>
                <a:latin typeface="Arial" pitchFamily="-110" charset="0"/>
                <a:ea typeface="ＭＳ Ｐゴシック" pitchFamily="-110" charset="-128"/>
                <a:cs typeface="ＭＳ Ｐゴシック" pitchFamily="-110" charset="-128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5B82"/>
                </a:solidFill>
                <a:latin typeface="Arial" pitchFamily="-110" charset="0"/>
                <a:ea typeface="ＭＳ Ｐゴシック" pitchFamily="-110" charset="-128"/>
                <a:cs typeface="ＭＳ Ｐゴシック" pitchFamily="-110" charset="-128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5B82"/>
                </a:solidFill>
                <a:latin typeface="Arial" pitchFamily="-110" charset="0"/>
                <a:ea typeface="ＭＳ Ｐゴシック" pitchFamily="-110" charset="-128"/>
                <a:cs typeface="ＭＳ Ｐゴシック" pitchFamily="-110" charset="-128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5B82"/>
                </a:solidFill>
                <a:latin typeface="Arial" pitchFamily="-110" charset="0"/>
                <a:ea typeface="ＭＳ Ｐゴシック" pitchFamily="-110" charset="-128"/>
                <a:cs typeface="ＭＳ Ｐゴシック" pitchFamily="-110" charset="-128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5B82"/>
                </a:solidFill>
                <a:latin typeface="Arial" pitchFamily="-110" charset="0"/>
                <a:ea typeface="ＭＳ Ｐゴシック" pitchFamily="-110" charset="-128"/>
                <a:cs typeface="ＭＳ Ｐゴシック" pitchFamily="-110" charset="-128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5B82"/>
                </a:solidFill>
                <a:latin typeface="Arial" pitchFamily="-110" charset="0"/>
                <a:ea typeface="ＭＳ Ｐゴシック" pitchFamily="-110" charset="-128"/>
                <a:cs typeface="ＭＳ Ｐゴシック" pitchFamily="-110" charset="-128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0" cap="none" spc="0" normalizeH="0" baseline="0" noProof="0" dirty="0">
                <a:ln>
                  <a:noFill/>
                </a:ln>
                <a:solidFill>
                  <a:srgbClr val="005B82"/>
                </a:solidFill>
                <a:effectLst/>
                <a:uLnTx/>
                <a:uFillTx/>
                <a:latin typeface="Arial"/>
                <a:ea typeface="ＭＳ Ｐゴシック"/>
                <a:cs typeface="ＭＳ Ｐゴシック"/>
              </a:rPr>
              <a:t>Activities to help develop Team Play?</a:t>
            </a:r>
          </a:p>
        </p:txBody>
      </p:sp>
      <p:sp>
        <p:nvSpPr>
          <p:cNvPr id="15" name="Content Placeholder 5"/>
          <p:cNvSpPr txBox="1">
            <a:spLocks/>
          </p:cNvSpPr>
          <p:nvPr/>
        </p:nvSpPr>
        <p:spPr bwMode="auto">
          <a:xfrm>
            <a:off x="420725" y="1810758"/>
            <a:ext cx="5260868" cy="4901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190500" indent="-190500" algn="l" rtl="0" eaLnBrk="0" fontAlgn="base" hangingPunct="0">
              <a:spcBef>
                <a:spcPct val="80000"/>
              </a:spcBef>
              <a:spcAft>
                <a:spcPct val="0"/>
              </a:spcAft>
              <a:buClr>
                <a:srgbClr val="005B82"/>
              </a:buClr>
              <a:buFont typeface="Wingdings" panose="05000000000000000000" pitchFamily="2" charset="2"/>
              <a:buChar char="§"/>
              <a:defRPr sz="2800">
                <a:solidFill>
                  <a:srgbClr val="6C6F70"/>
                </a:solidFill>
                <a:latin typeface="+mn-lt"/>
                <a:ea typeface="+mn-ea"/>
                <a:cs typeface="+mn-cs"/>
              </a:defRPr>
            </a:lvl1pPr>
            <a:lvl2pPr marL="379413" indent="-168275" algn="l" rtl="0" eaLnBrk="0" fontAlgn="base" hangingPunct="0">
              <a:spcBef>
                <a:spcPct val="40000"/>
              </a:spcBef>
              <a:spcAft>
                <a:spcPct val="0"/>
              </a:spcAft>
              <a:buClr>
                <a:srgbClr val="6C6F70"/>
              </a:buClr>
              <a:buChar char="–"/>
              <a:defRPr sz="2400">
                <a:solidFill>
                  <a:srgbClr val="6C6F70"/>
                </a:solidFill>
                <a:latin typeface="+mn-lt"/>
                <a:ea typeface="+mn-ea"/>
              </a:defRPr>
            </a:lvl2pPr>
            <a:lvl3pPr marL="558800" indent="-1651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6C6F70"/>
              </a:buClr>
              <a:buChar char="•"/>
              <a:defRPr sz="2000">
                <a:solidFill>
                  <a:srgbClr val="6C6F70"/>
                </a:solidFill>
                <a:latin typeface="+mn-lt"/>
                <a:ea typeface="+mn-ea"/>
              </a:defRPr>
            </a:lvl3pPr>
            <a:lvl4pPr marL="762000" indent="-1905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6C6F70"/>
              </a:buClr>
              <a:buChar char="–"/>
              <a:defRPr sz="1800">
                <a:solidFill>
                  <a:srgbClr val="6C6F70"/>
                </a:solidFill>
                <a:latin typeface="+mn-lt"/>
                <a:ea typeface="+mn-ea"/>
              </a:defRPr>
            </a:lvl4pPr>
            <a:lvl5pPr marL="960438" indent="-185738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6C6F70"/>
              </a:buClr>
              <a:buChar char="»"/>
              <a:defRPr sz="1800">
                <a:solidFill>
                  <a:srgbClr val="6C6F70"/>
                </a:solidFill>
                <a:latin typeface="+mn-lt"/>
                <a:ea typeface="+mn-ea"/>
              </a:defRPr>
            </a:lvl5pPr>
            <a:lvl6pPr marL="1417638" indent="-185738" algn="l" rtl="0" fontAlgn="base">
              <a:spcBef>
                <a:spcPct val="20000"/>
              </a:spcBef>
              <a:spcAft>
                <a:spcPct val="0"/>
              </a:spcAft>
              <a:buClr>
                <a:srgbClr val="6C6F70"/>
              </a:buClr>
              <a:buChar char="»"/>
              <a:defRPr sz="1800">
                <a:solidFill>
                  <a:srgbClr val="6C6F70"/>
                </a:solidFill>
                <a:latin typeface="+mn-lt"/>
                <a:ea typeface="+mn-ea"/>
              </a:defRPr>
            </a:lvl6pPr>
            <a:lvl7pPr marL="1874838" indent="-185738" algn="l" rtl="0" fontAlgn="base">
              <a:spcBef>
                <a:spcPct val="20000"/>
              </a:spcBef>
              <a:spcAft>
                <a:spcPct val="0"/>
              </a:spcAft>
              <a:buClr>
                <a:srgbClr val="6C6F70"/>
              </a:buClr>
              <a:buChar char="»"/>
              <a:defRPr sz="1800">
                <a:solidFill>
                  <a:srgbClr val="6C6F70"/>
                </a:solidFill>
                <a:latin typeface="+mn-lt"/>
                <a:ea typeface="+mn-ea"/>
              </a:defRPr>
            </a:lvl7pPr>
            <a:lvl8pPr marL="2332038" indent="-185738" algn="l" rtl="0" fontAlgn="base">
              <a:spcBef>
                <a:spcPct val="20000"/>
              </a:spcBef>
              <a:spcAft>
                <a:spcPct val="0"/>
              </a:spcAft>
              <a:buClr>
                <a:srgbClr val="6C6F70"/>
              </a:buClr>
              <a:buChar char="»"/>
              <a:defRPr sz="1800">
                <a:solidFill>
                  <a:srgbClr val="6C6F70"/>
                </a:solidFill>
                <a:latin typeface="+mn-lt"/>
                <a:ea typeface="+mn-ea"/>
              </a:defRPr>
            </a:lvl8pPr>
            <a:lvl9pPr marL="2789238" indent="-185738" algn="l" rtl="0" fontAlgn="base">
              <a:spcBef>
                <a:spcPct val="20000"/>
              </a:spcBef>
              <a:spcAft>
                <a:spcPct val="0"/>
              </a:spcAft>
              <a:buClr>
                <a:srgbClr val="6C6F70"/>
              </a:buClr>
              <a:buChar char="»"/>
              <a:defRPr sz="1800">
                <a:solidFill>
                  <a:srgbClr val="6C6F70"/>
                </a:solidFill>
                <a:latin typeface="+mn-lt"/>
                <a:ea typeface="+mn-ea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80000"/>
              </a:spcBef>
              <a:spcAft>
                <a:spcPct val="0"/>
              </a:spcAft>
              <a:buClr>
                <a:srgbClr val="005B82"/>
              </a:buClr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rgbClr val="006892"/>
                </a:solidFill>
                <a:effectLst/>
                <a:uLnTx/>
                <a:uFillTx/>
                <a:latin typeface="Arial"/>
                <a:ea typeface="ＭＳ Ｐゴシック"/>
                <a:cs typeface="ＭＳ Ｐゴシック"/>
              </a:rPr>
              <a:t>What type of activities do we need?</a:t>
            </a: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006892"/>
              </a:solidFill>
              <a:effectLst/>
              <a:uLnTx/>
              <a:uFillTx/>
              <a:latin typeface="Arial"/>
              <a:ea typeface="ＭＳ Ｐゴシック"/>
              <a:cs typeface="ＭＳ Ｐゴシック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80000"/>
              </a:spcBef>
              <a:spcAft>
                <a:spcPct val="0"/>
              </a:spcAft>
              <a:buClr>
                <a:srgbClr val="005B82"/>
              </a:buClr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2400" b="0" i="0" u="none" strike="noStrike" kern="0" cap="none" spc="0" normalizeH="0" baseline="0" noProof="0" dirty="0">
              <a:ln>
                <a:noFill/>
              </a:ln>
              <a:solidFill>
                <a:srgbClr val="6C6F70"/>
              </a:solidFill>
              <a:effectLst/>
              <a:uLnTx/>
              <a:uFillTx/>
              <a:latin typeface="Arial"/>
              <a:ea typeface="ＭＳ Ｐゴシック"/>
              <a:cs typeface="ＭＳ Ｐゴシック"/>
            </a:endParaRPr>
          </a:p>
        </p:txBody>
      </p:sp>
      <p:sp>
        <p:nvSpPr>
          <p:cNvPr id="16" name="Content Placeholder 5"/>
          <p:cNvSpPr txBox="1">
            <a:spLocks/>
          </p:cNvSpPr>
          <p:nvPr/>
        </p:nvSpPr>
        <p:spPr bwMode="auto">
          <a:xfrm>
            <a:off x="3557851" y="780458"/>
            <a:ext cx="6811055" cy="6710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190500" indent="-190500" algn="l" rtl="0" eaLnBrk="0" fontAlgn="base" hangingPunct="0">
              <a:spcBef>
                <a:spcPct val="80000"/>
              </a:spcBef>
              <a:spcAft>
                <a:spcPct val="0"/>
              </a:spcAft>
              <a:buClr>
                <a:srgbClr val="005B82"/>
              </a:buClr>
              <a:buFont typeface="Wingdings" panose="05000000000000000000" pitchFamily="2" charset="2"/>
              <a:buChar char="§"/>
              <a:defRPr sz="2800">
                <a:solidFill>
                  <a:srgbClr val="6C6F70"/>
                </a:solidFill>
                <a:latin typeface="+mn-lt"/>
                <a:ea typeface="+mn-ea"/>
                <a:cs typeface="+mn-cs"/>
              </a:defRPr>
            </a:lvl1pPr>
            <a:lvl2pPr marL="379413" indent="-168275" algn="l" rtl="0" eaLnBrk="0" fontAlgn="base" hangingPunct="0">
              <a:spcBef>
                <a:spcPct val="40000"/>
              </a:spcBef>
              <a:spcAft>
                <a:spcPct val="0"/>
              </a:spcAft>
              <a:buClr>
                <a:srgbClr val="6C6F70"/>
              </a:buClr>
              <a:buChar char="–"/>
              <a:defRPr sz="2400">
                <a:solidFill>
                  <a:srgbClr val="6C6F70"/>
                </a:solidFill>
                <a:latin typeface="+mn-lt"/>
                <a:ea typeface="+mn-ea"/>
              </a:defRPr>
            </a:lvl2pPr>
            <a:lvl3pPr marL="558800" indent="-1651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6C6F70"/>
              </a:buClr>
              <a:buChar char="•"/>
              <a:defRPr sz="2000">
                <a:solidFill>
                  <a:srgbClr val="6C6F70"/>
                </a:solidFill>
                <a:latin typeface="+mn-lt"/>
                <a:ea typeface="+mn-ea"/>
              </a:defRPr>
            </a:lvl3pPr>
            <a:lvl4pPr marL="762000" indent="-1905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6C6F70"/>
              </a:buClr>
              <a:buChar char="–"/>
              <a:defRPr sz="1800">
                <a:solidFill>
                  <a:srgbClr val="6C6F70"/>
                </a:solidFill>
                <a:latin typeface="+mn-lt"/>
                <a:ea typeface="+mn-ea"/>
              </a:defRPr>
            </a:lvl4pPr>
            <a:lvl5pPr marL="960438" indent="-185738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6C6F70"/>
              </a:buClr>
              <a:buChar char="»"/>
              <a:defRPr sz="1800">
                <a:solidFill>
                  <a:srgbClr val="6C6F70"/>
                </a:solidFill>
                <a:latin typeface="+mn-lt"/>
                <a:ea typeface="+mn-ea"/>
              </a:defRPr>
            </a:lvl5pPr>
            <a:lvl6pPr marL="1417638" indent="-185738" algn="l" rtl="0" fontAlgn="base">
              <a:spcBef>
                <a:spcPct val="20000"/>
              </a:spcBef>
              <a:spcAft>
                <a:spcPct val="0"/>
              </a:spcAft>
              <a:buClr>
                <a:srgbClr val="6C6F70"/>
              </a:buClr>
              <a:buChar char="»"/>
              <a:defRPr sz="1800">
                <a:solidFill>
                  <a:srgbClr val="6C6F70"/>
                </a:solidFill>
                <a:latin typeface="+mn-lt"/>
                <a:ea typeface="+mn-ea"/>
              </a:defRPr>
            </a:lvl6pPr>
            <a:lvl7pPr marL="1874838" indent="-185738" algn="l" rtl="0" fontAlgn="base">
              <a:spcBef>
                <a:spcPct val="20000"/>
              </a:spcBef>
              <a:spcAft>
                <a:spcPct val="0"/>
              </a:spcAft>
              <a:buClr>
                <a:srgbClr val="6C6F70"/>
              </a:buClr>
              <a:buChar char="»"/>
              <a:defRPr sz="1800">
                <a:solidFill>
                  <a:srgbClr val="6C6F70"/>
                </a:solidFill>
                <a:latin typeface="+mn-lt"/>
                <a:ea typeface="+mn-ea"/>
              </a:defRPr>
            </a:lvl7pPr>
            <a:lvl8pPr marL="2332038" indent="-185738" algn="l" rtl="0" fontAlgn="base">
              <a:spcBef>
                <a:spcPct val="20000"/>
              </a:spcBef>
              <a:spcAft>
                <a:spcPct val="0"/>
              </a:spcAft>
              <a:buClr>
                <a:srgbClr val="6C6F70"/>
              </a:buClr>
              <a:buChar char="»"/>
              <a:defRPr sz="1800">
                <a:solidFill>
                  <a:srgbClr val="6C6F70"/>
                </a:solidFill>
                <a:latin typeface="+mn-lt"/>
                <a:ea typeface="+mn-ea"/>
              </a:defRPr>
            </a:lvl8pPr>
            <a:lvl9pPr marL="2789238" indent="-185738" algn="l" rtl="0" fontAlgn="base">
              <a:spcBef>
                <a:spcPct val="20000"/>
              </a:spcBef>
              <a:spcAft>
                <a:spcPct val="0"/>
              </a:spcAft>
              <a:buClr>
                <a:srgbClr val="6C6F70"/>
              </a:buClr>
              <a:buChar char="»"/>
              <a:defRPr sz="1800">
                <a:solidFill>
                  <a:srgbClr val="6C6F70"/>
                </a:solidFill>
                <a:latin typeface="+mn-lt"/>
                <a:ea typeface="+mn-ea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80000"/>
              </a:spcBef>
              <a:spcAft>
                <a:spcPct val="0"/>
              </a:spcAft>
              <a:buClr>
                <a:srgbClr val="005B82"/>
              </a:buClr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rgbClr val="006892"/>
                </a:solidFill>
                <a:effectLst/>
                <a:uLnTx/>
                <a:uFillTx/>
                <a:latin typeface="Arial"/>
                <a:ea typeface="ＭＳ Ｐゴシック"/>
                <a:cs typeface="ＭＳ Ｐゴシック"/>
              </a:rPr>
              <a:t>Where do our players lie on the continuum?</a:t>
            </a: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006892"/>
              </a:solidFill>
              <a:effectLst/>
              <a:uLnTx/>
              <a:uFillTx/>
              <a:latin typeface="Arial"/>
              <a:ea typeface="ＭＳ Ｐゴシック"/>
              <a:cs typeface="ＭＳ Ｐゴシック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80000"/>
              </a:spcBef>
              <a:spcAft>
                <a:spcPct val="0"/>
              </a:spcAft>
              <a:buClr>
                <a:srgbClr val="005B82"/>
              </a:buClr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2400" b="0" i="0" u="none" strike="noStrike" kern="0" cap="none" spc="0" normalizeH="0" baseline="0" noProof="0" dirty="0">
              <a:ln>
                <a:noFill/>
              </a:ln>
              <a:solidFill>
                <a:srgbClr val="6C6F70"/>
              </a:solidFill>
              <a:effectLst/>
              <a:uLnTx/>
              <a:uFillTx/>
              <a:latin typeface="Arial"/>
              <a:ea typeface="ＭＳ Ｐゴシック"/>
              <a:cs typeface="ＭＳ Ｐゴシック"/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280562" y="2300904"/>
            <a:ext cx="6554578" cy="369332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eaLnBrk="0" fontAlgn="base" hangingPunct="0">
              <a:spcBef>
                <a:spcPts val="600"/>
              </a:spcBef>
              <a:spcAft>
                <a:spcPct val="0"/>
              </a:spcAft>
              <a:buClr>
                <a:srgbClr val="005B82"/>
              </a:buClr>
            </a:pPr>
            <a:r>
              <a:rPr lang="ga-IE" altLang="en-US" b="1" u="sng" dirty="0">
                <a:solidFill>
                  <a:srgbClr val="006892"/>
                </a:solidFill>
                <a:latin typeface="Arial"/>
                <a:ea typeface="ＭＳ Ｐゴシック"/>
                <a:cs typeface="ＭＳ Ｐゴシック"/>
              </a:rPr>
              <a:t>Fun Game</a:t>
            </a:r>
            <a:r>
              <a:rPr lang="en-IE" altLang="en-US" b="1" u="sng" dirty="0">
                <a:solidFill>
                  <a:srgbClr val="006892"/>
                </a:solidFill>
                <a:latin typeface="Arial"/>
                <a:ea typeface="ＭＳ Ｐゴシック"/>
                <a:cs typeface="ＭＳ Ｐゴシック"/>
              </a:rPr>
              <a:t> – No Mans Land</a:t>
            </a:r>
            <a:endParaRPr lang="en-GB" altLang="en-US" b="1" u="sng" dirty="0">
              <a:solidFill>
                <a:srgbClr val="006892"/>
              </a:solidFill>
              <a:latin typeface="Arial"/>
              <a:ea typeface="ＭＳ Ｐゴシック"/>
              <a:cs typeface="ＭＳ Ｐゴシック"/>
            </a:endParaRPr>
          </a:p>
        </p:txBody>
      </p:sp>
      <p:pic>
        <p:nvPicPr>
          <p:cNvPr id="18" name="Picture 1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91005" y="456308"/>
            <a:ext cx="4399280" cy="1649305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188" y="5837712"/>
            <a:ext cx="1574083" cy="609322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34410" y="4672015"/>
            <a:ext cx="10113190" cy="218598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8761070-C9A7-4117-AFC5-DC4F0C2CCF5A}"/>
              </a:ext>
            </a:extLst>
          </p:cNvPr>
          <p:cNvPicPr/>
          <p:nvPr/>
        </p:nvPicPr>
        <p:blipFill rotWithShape="1">
          <a:blip r:embed="rId6"/>
          <a:srcRect l="28749" t="34696" r="9429" b="36804"/>
          <a:stretch/>
        </p:blipFill>
        <p:spPr bwMode="auto">
          <a:xfrm>
            <a:off x="1760826" y="2981825"/>
            <a:ext cx="8608079" cy="309571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62824193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uild="p"/>
      <p:bldP spid="16" grpId="0" build="p"/>
      <p:bldP spid="1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3"/>
          <p:cNvSpPr txBox="1">
            <a:spLocks/>
          </p:cNvSpPr>
          <p:nvPr/>
        </p:nvSpPr>
        <p:spPr bwMode="auto">
          <a:xfrm>
            <a:off x="357188" y="344964"/>
            <a:ext cx="8428037" cy="868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5B82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5B82"/>
                </a:solidFill>
                <a:latin typeface="Arial" pitchFamily="-110" charset="0"/>
                <a:ea typeface="ＭＳ Ｐゴシック" pitchFamily="-110" charset="-128"/>
                <a:cs typeface="ＭＳ Ｐゴシック" pitchFamily="-110" charset="-128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5B82"/>
                </a:solidFill>
                <a:latin typeface="Arial" pitchFamily="-110" charset="0"/>
                <a:ea typeface="ＭＳ Ｐゴシック" pitchFamily="-110" charset="-128"/>
                <a:cs typeface="ＭＳ Ｐゴシック" pitchFamily="-110" charset="-128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5B82"/>
                </a:solidFill>
                <a:latin typeface="Arial" pitchFamily="-110" charset="0"/>
                <a:ea typeface="ＭＳ Ｐゴシック" pitchFamily="-110" charset="-128"/>
                <a:cs typeface="ＭＳ Ｐゴシック" pitchFamily="-110" charset="-128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5B82"/>
                </a:solidFill>
                <a:latin typeface="Arial" pitchFamily="-110" charset="0"/>
                <a:ea typeface="ＭＳ Ｐゴシック" pitchFamily="-110" charset="-128"/>
                <a:cs typeface="ＭＳ Ｐゴシック" pitchFamily="-110" charset="-128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5B82"/>
                </a:solidFill>
                <a:latin typeface="Arial" pitchFamily="-110" charset="0"/>
                <a:ea typeface="ＭＳ Ｐゴシック" pitchFamily="-110" charset="-128"/>
                <a:cs typeface="ＭＳ Ｐゴシック" pitchFamily="-110" charset="-128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5B82"/>
                </a:solidFill>
                <a:latin typeface="Arial" pitchFamily="-110" charset="0"/>
                <a:ea typeface="ＭＳ Ｐゴシック" pitchFamily="-110" charset="-128"/>
                <a:cs typeface="ＭＳ Ｐゴシック" pitchFamily="-110" charset="-128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5B82"/>
                </a:solidFill>
                <a:latin typeface="Arial" pitchFamily="-110" charset="0"/>
                <a:ea typeface="ＭＳ Ｐゴシック" pitchFamily="-110" charset="-128"/>
                <a:cs typeface="ＭＳ Ｐゴシック" pitchFamily="-110" charset="-128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5B82"/>
                </a:solidFill>
                <a:latin typeface="Arial" pitchFamily="-110" charset="0"/>
                <a:ea typeface="ＭＳ Ｐゴシック" pitchFamily="-110" charset="-128"/>
                <a:cs typeface="ＭＳ Ｐゴシック" pitchFamily="-110" charset="-128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0" cap="none" spc="0" normalizeH="0" baseline="0" noProof="0" dirty="0">
                <a:ln>
                  <a:noFill/>
                </a:ln>
                <a:solidFill>
                  <a:srgbClr val="005B82"/>
                </a:solidFill>
                <a:effectLst/>
                <a:uLnTx/>
                <a:uFillTx/>
                <a:latin typeface="Arial"/>
                <a:ea typeface="ＭＳ Ｐゴシック"/>
                <a:cs typeface="ＭＳ Ｐゴシック"/>
              </a:rPr>
              <a:t>Activities to help develop Team Play?</a:t>
            </a:r>
          </a:p>
        </p:txBody>
      </p:sp>
      <p:sp>
        <p:nvSpPr>
          <p:cNvPr id="15" name="Content Placeholder 5"/>
          <p:cNvSpPr txBox="1">
            <a:spLocks/>
          </p:cNvSpPr>
          <p:nvPr/>
        </p:nvSpPr>
        <p:spPr bwMode="auto">
          <a:xfrm>
            <a:off x="420725" y="1810758"/>
            <a:ext cx="5260868" cy="4901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190500" indent="-190500" algn="l" rtl="0" eaLnBrk="0" fontAlgn="base" hangingPunct="0">
              <a:spcBef>
                <a:spcPct val="80000"/>
              </a:spcBef>
              <a:spcAft>
                <a:spcPct val="0"/>
              </a:spcAft>
              <a:buClr>
                <a:srgbClr val="005B82"/>
              </a:buClr>
              <a:buFont typeface="Wingdings" panose="05000000000000000000" pitchFamily="2" charset="2"/>
              <a:buChar char="§"/>
              <a:defRPr sz="2800">
                <a:solidFill>
                  <a:srgbClr val="6C6F70"/>
                </a:solidFill>
                <a:latin typeface="+mn-lt"/>
                <a:ea typeface="+mn-ea"/>
                <a:cs typeface="+mn-cs"/>
              </a:defRPr>
            </a:lvl1pPr>
            <a:lvl2pPr marL="379413" indent="-168275" algn="l" rtl="0" eaLnBrk="0" fontAlgn="base" hangingPunct="0">
              <a:spcBef>
                <a:spcPct val="40000"/>
              </a:spcBef>
              <a:spcAft>
                <a:spcPct val="0"/>
              </a:spcAft>
              <a:buClr>
                <a:srgbClr val="6C6F70"/>
              </a:buClr>
              <a:buChar char="–"/>
              <a:defRPr sz="2400">
                <a:solidFill>
                  <a:srgbClr val="6C6F70"/>
                </a:solidFill>
                <a:latin typeface="+mn-lt"/>
                <a:ea typeface="+mn-ea"/>
              </a:defRPr>
            </a:lvl2pPr>
            <a:lvl3pPr marL="558800" indent="-1651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6C6F70"/>
              </a:buClr>
              <a:buChar char="•"/>
              <a:defRPr sz="2000">
                <a:solidFill>
                  <a:srgbClr val="6C6F70"/>
                </a:solidFill>
                <a:latin typeface="+mn-lt"/>
                <a:ea typeface="+mn-ea"/>
              </a:defRPr>
            </a:lvl3pPr>
            <a:lvl4pPr marL="762000" indent="-1905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6C6F70"/>
              </a:buClr>
              <a:buChar char="–"/>
              <a:defRPr sz="1800">
                <a:solidFill>
                  <a:srgbClr val="6C6F70"/>
                </a:solidFill>
                <a:latin typeface="+mn-lt"/>
                <a:ea typeface="+mn-ea"/>
              </a:defRPr>
            </a:lvl4pPr>
            <a:lvl5pPr marL="960438" indent="-185738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6C6F70"/>
              </a:buClr>
              <a:buChar char="»"/>
              <a:defRPr sz="1800">
                <a:solidFill>
                  <a:srgbClr val="6C6F70"/>
                </a:solidFill>
                <a:latin typeface="+mn-lt"/>
                <a:ea typeface="+mn-ea"/>
              </a:defRPr>
            </a:lvl5pPr>
            <a:lvl6pPr marL="1417638" indent="-185738" algn="l" rtl="0" fontAlgn="base">
              <a:spcBef>
                <a:spcPct val="20000"/>
              </a:spcBef>
              <a:spcAft>
                <a:spcPct val="0"/>
              </a:spcAft>
              <a:buClr>
                <a:srgbClr val="6C6F70"/>
              </a:buClr>
              <a:buChar char="»"/>
              <a:defRPr sz="1800">
                <a:solidFill>
                  <a:srgbClr val="6C6F70"/>
                </a:solidFill>
                <a:latin typeface="+mn-lt"/>
                <a:ea typeface="+mn-ea"/>
              </a:defRPr>
            </a:lvl6pPr>
            <a:lvl7pPr marL="1874838" indent="-185738" algn="l" rtl="0" fontAlgn="base">
              <a:spcBef>
                <a:spcPct val="20000"/>
              </a:spcBef>
              <a:spcAft>
                <a:spcPct val="0"/>
              </a:spcAft>
              <a:buClr>
                <a:srgbClr val="6C6F70"/>
              </a:buClr>
              <a:buChar char="»"/>
              <a:defRPr sz="1800">
                <a:solidFill>
                  <a:srgbClr val="6C6F70"/>
                </a:solidFill>
                <a:latin typeface="+mn-lt"/>
                <a:ea typeface="+mn-ea"/>
              </a:defRPr>
            </a:lvl7pPr>
            <a:lvl8pPr marL="2332038" indent="-185738" algn="l" rtl="0" fontAlgn="base">
              <a:spcBef>
                <a:spcPct val="20000"/>
              </a:spcBef>
              <a:spcAft>
                <a:spcPct val="0"/>
              </a:spcAft>
              <a:buClr>
                <a:srgbClr val="6C6F70"/>
              </a:buClr>
              <a:buChar char="»"/>
              <a:defRPr sz="1800">
                <a:solidFill>
                  <a:srgbClr val="6C6F70"/>
                </a:solidFill>
                <a:latin typeface="+mn-lt"/>
                <a:ea typeface="+mn-ea"/>
              </a:defRPr>
            </a:lvl8pPr>
            <a:lvl9pPr marL="2789238" indent="-185738" algn="l" rtl="0" fontAlgn="base">
              <a:spcBef>
                <a:spcPct val="20000"/>
              </a:spcBef>
              <a:spcAft>
                <a:spcPct val="0"/>
              </a:spcAft>
              <a:buClr>
                <a:srgbClr val="6C6F70"/>
              </a:buClr>
              <a:buChar char="»"/>
              <a:defRPr sz="1800">
                <a:solidFill>
                  <a:srgbClr val="6C6F70"/>
                </a:solidFill>
                <a:latin typeface="+mn-lt"/>
                <a:ea typeface="+mn-ea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80000"/>
              </a:spcBef>
              <a:spcAft>
                <a:spcPct val="0"/>
              </a:spcAft>
              <a:buClr>
                <a:srgbClr val="005B82"/>
              </a:buClr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rgbClr val="006892"/>
                </a:solidFill>
                <a:effectLst/>
                <a:uLnTx/>
                <a:uFillTx/>
                <a:latin typeface="Arial"/>
                <a:ea typeface="ＭＳ Ｐゴシック"/>
                <a:cs typeface="ＭＳ Ｐゴシック"/>
              </a:rPr>
              <a:t>What type of activities do we need?</a:t>
            </a: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006892"/>
              </a:solidFill>
              <a:effectLst/>
              <a:uLnTx/>
              <a:uFillTx/>
              <a:latin typeface="Arial"/>
              <a:ea typeface="ＭＳ Ｐゴシック"/>
              <a:cs typeface="ＭＳ Ｐゴシック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80000"/>
              </a:spcBef>
              <a:spcAft>
                <a:spcPct val="0"/>
              </a:spcAft>
              <a:buClr>
                <a:srgbClr val="005B82"/>
              </a:buClr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2400" b="0" i="0" u="none" strike="noStrike" kern="0" cap="none" spc="0" normalizeH="0" baseline="0" noProof="0" dirty="0">
              <a:ln>
                <a:noFill/>
              </a:ln>
              <a:solidFill>
                <a:srgbClr val="6C6F70"/>
              </a:solidFill>
              <a:effectLst/>
              <a:uLnTx/>
              <a:uFillTx/>
              <a:latin typeface="Arial"/>
              <a:ea typeface="ＭＳ Ｐゴシック"/>
              <a:cs typeface="ＭＳ Ｐゴシック"/>
            </a:endParaRPr>
          </a:p>
        </p:txBody>
      </p:sp>
      <p:sp>
        <p:nvSpPr>
          <p:cNvPr id="16" name="Content Placeholder 5"/>
          <p:cNvSpPr txBox="1">
            <a:spLocks/>
          </p:cNvSpPr>
          <p:nvPr/>
        </p:nvSpPr>
        <p:spPr bwMode="auto">
          <a:xfrm>
            <a:off x="3557851" y="780458"/>
            <a:ext cx="6811055" cy="6710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190500" indent="-190500" algn="l" rtl="0" eaLnBrk="0" fontAlgn="base" hangingPunct="0">
              <a:spcBef>
                <a:spcPct val="80000"/>
              </a:spcBef>
              <a:spcAft>
                <a:spcPct val="0"/>
              </a:spcAft>
              <a:buClr>
                <a:srgbClr val="005B82"/>
              </a:buClr>
              <a:buFont typeface="Wingdings" panose="05000000000000000000" pitchFamily="2" charset="2"/>
              <a:buChar char="§"/>
              <a:defRPr sz="2800">
                <a:solidFill>
                  <a:srgbClr val="6C6F70"/>
                </a:solidFill>
                <a:latin typeface="+mn-lt"/>
                <a:ea typeface="+mn-ea"/>
                <a:cs typeface="+mn-cs"/>
              </a:defRPr>
            </a:lvl1pPr>
            <a:lvl2pPr marL="379413" indent="-168275" algn="l" rtl="0" eaLnBrk="0" fontAlgn="base" hangingPunct="0">
              <a:spcBef>
                <a:spcPct val="40000"/>
              </a:spcBef>
              <a:spcAft>
                <a:spcPct val="0"/>
              </a:spcAft>
              <a:buClr>
                <a:srgbClr val="6C6F70"/>
              </a:buClr>
              <a:buChar char="–"/>
              <a:defRPr sz="2400">
                <a:solidFill>
                  <a:srgbClr val="6C6F70"/>
                </a:solidFill>
                <a:latin typeface="+mn-lt"/>
                <a:ea typeface="+mn-ea"/>
              </a:defRPr>
            </a:lvl2pPr>
            <a:lvl3pPr marL="558800" indent="-1651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6C6F70"/>
              </a:buClr>
              <a:buChar char="•"/>
              <a:defRPr sz="2000">
                <a:solidFill>
                  <a:srgbClr val="6C6F70"/>
                </a:solidFill>
                <a:latin typeface="+mn-lt"/>
                <a:ea typeface="+mn-ea"/>
              </a:defRPr>
            </a:lvl3pPr>
            <a:lvl4pPr marL="762000" indent="-1905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6C6F70"/>
              </a:buClr>
              <a:buChar char="–"/>
              <a:defRPr sz="1800">
                <a:solidFill>
                  <a:srgbClr val="6C6F70"/>
                </a:solidFill>
                <a:latin typeface="+mn-lt"/>
                <a:ea typeface="+mn-ea"/>
              </a:defRPr>
            </a:lvl4pPr>
            <a:lvl5pPr marL="960438" indent="-185738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6C6F70"/>
              </a:buClr>
              <a:buChar char="»"/>
              <a:defRPr sz="1800">
                <a:solidFill>
                  <a:srgbClr val="6C6F70"/>
                </a:solidFill>
                <a:latin typeface="+mn-lt"/>
                <a:ea typeface="+mn-ea"/>
              </a:defRPr>
            </a:lvl5pPr>
            <a:lvl6pPr marL="1417638" indent="-185738" algn="l" rtl="0" fontAlgn="base">
              <a:spcBef>
                <a:spcPct val="20000"/>
              </a:spcBef>
              <a:spcAft>
                <a:spcPct val="0"/>
              </a:spcAft>
              <a:buClr>
                <a:srgbClr val="6C6F70"/>
              </a:buClr>
              <a:buChar char="»"/>
              <a:defRPr sz="1800">
                <a:solidFill>
                  <a:srgbClr val="6C6F70"/>
                </a:solidFill>
                <a:latin typeface="+mn-lt"/>
                <a:ea typeface="+mn-ea"/>
              </a:defRPr>
            </a:lvl6pPr>
            <a:lvl7pPr marL="1874838" indent="-185738" algn="l" rtl="0" fontAlgn="base">
              <a:spcBef>
                <a:spcPct val="20000"/>
              </a:spcBef>
              <a:spcAft>
                <a:spcPct val="0"/>
              </a:spcAft>
              <a:buClr>
                <a:srgbClr val="6C6F70"/>
              </a:buClr>
              <a:buChar char="»"/>
              <a:defRPr sz="1800">
                <a:solidFill>
                  <a:srgbClr val="6C6F70"/>
                </a:solidFill>
                <a:latin typeface="+mn-lt"/>
                <a:ea typeface="+mn-ea"/>
              </a:defRPr>
            </a:lvl7pPr>
            <a:lvl8pPr marL="2332038" indent="-185738" algn="l" rtl="0" fontAlgn="base">
              <a:spcBef>
                <a:spcPct val="20000"/>
              </a:spcBef>
              <a:spcAft>
                <a:spcPct val="0"/>
              </a:spcAft>
              <a:buClr>
                <a:srgbClr val="6C6F70"/>
              </a:buClr>
              <a:buChar char="»"/>
              <a:defRPr sz="1800">
                <a:solidFill>
                  <a:srgbClr val="6C6F70"/>
                </a:solidFill>
                <a:latin typeface="+mn-lt"/>
                <a:ea typeface="+mn-ea"/>
              </a:defRPr>
            </a:lvl8pPr>
            <a:lvl9pPr marL="2789238" indent="-185738" algn="l" rtl="0" fontAlgn="base">
              <a:spcBef>
                <a:spcPct val="20000"/>
              </a:spcBef>
              <a:spcAft>
                <a:spcPct val="0"/>
              </a:spcAft>
              <a:buClr>
                <a:srgbClr val="6C6F70"/>
              </a:buClr>
              <a:buChar char="»"/>
              <a:defRPr sz="1800">
                <a:solidFill>
                  <a:srgbClr val="6C6F70"/>
                </a:solidFill>
                <a:latin typeface="+mn-lt"/>
                <a:ea typeface="+mn-ea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80000"/>
              </a:spcBef>
              <a:spcAft>
                <a:spcPct val="0"/>
              </a:spcAft>
              <a:buClr>
                <a:srgbClr val="005B82"/>
              </a:buClr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rgbClr val="006892"/>
                </a:solidFill>
                <a:effectLst/>
                <a:uLnTx/>
                <a:uFillTx/>
                <a:latin typeface="Arial"/>
                <a:ea typeface="ＭＳ Ｐゴシック"/>
                <a:cs typeface="ＭＳ Ｐゴシック"/>
              </a:rPr>
              <a:t>Where do our players lie on the continuum?</a:t>
            </a: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006892"/>
              </a:solidFill>
              <a:effectLst/>
              <a:uLnTx/>
              <a:uFillTx/>
              <a:latin typeface="Arial"/>
              <a:ea typeface="ＭＳ Ｐゴシック"/>
              <a:cs typeface="ＭＳ Ｐゴシック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80000"/>
              </a:spcBef>
              <a:spcAft>
                <a:spcPct val="0"/>
              </a:spcAft>
              <a:buClr>
                <a:srgbClr val="005B82"/>
              </a:buClr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2400" b="0" i="0" u="none" strike="noStrike" kern="0" cap="none" spc="0" normalizeH="0" baseline="0" noProof="0" dirty="0">
              <a:ln>
                <a:noFill/>
              </a:ln>
              <a:solidFill>
                <a:srgbClr val="6C6F70"/>
              </a:solidFill>
              <a:effectLst/>
              <a:uLnTx/>
              <a:uFillTx/>
              <a:latin typeface="Arial"/>
              <a:ea typeface="ＭＳ Ｐゴシック"/>
              <a:cs typeface="ＭＳ Ｐゴシック"/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280562" y="2300904"/>
            <a:ext cx="6554578" cy="369332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eaLnBrk="0" fontAlgn="base" hangingPunct="0">
              <a:spcBef>
                <a:spcPts val="600"/>
              </a:spcBef>
              <a:spcAft>
                <a:spcPct val="0"/>
              </a:spcAft>
              <a:buClr>
                <a:srgbClr val="005B82"/>
              </a:buClr>
            </a:pPr>
            <a:r>
              <a:rPr lang="en-IE" altLang="en-US" b="1" u="sng" dirty="0">
                <a:solidFill>
                  <a:srgbClr val="006892"/>
                </a:solidFill>
                <a:latin typeface="Arial"/>
                <a:ea typeface="ＭＳ Ｐゴシック"/>
                <a:cs typeface="ＭＳ Ｐゴシック"/>
              </a:rPr>
              <a:t>Hexagon Hurling</a:t>
            </a:r>
            <a:endParaRPr lang="en-GB" altLang="en-US" b="1" u="sng" dirty="0">
              <a:solidFill>
                <a:srgbClr val="006892"/>
              </a:solidFill>
              <a:latin typeface="Arial"/>
              <a:ea typeface="ＭＳ Ｐゴシック"/>
              <a:cs typeface="ＭＳ Ｐゴシック"/>
            </a:endParaRPr>
          </a:p>
        </p:txBody>
      </p:sp>
      <p:pic>
        <p:nvPicPr>
          <p:cNvPr id="18" name="Picture 1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91005" y="456308"/>
            <a:ext cx="4399280" cy="1649305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188" y="5837712"/>
            <a:ext cx="1574083" cy="609322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34410" y="4752388"/>
            <a:ext cx="10113190" cy="218598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DD3B1D1-681A-438C-AE6D-8B23BEFDF9C4}"/>
              </a:ext>
            </a:extLst>
          </p:cNvPr>
          <p:cNvPicPr/>
          <p:nvPr/>
        </p:nvPicPr>
        <p:blipFill rotWithShape="1">
          <a:blip r:embed="rId6"/>
          <a:srcRect l="28457" t="71499" r="9721" b="1"/>
          <a:stretch/>
        </p:blipFill>
        <p:spPr bwMode="auto">
          <a:xfrm>
            <a:off x="1523057" y="2898335"/>
            <a:ext cx="8714958" cy="293206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74724451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0" y="0"/>
            <a:ext cx="8991600" cy="1943552"/>
          </a:xfrm>
          <a:prstGeom prst="rect">
            <a:avLst/>
          </a:prstGeom>
        </p:spPr>
      </p:pic>
      <p:sp>
        <p:nvSpPr>
          <p:cNvPr id="6" name="Rectangle 2">
            <a:extLst>
              <a:ext uri="{FF2B5EF4-FFF2-40B4-BE49-F238E27FC236}">
                <a16:creationId xmlns:a16="http://schemas.microsoft.com/office/drawing/2014/main" id="{7184100D-5B8E-4BF0-A2CA-62B4241666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78855" y="233667"/>
            <a:ext cx="5420735" cy="1709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t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lnSpc>
                <a:spcPct val="90000"/>
              </a:lnSpc>
            </a:pPr>
            <a:r>
              <a:rPr lang="en-GB" altLang="en-US" sz="3200" b="1" dirty="0">
                <a:solidFill>
                  <a:schemeClr val="bg1"/>
                </a:solidFill>
                <a:latin typeface="Arial"/>
                <a:ea typeface="ＭＳ Ｐゴシック"/>
              </a:rPr>
              <a:t>The best way to Develop Team Play?</a:t>
            </a:r>
            <a:endParaRPr lang="en-IE" altLang="en-US" sz="3200" b="1" dirty="0">
              <a:solidFill>
                <a:schemeClr val="bg1"/>
              </a:solidFill>
              <a:latin typeface="Arial"/>
              <a:ea typeface="ＭＳ Ｐゴシック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188" y="5837712"/>
            <a:ext cx="1574083" cy="60932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43933" y="732078"/>
            <a:ext cx="4102100" cy="58420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64411" y="2065473"/>
            <a:ext cx="1098550" cy="158760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64411" y="3262799"/>
            <a:ext cx="1068070" cy="1543556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64411" y="4449161"/>
            <a:ext cx="1045176" cy="1510471"/>
          </a:xfrm>
          <a:prstGeom prst="rect">
            <a:avLst/>
          </a:prstGeom>
        </p:spPr>
      </p:pic>
      <p:sp>
        <p:nvSpPr>
          <p:cNvPr id="13" name="Content Placeholder 5"/>
          <p:cNvSpPr>
            <a:spLocks noGrp="1"/>
          </p:cNvSpPr>
          <p:nvPr>
            <p:ph sz="half" idx="1"/>
          </p:nvPr>
        </p:nvSpPr>
        <p:spPr>
          <a:xfrm>
            <a:off x="3415347" y="2486113"/>
            <a:ext cx="4489133" cy="633008"/>
          </a:xfrm>
        </p:spPr>
        <p:txBody>
          <a:bodyPr>
            <a:normAutofit/>
          </a:bodyPr>
          <a:lstStyle/>
          <a:p>
            <a:pPr>
              <a:buFont typeface="Arial" charset="0"/>
              <a:buChar char="•"/>
            </a:pPr>
            <a:r>
              <a:rPr lang="en-GB" sz="1400" b="1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Ability of players (Technical, Tactical, Physical)</a:t>
            </a:r>
          </a:p>
          <a:p>
            <a:pPr>
              <a:buFont typeface="Arial" charset="0"/>
              <a:buChar char="•"/>
            </a:pPr>
            <a:r>
              <a:rPr lang="en-GB" sz="1400" b="1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Penetration</a:t>
            </a:r>
          </a:p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endParaRPr lang="en-GB" sz="2400" b="1" dirty="0"/>
          </a:p>
        </p:txBody>
      </p:sp>
      <p:sp>
        <p:nvSpPr>
          <p:cNvPr id="14" name="Content Placeholder 5"/>
          <p:cNvSpPr>
            <a:spLocks noGrp="1"/>
          </p:cNvSpPr>
          <p:nvPr>
            <p:ph sz="half" idx="1"/>
          </p:nvPr>
        </p:nvSpPr>
        <p:spPr>
          <a:xfrm>
            <a:off x="3415347" y="3472964"/>
            <a:ext cx="4489133" cy="633008"/>
          </a:xfrm>
        </p:spPr>
        <p:txBody>
          <a:bodyPr>
            <a:normAutofit/>
          </a:bodyPr>
          <a:lstStyle/>
          <a:p>
            <a:pPr>
              <a:buFont typeface="Arial" charset="0"/>
              <a:buChar char="•"/>
            </a:pPr>
            <a:r>
              <a:rPr lang="en-GB" sz="1400" b="1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Play it wide</a:t>
            </a:r>
          </a:p>
          <a:p>
            <a:pPr>
              <a:buFont typeface="Arial" charset="0"/>
              <a:buChar char="•"/>
            </a:pPr>
            <a:r>
              <a:rPr lang="en-GB" sz="1400" b="1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Move ball through poles placed on the wings</a:t>
            </a:r>
          </a:p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endParaRPr lang="en-GB" sz="2400" b="1" dirty="0"/>
          </a:p>
        </p:txBody>
      </p:sp>
      <p:sp>
        <p:nvSpPr>
          <p:cNvPr id="15" name="Content Placeholder 5"/>
          <p:cNvSpPr>
            <a:spLocks noGrp="1"/>
          </p:cNvSpPr>
          <p:nvPr>
            <p:ph sz="half" idx="1"/>
          </p:nvPr>
        </p:nvSpPr>
        <p:spPr>
          <a:xfrm>
            <a:off x="3415347" y="4707017"/>
            <a:ext cx="4489133" cy="633008"/>
          </a:xfrm>
        </p:spPr>
        <p:txBody>
          <a:bodyPr>
            <a:normAutofit/>
          </a:bodyPr>
          <a:lstStyle/>
          <a:p>
            <a:pPr>
              <a:buFont typeface="Arial" charset="0"/>
              <a:buChar char="•"/>
            </a:pPr>
            <a:r>
              <a:rPr lang="en-GB" sz="1400" b="1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Rules</a:t>
            </a:r>
          </a:p>
          <a:p>
            <a:pPr>
              <a:buFont typeface="Arial" charset="0"/>
              <a:buChar char="•"/>
            </a:pPr>
            <a:r>
              <a:rPr lang="en-GB" sz="1400" b="1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3 seconds on ball</a:t>
            </a:r>
          </a:p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11328906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uild="p"/>
      <p:bldP spid="14" grpId="0" build="p"/>
      <p:bldP spid="15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5">
            <a:extLst>
              <a:ext uri="{FF2B5EF4-FFF2-40B4-BE49-F238E27FC236}">
                <a16:creationId xmlns:a16="http://schemas.microsoft.com/office/drawing/2014/main" id="{7AAE36EA-F23B-4309-99EC-061BBC3EA47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91628" y="405130"/>
            <a:ext cx="5083492" cy="868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t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lnSpc>
                <a:spcPct val="90000"/>
              </a:lnSpc>
            </a:pPr>
            <a:r>
              <a:rPr lang="ga-IE" altLang="en-US" sz="2800" b="1" dirty="0">
                <a:solidFill>
                  <a:srgbClr val="005B82"/>
                </a:solidFill>
                <a:latin typeface="Arial"/>
                <a:ea typeface="ＭＳ Ｐゴシック"/>
              </a:rPr>
              <a:t>Apply learning from Modified Games into Full Games</a:t>
            </a:r>
            <a:endParaRPr lang="ga-IE" altLang="en-US" sz="2800" b="1" dirty="0">
              <a:solidFill>
                <a:srgbClr val="005B82"/>
              </a:solidFill>
            </a:endParaRPr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F380D5AC-01A0-48EE-93BA-0C386C2C4D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77174" y="1602220"/>
            <a:ext cx="8327395" cy="23770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t"/>
          <a:lstStyle>
            <a:lvl1pPr marL="304800" indent="-3048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62000" indent="-3048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marL="800100" lvl="1" indent="-342900">
              <a:spcBef>
                <a:spcPct val="80000"/>
              </a:spcBef>
              <a:buClr>
                <a:srgbClr val="005B82"/>
              </a:buClr>
              <a:buFont typeface="Arial"/>
              <a:buChar char="•"/>
            </a:pPr>
            <a:r>
              <a:rPr lang="ga-IE" altLang="en-US" sz="2000" dirty="0">
                <a:solidFill>
                  <a:srgbClr val="006892"/>
                </a:solidFill>
                <a:latin typeface="Arial" charset="0"/>
                <a:ea typeface="ＭＳ Ｐゴシック"/>
              </a:rPr>
              <a:t>Training Games when/if possible.</a:t>
            </a:r>
            <a:endParaRPr lang="ga-IE" altLang="en-US" sz="2000" dirty="0">
              <a:solidFill>
                <a:srgbClr val="006892"/>
              </a:solidFill>
              <a:latin typeface="Arial" charset="0"/>
            </a:endParaRPr>
          </a:p>
          <a:p>
            <a:pPr marL="800100" lvl="1" indent="-342900">
              <a:spcBef>
                <a:spcPct val="80000"/>
              </a:spcBef>
              <a:buClr>
                <a:srgbClr val="005B82"/>
              </a:buClr>
              <a:buFont typeface="Arial"/>
              <a:buChar char="•"/>
            </a:pPr>
            <a:r>
              <a:rPr lang="ga-IE" altLang="en-US" sz="2000" dirty="0">
                <a:solidFill>
                  <a:srgbClr val="006892"/>
                </a:solidFill>
                <a:latin typeface="Arial" charset="0"/>
                <a:ea typeface="ＭＳ Ｐゴシック"/>
              </a:rPr>
              <a:t>Challenge Games.</a:t>
            </a:r>
            <a:endParaRPr lang="ga-IE" altLang="en-US" sz="2000" dirty="0">
              <a:solidFill>
                <a:srgbClr val="006892"/>
              </a:solidFill>
              <a:latin typeface="Arial" charset="0"/>
            </a:endParaRPr>
          </a:p>
          <a:p>
            <a:pPr marL="800100" lvl="1" indent="-342900">
              <a:spcBef>
                <a:spcPct val="80000"/>
              </a:spcBef>
              <a:buClr>
                <a:srgbClr val="005B82"/>
              </a:buClr>
              <a:buFont typeface="Arial"/>
              <a:buChar char="•"/>
            </a:pPr>
            <a:r>
              <a:rPr lang="ga-IE" altLang="en-US" sz="2000" dirty="0">
                <a:solidFill>
                  <a:srgbClr val="006892"/>
                </a:solidFill>
                <a:latin typeface="Arial" charset="0"/>
                <a:ea typeface="ＭＳ Ｐゴシック"/>
              </a:rPr>
              <a:t>League Games.</a:t>
            </a:r>
            <a:endParaRPr lang="ga-IE" altLang="en-US" sz="2000" dirty="0">
              <a:solidFill>
                <a:srgbClr val="006892"/>
              </a:solidFill>
              <a:latin typeface="Arial" charset="0"/>
            </a:endParaRPr>
          </a:p>
          <a:p>
            <a:pPr marL="800100" lvl="1" indent="-342900">
              <a:spcBef>
                <a:spcPct val="80000"/>
              </a:spcBef>
              <a:buClr>
                <a:srgbClr val="005B82"/>
              </a:buClr>
              <a:buFont typeface="Arial"/>
              <a:buChar char="•"/>
            </a:pPr>
            <a:r>
              <a:rPr lang="ga-IE" altLang="en-US" sz="2000" dirty="0">
                <a:solidFill>
                  <a:srgbClr val="006892"/>
                </a:solidFill>
                <a:latin typeface="Arial" charset="0"/>
                <a:ea typeface="ＭＳ Ｐゴシック"/>
              </a:rPr>
              <a:t>Championship?</a:t>
            </a:r>
          </a:p>
          <a:p>
            <a:pPr marL="0" indent="0">
              <a:spcBef>
                <a:spcPct val="80000"/>
              </a:spcBef>
              <a:buClr>
                <a:srgbClr val="005B82"/>
              </a:buClr>
            </a:pPr>
            <a:r>
              <a:rPr lang="en-US" altLang="en-US" b="1" dirty="0">
                <a:solidFill>
                  <a:srgbClr val="006892"/>
                </a:solidFill>
                <a:latin typeface="Arial" charset="0"/>
                <a:ea typeface="ＭＳ Ｐゴシック"/>
              </a:rPr>
              <a:t>Check for the 3 Cs</a:t>
            </a:r>
            <a:endParaRPr lang="en-US" altLang="en-US" b="1" dirty="0">
              <a:solidFill>
                <a:srgbClr val="006892"/>
              </a:solidFill>
              <a:latin typeface="Arial" charset="0"/>
            </a:endParaRPr>
          </a:p>
          <a:p>
            <a:pPr marL="800100" lvl="1" indent="-342900">
              <a:spcBef>
                <a:spcPct val="80000"/>
              </a:spcBef>
              <a:buClr>
                <a:srgbClr val="005B82"/>
              </a:buClr>
              <a:buFont typeface="Wingdings"/>
              <a:buChar char="ü"/>
            </a:pPr>
            <a:r>
              <a:rPr lang="ga-IE" sz="2200" dirty="0">
                <a:solidFill>
                  <a:srgbClr val="006892"/>
                </a:solidFill>
                <a:latin typeface="Arial" charset="0"/>
                <a:ea typeface="ＭＳ Ｐゴシック"/>
                <a:cs typeface="Arial"/>
              </a:rPr>
              <a:t>Communication</a:t>
            </a:r>
            <a:endParaRPr lang="en-GB" sz="2200" dirty="0">
              <a:solidFill>
                <a:srgbClr val="006892"/>
              </a:solidFill>
              <a:latin typeface="Arial" charset="0"/>
              <a:cs typeface="Arial"/>
            </a:endParaRPr>
          </a:p>
          <a:p>
            <a:pPr marL="1409700" lvl="3" indent="-342900">
              <a:spcBef>
                <a:spcPct val="80000"/>
              </a:spcBef>
              <a:buClr>
                <a:srgbClr val="005B82"/>
              </a:buClr>
              <a:buFont typeface="Wingdings"/>
              <a:buChar char="ü"/>
            </a:pPr>
            <a:r>
              <a:rPr lang="ga-IE" sz="2200" dirty="0">
                <a:solidFill>
                  <a:srgbClr val="006892"/>
                </a:solidFill>
                <a:latin typeface="Arial" charset="0"/>
                <a:ea typeface="ＭＳ Ｐゴシック"/>
                <a:cs typeface="Arial"/>
              </a:rPr>
              <a:t>Cohesion </a:t>
            </a:r>
          </a:p>
          <a:p>
            <a:pPr marL="1866900" lvl="4" indent="-342900">
              <a:spcBef>
                <a:spcPct val="80000"/>
              </a:spcBef>
              <a:buClr>
                <a:srgbClr val="005B82"/>
              </a:buClr>
              <a:buFont typeface="Wingdings"/>
              <a:buChar char="ü"/>
            </a:pPr>
            <a:r>
              <a:rPr lang="ga-IE" sz="2200" dirty="0">
                <a:solidFill>
                  <a:srgbClr val="006892"/>
                </a:solidFill>
                <a:latin typeface="Arial" charset="0"/>
                <a:ea typeface="ＭＳ Ｐゴシック"/>
                <a:cs typeface="Arial"/>
              </a:rPr>
              <a:t>Coaching inputs</a:t>
            </a:r>
            <a:endParaRPr lang="en-GB" sz="2200" dirty="0">
              <a:solidFill>
                <a:srgbClr val="006892"/>
              </a:solidFill>
              <a:latin typeface="Arial" charset="0"/>
              <a:ea typeface="ＭＳ Ｐゴシック"/>
              <a:cs typeface="Arial"/>
            </a:endParaRPr>
          </a:p>
          <a:p>
            <a:pPr marL="342900" indent="-342900">
              <a:spcBef>
                <a:spcPct val="80000"/>
              </a:spcBef>
              <a:buClr>
                <a:srgbClr val="005B82"/>
              </a:buClr>
              <a:buFont typeface="Wingdings"/>
              <a:buChar char="ü"/>
            </a:pPr>
            <a:endParaRPr lang="en-GB" altLang="en-US" dirty="0">
              <a:solidFill>
                <a:srgbClr val="6C6F70"/>
              </a:solidFill>
            </a:endParaRPr>
          </a:p>
          <a:p>
            <a:pPr>
              <a:spcBef>
                <a:spcPct val="80000"/>
              </a:spcBef>
              <a:buClr>
                <a:srgbClr val="005B82"/>
              </a:buClr>
              <a:buFont typeface="Wingdings" panose="05000000000000000000" pitchFamily="2" charset="2"/>
              <a:buChar char="§"/>
            </a:pPr>
            <a:endParaRPr lang="en-GB" altLang="en-US" dirty="0">
              <a:solidFill>
                <a:srgbClr val="6C6F70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7007817" y="-159069"/>
            <a:ext cx="5184183" cy="709414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188" y="5837712"/>
            <a:ext cx="1574083" cy="60932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5120" y="1123791"/>
            <a:ext cx="6390640" cy="3160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8291927"/>
      </p:ext>
    </p:extLst>
  </p:cSld>
  <p:clrMapOvr>
    <a:masterClrMapping/>
  </p:clrMapOvr>
  <p:transition spd="slow">
    <p:push dir="u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800000">
            <a:off x="0" y="1"/>
            <a:ext cx="7447280" cy="1609744"/>
          </a:xfrm>
          <a:prstGeom prst="rect">
            <a:avLst/>
          </a:prstGeom>
        </p:spPr>
      </p:pic>
      <p:sp>
        <p:nvSpPr>
          <p:cNvPr id="6" name="Rectangle 2">
            <a:extLst>
              <a:ext uri="{FF2B5EF4-FFF2-40B4-BE49-F238E27FC236}">
                <a16:creationId xmlns:a16="http://schemas.microsoft.com/office/drawing/2014/main" id="{7184100D-5B8E-4BF0-A2CA-62B4241666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68695" y="253987"/>
            <a:ext cx="5420735" cy="1709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t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lnSpc>
                <a:spcPct val="90000"/>
              </a:lnSpc>
            </a:pPr>
            <a:r>
              <a:rPr lang="en-GB" altLang="en-US" sz="4400" b="1">
                <a:solidFill>
                  <a:schemeClr val="bg1"/>
                </a:solidFill>
                <a:latin typeface="Arial"/>
                <a:ea typeface="ＭＳ Ｐゴシック"/>
              </a:rPr>
              <a:t>Group Task</a:t>
            </a:r>
            <a:endParaRPr lang="en-IE" altLang="en-US" sz="4400" b="1" dirty="0">
              <a:solidFill>
                <a:schemeClr val="bg1"/>
              </a:solidFill>
              <a:latin typeface="Arial"/>
              <a:ea typeface="ＭＳ Ｐゴシック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41638" y="6017081"/>
            <a:ext cx="1574083" cy="609322"/>
          </a:xfrm>
          <a:prstGeom prst="rect">
            <a:avLst/>
          </a:prstGeom>
        </p:spPr>
      </p:pic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D5060026-BC51-4A86-905D-35F07F00CF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08821" y="5902726"/>
            <a:ext cx="3853339" cy="419016"/>
          </a:xfrm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rmAutofit fontScale="92500" lnSpcReduction="10000"/>
          </a:bodyPr>
          <a:lstStyle/>
          <a:p>
            <a:pPr marL="0" indent="0">
              <a:buNone/>
            </a:pPr>
            <a:r>
              <a:rPr lang="en-GB" sz="1800" b="1">
                <a:solidFill>
                  <a:srgbClr val="FF0000"/>
                </a:solidFill>
                <a:ea typeface="+mn-lt"/>
                <a:cs typeface="+mn-lt"/>
              </a:rPr>
              <a:t>Sometimes </a:t>
            </a:r>
            <a:r>
              <a:rPr lang="en-GB" sz="1800" b="1" dirty="0">
                <a:solidFill>
                  <a:srgbClr val="FF0000"/>
                </a:solidFill>
                <a:ea typeface="+mn-lt"/>
                <a:cs typeface="+mn-lt"/>
              </a:rPr>
              <a:t>you must suspend one aspect of the Game to develop another</a:t>
            </a:r>
            <a:endParaRPr lang="en-GB" sz="1800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D5060026-BC51-4A86-905D-35F07F00CF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6922" y="1758712"/>
            <a:ext cx="7381558" cy="1059710"/>
          </a:xfrm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rmAutofit/>
          </a:bodyPr>
          <a:lstStyle/>
          <a:p>
            <a:pPr marL="0" indent="0">
              <a:buNone/>
            </a:pPr>
            <a:r>
              <a:rPr lang="en-GB" sz="1600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Each group assigned a principle of play.</a:t>
            </a:r>
          </a:p>
          <a:p>
            <a:pPr marL="0" indent="0">
              <a:buNone/>
            </a:pPr>
            <a:r>
              <a:rPr lang="en-GB" sz="1600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Choose an appropriate modified game to develop the principle of play</a:t>
            </a:r>
          </a:p>
          <a:p>
            <a:pPr marL="0" indent="0">
              <a:buNone/>
            </a:pPr>
            <a:r>
              <a:rPr lang="en-GB" sz="1600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Use STEPR model to develop the modified game</a:t>
            </a: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D5060026-BC51-4A86-905D-35F07F00CF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6432" y="3045221"/>
            <a:ext cx="4221798" cy="389236"/>
          </a:xfrm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Space; More space or less?</a:t>
            </a:r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D5060026-BC51-4A86-905D-35F07F00CF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8695" y="3854218"/>
            <a:ext cx="4821238" cy="600550"/>
          </a:xfrm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Time;  Limit the time or give more time</a:t>
            </a:r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D5060026-BC51-4A86-905D-35F07F00CF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8695" y="4572574"/>
            <a:ext cx="4821238" cy="600550"/>
          </a:xfrm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Equipment;  Different type of ball?</a:t>
            </a:r>
          </a:p>
        </p:txBody>
      </p:sp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D5060026-BC51-4A86-905D-35F07F00CF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8695" y="5307137"/>
            <a:ext cx="4821238" cy="600550"/>
          </a:xfrm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Personnel; More players or less</a:t>
            </a:r>
          </a:p>
        </p:txBody>
      </p:sp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D5060026-BC51-4A86-905D-35F07F00CF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8695" y="6041700"/>
            <a:ext cx="4821238" cy="600550"/>
          </a:xfrm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rmAutofit/>
          </a:bodyPr>
          <a:lstStyle/>
          <a:p>
            <a:pPr marL="0" indent="0">
              <a:buNone/>
            </a:pPr>
            <a:r>
              <a:rPr lang="en-US" sz="200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Rules/conditions of the activity.</a:t>
            </a:r>
          </a:p>
        </p:txBody>
      </p:sp>
      <p:pic>
        <p:nvPicPr>
          <p:cNvPr id="27" name="Picture 2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6922" y="2892720"/>
            <a:ext cx="329070" cy="3436314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18230" y="-81280"/>
            <a:ext cx="6936275" cy="5663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002852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build="p"/>
      <p:bldP spid="22" grpId="0" build="p"/>
      <p:bldP spid="23" grpId="0" build="p"/>
      <p:bldP spid="24" grpId="0" build="p"/>
      <p:bldP spid="25" grpId="0" build="p"/>
      <p:bldP spid="26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94265"/>
            <a:ext cx="5184183" cy="7094146"/>
          </a:xfrm>
          <a:prstGeom prst="rect">
            <a:avLst/>
          </a:prstGeom>
        </p:spPr>
      </p:pic>
      <p:sp>
        <p:nvSpPr>
          <p:cNvPr id="6" name="Rectangle 2">
            <a:extLst>
              <a:ext uri="{FF2B5EF4-FFF2-40B4-BE49-F238E27FC236}">
                <a16:creationId xmlns:a16="http://schemas.microsoft.com/office/drawing/2014/main" id="{7184100D-5B8E-4BF0-A2CA-62B4241666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70253" y="2882345"/>
            <a:ext cx="3334471" cy="1709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t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lnSpc>
                <a:spcPct val="90000"/>
              </a:lnSpc>
            </a:pPr>
            <a:r>
              <a:rPr lang="en-GB" altLang="en-US" sz="5400" b="1">
                <a:solidFill>
                  <a:schemeClr val="bg1"/>
                </a:solidFill>
                <a:latin typeface="Arial"/>
                <a:ea typeface="ＭＳ Ｐゴシック"/>
              </a:rPr>
              <a:t>THANK</a:t>
            </a:r>
            <a:br>
              <a:rPr lang="en-GB" altLang="en-US" sz="5400" b="1">
                <a:solidFill>
                  <a:schemeClr val="bg1"/>
                </a:solidFill>
                <a:latin typeface="Arial"/>
                <a:ea typeface="ＭＳ Ｐゴシック"/>
              </a:rPr>
            </a:br>
            <a:r>
              <a:rPr lang="en-GB" altLang="en-US" sz="5400" b="1">
                <a:solidFill>
                  <a:schemeClr val="bg1"/>
                </a:solidFill>
                <a:latin typeface="Arial"/>
                <a:ea typeface="ＭＳ Ｐゴシック"/>
              </a:rPr>
              <a:t>YOU</a:t>
            </a:r>
            <a:endParaRPr lang="en-IE" altLang="en-US" sz="5400" b="1" dirty="0">
              <a:solidFill>
                <a:schemeClr val="bg1"/>
              </a:solidFill>
              <a:latin typeface="Arial"/>
              <a:ea typeface="ＭＳ Ｐゴシック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97220" y="2716435"/>
            <a:ext cx="3804594" cy="1472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5052030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9800B46E478534DB02DB8C2F0ECA1E6" ma:contentTypeVersion="9" ma:contentTypeDescription="Create a new document." ma:contentTypeScope="" ma:versionID="3a6f62008977fb197e86ea35f4811523">
  <xsd:schema xmlns:xsd="http://www.w3.org/2001/XMLSchema" xmlns:xs="http://www.w3.org/2001/XMLSchema" xmlns:p="http://schemas.microsoft.com/office/2006/metadata/properties" xmlns:ns2="1bb91157-10f9-4c5d-be4b-bea387957a32" targetNamespace="http://schemas.microsoft.com/office/2006/metadata/properties" ma:root="true" ma:fieldsID="ac0695f7932e641bf805331aa8aaec69" ns2:_="">
    <xsd:import namespace="1bb91157-10f9-4c5d-be4b-bea387957a3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ServiceAutoTags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bb91157-10f9-4c5d-be4b-bea387957a3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3A5E866-754A-4594-8B36-1B9253EA736E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295A445-EE4A-4684-9B30-E08AAD0827E5}">
  <ds:schemaRefs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http://schemas.microsoft.com/office/infopath/2007/PartnerControls"/>
    <ds:schemaRef ds:uri="http://purl.org/dc/terms/"/>
    <ds:schemaRef ds:uri="1bb91157-10f9-4c5d-be4b-bea387957a32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8D191DEA-D763-4445-8A9D-442312280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bb91157-10f9-4c5d-be4b-bea387957a3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321</TotalTime>
  <Words>503</Words>
  <Application>Microsoft Office PowerPoint</Application>
  <PresentationFormat>Widescreen</PresentationFormat>
  <Paragraphs>102</Paragraphs>
  <Slides>21</Slides>
  <Notes>6</Notes>
  <HiddenSlides>0</HiddenSlides>
  <MMClips>6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ＭＳ Ｐゴシック</vt:lpstr>
      <vt:lpstr>Arial</vt:lpstr>
      <vt:lpstr>Calibri</vt:lpstr>
      <vt:lpstr>Calibri Light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Continuum of Skill Development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Colm Clear Leinster</cp:lastModifiedBy>
  <cp:revision>39</cp:revision>
  <dcterms:created xsi:type="dcterms:W3CDTF">2020-06-02T12:53:45Z</dcterms:created>
  <dcterms:modified xsi:type="dcterms:W3CDTF">2021-10-15T11:02:17Z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0x010100A9800B46E478534DB02DB8C2F0ECA1E6</vt:lpwstr>
  </property>
</Properties>
</file>