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sldIdLst>
    <p:sldId id="256" r:id="rId5"/>
    <p:sldId id="257" r:id="rId6"/>
    <p:sldId id="258" r:id="rId7"/>
    <p:sldId id="259" r:id="rId8"/>
    <p:sldId id="273" r:id="rId9"/>
    <p:sldId id="261" r:id="rId10"/>
    <p:sldId id="262" r:id="rId11"/>
    <p:sldId id="263" r:id="rId12"/>
    <p:sldId id="264" r:id="rId13"/>
    <p:sldId id="265" r:id="rId14"/>
    <p:sldId id="268" r:id="rId15"/>
    <p:sldId id="267" r:id="rId16"/>
    <p:sldId id="269" r:id="rId17"/>
    <p:sldId id="270" r:id="rId18"/>
    <p:sldId id="271" r:id="rId19"/>
  </p:sldIdLst>
  <p:sldSz cx="12192000" cy="6858000"/>
  <p:notesSz cx="6858000" cy="25717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7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F5DB01-FCB9-4FE0-8367-950320CB9F6B}" v="2" dt="2020-05-07T14:34:44.448"/>
    <p1510:client id="{295D0E19-B6D0-4764-A686-3D06A439E9FE}" v="7" dt="2020-05-28T10:20:03.280"/>
    <p1510:client id="{4DEB37D6-7857-4709-8922-AADC511A8C23}" v="1" dt="2020-05-27T11:55:03.994"/>
    <p1510:client id="{7EAF118F-E449-4685-8F63-26D985C5158C}" v="3" dt="2020-05-20T10:30:38.638"/>
    <p1510:client id="{B2C7D2B6-B3B9-4523-89A1-B4B47E1F750D}" v="3" dt="2020-05-21T16:40:01.805"/>
    <p1510:client id="{BA31B5C9-E076-42BC-91F5-58432D9022D2}" v="1" dt="2020-06-02T11:45:50.582"/>
    <p1510:client id="{ED1923D4-F1F2-4782-B773-0E092D3D4539}" v="1" dt="2020-05-28T12:52:55.747"/>
    <p1510:client id="{F8D9BB3A-2149-4D04-813D-4D5E78DF6270}" v="42" dt="2020-05-08T10:20:02.1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9"/>
    <p:restoredTop sz="74000" autoAdjust="0"/>
  </p:normalViewPr>
  <p:slideViewPr>
    <p:cSldViewPr snapToGrid="0" snapToObjects="1">
      <p:cViewPr varScale="1">
        <p:scale>
          <a:sx n="63" d="100"/>
          <a:sy n="63" d="100"/>
        </p:scale>
        <p:origin x="136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0-05T09:46:57.338"/>
    </inkml:context>
    <inkml:brush xml:id="br0">
      <inkml:brushProperty name="width" value="0.1" units="cm"/>
      <inkml:brushProperty name="height" value="0.1" units="cm"/>
      <inkml:brushProperty name="color" value="#E71224"/>
    </inkml:brush>
  </inkml:definitions>
  <inkml:trace contextRef="#ctx0" brushRef="#br0">5900 11959 513 0 0,'0'0'-513'0'0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514FC6-0F88-4E5A-A7BF-049E5C55F997}" type="datetimeFigureOut">
              <a:rPr lang="en-GB"/>
              <a:t>14/10/2021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BB8F34-9D57-4724-A7E3-9BA41400FF16}" type="slidenum">
              <a:rPr lang="en-GB"/>
              <a:t>‹#›</a:t>
            </a:fld>
            <a:endParaRPr lang="en-GB"/>
          </a:p>
        </p:txBody>
      </p:sp>
    </p:spTree>
    <p:extLst>
      <p:ext uri="{BB962C8B-B14F-4D97-AF65-F5344CB8AC3E}">
        <p14:creationId xmlns:p14="http://schemas.microsoft.com/office/powerpoint/2010/main" val="1472119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FzxRE7V8yr0&amp;feature=youtu.be"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youtube.com/watch?v=p_UTvHPW8CA&amp;feature=youtu.b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Tutor Notes:</a:t>
            </a:r>
          </a:p>
          <a:p>
            <a:r>
              <a:rPr lang="en-US" dirty="0"/>
              <a:t>Tutor to outline the outcomes to be achieved in this module. </a:t>
            </a:r>
          </a:p>
          <a:p>
            <a:endParaRPr lang="en-US" dirty="0">
              <a:cs typeface="Calibri"/>
            </a:endParaRPr>
          </a:p>
          <a:p>
            <a:r>
              <a:rPr lang="en-US" dirty="0"/>
              <a:t>Note that this session is mostly practical, with some theoretical aspects initially. The majority of the theory to this session should be completed through the practical session.</a:t>
            </a:r>
            <a:endParaRPr lang="en-US" dirty="0">
              <a:cs typeface="Calibri" panose="020F0502020204030204"/>
            </a:endParaRPr>
          </a:p>
          <a:p>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F0BB8F34-9D57-4724-A7E3-9BA41400FF16}" type="slidenum">
              <a:rPr lang="en-GB"/>
              <a:t>2</a:t>
            </a:fld>
            <a:endParaRPr lang="en-GB"/>
          </a:p>
        </p:txBody>
      </p:sp>
    </p:spTree>
    <p:extLst>
      <p:ext uri="{BB962C8B-B14F-4D97-AF65-F5344CB8AC3E}">
        <p14:creationId xmlns:p14="http://schemas.microsoft.com/office/powerpoint/2010/main" val="3429947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 Notes:</a:t>
            </a:r>
          </a:p>
          <a:p>
            <a:endParaRPr lang="en-GB" dirty="0"/>
          </a:p>
          <a:p>
            <a:r>
              <a:rPr lang="en-GB" dirty="0"/>
              <a:t>Link back to previous video clip</a:t>
            </a:r>
          </a:p>
        </p:txBody>
      </p:sp>
      <p:sp>
        <p:nvSpPr>
          <p:cNvPr id="4" name="Slide Number Placeholder 3"/>
          <p:cNvSpPr>
            <a:spLocks noGrp="1"/>
          </p:cNvSpPr>
          <p:nvPr>
            <p:ph type="sldNum" sz="quarter" idx="10"/>
          </p:nvPr>
        </p:nvSpPr>
        <p:spPr/>
        <p:txBody>
          <a:bodyPr/>
          <a:lstStyle/>
          <a:p>
            <a:fld id="{F0BB8F34-9D57-4724-A7E3-9BA41400FF16}" type="slidenum">
              <a:rPr lang="en-GB" smtClean="0"/>
              <a:t>11</a:t>
            </a:fld>
            <a:endParaRPr lang="en-GB"/>
          </a:p>
        </p:txBody>
      </p:sp>
    </p:spTree>
    <p:extLst>
      <p:ext uri="{BB962C8B-B14F-4D97-AF65-F5344CB8AC3E}">
        <p14:creationId xmlns:p14="http://schemas.microsoft.com/office/powerpoint/2010/main" val="3507716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 Notes:</a:t>
            </a:r>
          </a:p>
          <a:p>
            <a:endParaRPr lang="en-GB" dirty="0"/>
          </a:p>
          <a:p>
            <a:r>
              <a:rPr lang="en-GB" dirty="0"/>
              <a:t>Reinforce the 1</a:t>
            </a:r>
            <a:r>
              <a:rPr lang="en-GB" baseline="30000" dirty="0"/>
              <a:t>st</a:t>
            </a:r>
            <a:r>
              <a:rPr lang="en-GB" dirty="0"/>
              <a:t> point: Reality based learning</a:t>
            </a:r>
          </a:p>
        </p:txBody>
      </p:sp>
      <p:sp>
        <p:nvSpPr>
          <p:cNvPr id="4" name="Slide Number Placeholder 3"/>
          <p:cNvSpPr>
            <a:spLocks noGrp="1"/>
          </p:cNvSpPr>
          <p:nvPr>
            <p:ph type="sldNum" sz="quarter" idx="10"/>
          </p:nvPr>
        </p:nvSpPr>
        <p:spPr/>
        <p:txBody>
          <a:bodyPr/>
          <a:lstStyle/>
          <a:p>
            <a:fld id="{F0BB8F34-9D57-4724-A7E3-9BA41400FF16}" type="slidenum">
              <a:rPr lang="en-GB" smtClean="0"/>
              <a:t>12</a:t>
            </a:fld>
            <a:endParaRPr lang="en-GB"/>
          </a:p>
        </p:txBody>
      </p:sp>
    </p:spTree>
    <p:extLst>
      <p:ext uri="{BB962C8B-B14F-4D97-AF65-F5344CB8AC3E}">
        <p14:creationId xmlns:p14="http://schemas.microsoft.com/office/powerpoint/2010/main" val="2638762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 Notes:</a:t>
            </a:r>
          </a:p>
          <a:p>
            <a:endParaRPr lang="en-GB" dirty="0"/>
          </a:p>
          <a:p>
            <a:r>
              <a:rPr lang="en-GB" dirty="0"/>
              <a:t>What is the Coach’s role in the model?</a:t>
            </a:r>
          </a:p>
          <a:p>
            <a:r>
              <a:rPr lang="en-GB" dirty="0"/>
              <a:t>Play the Game: Observe and Analyse</a:t>
            </a:r>
          </a:p>
          <a:p>
            <a:r>
              <a:rPr lang="en-GB" dirty="0"/>
              <a:t>Freeze the Game: Reaffirm and/or Generate Feedback</a:t>
            </a:r>
            <a:r>
              <a:rPr lang="en-GB" baseline="0" dirty="0"/>
              <a:t> </a:t>
            </a:r>
          </a:p>
          <a:p>
            <a:r>
              <a:rPr lang="en-GB" baseline="0" dirty="0"/>
              <a:t>Fix the Skill: Explain and Demonstrate</a:t>
            </a:r>
          </a:p>
          <a:p>
            <a:r>
              <a:rPr lang="en-GB" baseline="0" dirty="0"/>
              <a:t>Fuel the will: Set Targets and Encourage</a:t>
            </a:r>
            <a:r>
              <a:rPr lang="en-US" altLang="en-US" dirty="0">
                <a:latin typeface="+mn-lt"/>
                <a:ea typeface="ＭＳ Ｐゴシック"/>
                <a:cs typeface="Calibri"/>
              </a:rPr>
              <a:t> (Motivate the player to apply their learning in the game)</a:t>
            </a:r>
          </a:p>
          <a:p>
            <a:endParaRPr lang="en-US" altLang="en-US" dirty="0">
              <a:latin typeface="+mn-lt"/>
              <a:ea typeface="ＭＳ Ｐゴシック"/>
              <a:cs typeface="Calibri"/>
            </a:endParaRPr>
          </a:p>
          <a:p>
            <a:r>
              <a:rPr lang="en-US" altLang="en-US" dirty="0">
                <a:latin typeface="+mn-lt"/>
                <a:ea typeface="ＭＳ Ｐゴシック"/>
                <a:cs typeface="Calibri"/>
              </a:rPr>
              <a:t>Modify-What the coach does, STEPR</a:t>
            </a:r>
          </a:p>
          <a:p>
            <a:endParaRPr lang="en-US" altLang="en-US" dirty="0">
              <a:latin typeface="+mn-lt"/>
              <a:ea typeface="ＭＳ Ｐゴシック"/>
              <a:cs typeface="Calibri"/>
            </a:endParaRPr>
          </a:p>
          <a:p>
            <a:r>
              <a:rPr lang="en-US" altLang="en-US" dirty="0">
                <a:latin typeface="+mn-lt"/>
                <a:ea typeface="ＭＳ Ｐゴシック"/>
                <a:cs typeface="Calibri"/>
              </a:rPr>
              <a:t>Change – </a:t>
            </a:r>
            <a:r>
              <a:rPr lang="en-US" altLang="en-US" dirty="0" err="1">
                <a:latin typeface="+mn-lt"/>
                <a:ea typeface="ＭＳ Ｐゴシック"/>
                <a:cs typeface="Calibri"/>
              </a:rPr>
              <a:t>Behavioural</a:t>
            </a:r>
            <a:r>
              <a:rPr lang="en-US" altLang="en-US" dirty="0">
                <a:latin typeface="+mn-lt"/>
                <a:ea typeface="ＭＳ Ｐゴシック"/>
                <a:cs typeface="Calibri"/>
              </a:rPr>
              <a:t> change of the player – links to 'Fuel the will‘</a:t>
            </a:r>
          </a:p>
          <a:p>
            <a:endParaRPr lang="en-US" altLang="en-US" dirty="0">
              <a:latin typeface="+mn-lt"/>
              <a:ea typeface="ＭＳ Ｐゴシック"/>
              <a:cs typeface="Calibri"/>
            </a:endParaRPr>
          </a:p>
          <a:p>
            <a:r>
              <a:rPr lang="en-US" altLang="en-US" dirty="0">
                <a:latin typeface="+mn-lt"/>
                <a:ea typeface="ＭＳ Ｐゴシック"/>
                <a:cs typeface="Calibri"/>
              </a:rPr>
              <a:t>Reinforce</a:t>
            </a:r>
            <a:r>
              <a:rPr lang="en-US" altLang="en-US" baseline="0" dirty="0">
                <a:latin typeface="+mn-lt"/>
                <a:ea typeface="ＭＳ Ｐゴシック"/>
                <a:cs typeface="Calibri"/>
              </a:rPr>
              <a:t> that in this module ‘Fix the Skill’ refers to the skill of decision making not a technical skill</a:t>
            </a:r>
            <a:endParaRPr lang="en-US" altLang="en-US" dirty="0">
              <a:latin typeface="Calibri" pitchFamily="34" charset="0"/>
              <a:ea typeface="ＭＳ Ｐゴシック" pitchFamily="34" charset="-128"/>
              <a:cs typeface="Calibri" pitchFamily="34" charset="0"/>
            </a:endParaRPr>
          </a:p>
          <a:p>
            <a:endParaRPr lang="en-GB" dirty="0"/>
          </a:p>
        </p:txBody>
      </p:sp>
      <p:sp>
        <p:nvSpPr>
          <p:cNvPr id="4" name="Slide Number Placeholder 3"/>
          <p:cNvSpPr>
            <a:spLocks noGrp="1"/>
          </p:cNvSpPr>
          <p:nvPr>
            <p:ph type="sldNum" sz="quarter" idx="10"/>
          </p:nvPr>
        </p:nvSpPr>
        <p:spPr/>
        <p:txBody>
          <a:bodyPr/>
          <a:lstStyle/>
          <a:p>
            <a:fld id="{F0BB8F34-9D57-4724-A7E3-9BA41400FF16}" type="slidenum">
              <a:rPr lang="en-GB" smtClean="0"/>
              <a:t>13</a:t>
            </a:fld>
            <a:endParaRPr lang="en-GB"/>
          </a:p>
        </p:txBody>
      </p:sp>
    </p:spTree>
    <p:extLst>
      <p:ext uri="{BB962C8B-B14F-4D97-AF65-F5344CB8AC3E}">
        <p14:creationId xmlns:p14="http://schemas.microsoft.com/office/powerpoint/2010/main" val="3321063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 Notes:</a:t>
            </a:r>
          </a:p>
          <a:p>
            <a:endParaRPr lang="en-GB" dirty="0"/>
          </a:p>
          <a:p>
            <a:r>
              <a:rPr lang="en-US" dirty="0">
                <a:latin typeface="+mn-lt"/>
                <a:ea typeface="ＭＳ Ｐゴシック"/>
                <a:cs typeface="Calibri"/>
              </a:rPr>
              <a:t>Tutor to demonstrate best practice on two activities, half the group to act as players, half to observe the activities and give feedback</a:t>
            </a:r>
          </a:p>
          <a:p>
            <a:r>
              <a:rPr lang="en-US" dirty="0">
                <a:latin typeface="+mn-lt"/>
                <a:ea typeface="ＭＳ Ｐゴシック"/>
                <a:cs typeface="Calibri"/>
              </a:rPr>
              <a:t>- Activity with very little decision making, e.g. truck and trailer</a:t>
            </a:r>
            <a:endParaRPr lang="en-US" dirty="0">
              <a:cs typeface="Arial"/>
            </a:endParaRPr>
          </a:p>
          <a:p>
            <a:r>
              <a:rPr lang="en-US" dirty="0">
                <a:latin typeface="+mn-lt"/>
                <a:ea typeface="ＭＳ Ｐゴシック"/>
                <a:cs typeface="Calibri"/>
              </a:rPr>
              <a:t>- Activity with lots of decision making, e.g. 6 v 6 attacking team can score in two goals</a:t>
            </a:r>
          </a:p>
          <a:p>
            <a:r>
              <a:rPr lang="en-US" dirty="0">
                <a:latin typeface="+mn-lt"/>
                <a:ea typeface="ＭＳ Ｐゴシック"/>
                <a:cs typeface="Calibri"/>
              </a:rPr>
              <a:t>Recap on IDEAL and STEPR models</a:t>
            </a:r>
            <a:endParaRPr lang="en-US" dirty="0"/>
          </a:p>
          <a:p>
            <a:r>
              <a:rPr lang="en-US" dirty="0">
                <a:latin typeface="+mn-lt"/>
                <a:ea typeface="ＭＳ Ｐゴシック"/>
                <a:cs typeface="Calibri"/>
              </a:rPr>
              <a:t>Following the discussion, coaches have the opportunity to plan their 15 minute session </a:t>
            </a:r>
            <a:endParaRPr lang="en-US" dirty="0">
              <a:latin typeface="+mn-lt"/>
              <a:cs typeface="Calibri"/>
            </a:endParaRPr>
          </a:p>
          <a:p>
            <a:endParaRPr lang="en-GB" dirty="0"/>
          </a:p>
          <a:p>
            <a:pPr rtl="0" fontAlgn="base"/>
            <a:r>
              <a:rPr lang="en-US" sz="1200" b="0" i="0" kern="1200" dirty="0">
                <a:solidFill>
                  <a:schemeClr val="tx1"/>
                </a:solidFill>
                <a:effectLst/>
                <a:latin typeface="+mn-lt"/>
                <a:ea typeface="+mn-ea"/>
                <a:cs typeface="+mn-cs"/>
              </a:rPr>
              <a:t>Tutors set group of coaches a coaching task (Groups of 3, as per Technical Proficiency, new lead coach) </a:t>
            </a:r>
          </a:p>
          <a:p>
            <a:pPr rtl="0" fontAlgn="base"/>
            <a:r>
              <a:rPr lang="en-US" sz="1200" b="0" i="0" kern="1200" dirty="0">
                <a:solidFill>
                  <a:schemeClr val="tx1"/>
                </a:solidFill>
                <a:effectLst/>
                <a:latin typeface="+mn-lt"/>
                <a:ea typeface="+mn-ea"/>
                <a:cs typeface="+mn-cs"/>
              </a:rPr>
              <a:t>See task cards</a:t>
            </a:r>
          </a:p>
          <a:p>
            <a:pPr rtl="0" fontAlgn="base"/>
            <a:r>
              <a:rPr lang="en-US" sz="1200" b="0" i="0" kern="1200" dirty="0">
                <a:solidFill>
                  <a:schemeClr val="tx1"/>
                </a:solidFill>
                <a:effectLst/>
                <a:latin typeface="+mn-lt"/>
                <a:ea typeface="+mn-ea"/>
                <a:cs typeface="+mn-cs"/>
              </a:rPr>
              <a:t>Possible examples:  </a:t>
            </a:r>
          </a:p>
          <a:p>
            <a:pPr rtl="0" fontAlgn="base"/>
            <a:r>
              <a:rPr lang="en-US" sz="1200" b="0" i="0" kern="1200" dirty="0">
                <a:solidFill>
                  <a:schemeClr val="tx1"/>
                </a:solidFill>
                <a:effectLst/>
                <a:latin typeface="+mn-lt"/>
                <a:ea typeface="+mn-ea"/>
                <a:cs typeface="+mn-cs"/>
              </a:rPr>
              <a:t>Devise an activity geared to preventing over carrying of the ball. </a:t>
            </a:r>
          </a:p>
          <a:p>
            <a:pPr rtl="0" fontAlgn="base"/>
            <a:r>
              <a:rPr lang="en-US" sz="1200" b="0" i="0" kern="1200" dirty="0">
                <a:solidFill>
                  <a:schemeClr val="tx1"/>
                </a:solidFill>
                <a:effectLst/>
                <a:latin typeface="+mn-lt"/>
                <a:ea typeface="+mn-ea"/>
                <a:cs typeface="+mn-cs"/>
              </a:rPr>
              <a:t>Devise an activity geared to delivery of low ball to forwards. 5 different scenarios </a:t>
            </a:r>
          </a:p>
          <a:p>
            <a:endParaRPr lang="en-GB" dirty="0"/>
          </a:p>
        </p:txBody>
      </p:sp>
      <p:sp>
        <p:nvSpPr>
          <p:cNvPr id="4" name="Slide Number Placeholder 3"/>
          <p:cNvSpPr>
            <a:spLocks noGrp="1"/>
          </p:cNvSpPr>
          <p:nvPr>
            <p:ph type="sldNum" sz="quarter" idx="10"/>
          </p:nvPr>
        </p:nvSpPr>
        <p:spPr/>
        <p:txBody>
          <a:bodyPr/>
          <a:lstStyle/>
          <a:p>
            <a:fld id="{F0BB8F34-9D57-4724-A7E3-9BA41400FF16}" type="slidenum">
              <a:rPr lang="en-GB" smtClean="0"/>
              <a:t>14</a:t>
            </a:fld>
            <a:endParaRPr lang="en-GB"/>
          </a:p>
        </p:txBody>
      </p:sp>
    </p:spTree>
    <p:extLst>
      <p:ext uri="{BB962C8B-B14F-4D97-AF65-F5344CB8AC3E}">
        <p14:creationId xmlns:p14="http://schemas.microsoft.com/office/powerpoint/2010/main" val="2719031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 Notes:</a:t>
            </a:r>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mn-lt"/>
                <a:ea typeface="ＭＳ Ｐゴシック"/>
                <a:cs typeface="Calibri"/>
              </a:rPr>
              <a:t>Check for Learning</a:t>
            </a:r>
            <a:r>
              <a:rPr lang="en-US" altLang="en-US" baseline="0" dirty="0">
                <a:latin typeface="+mn-lt"/>
                <a:ea typeface="ＭＳ Ｐゴシック"/>
                <a:cs typeface="Calibri"/>
              </a:rPr>
              <a:t> – What have you learned and how will you apply it?</a:t>
            </a:r>
            <a:endParaRPr lang="en-US" altLang="en-US" dirty="0">
              <a:latin typeface="+mn-lt"/>
              <a:ea typeface="ＭＳ Ｐゴシック"/>
              <a:cs typeface="Calibri"/>
            </a:endParaRPr>
          </a:p>
          <a:p>
            <a:endParaRPr lang="en-GB" dirty="0"/>
          </a:p>
        </p:txBody>
      </p:sp>
      <p:sp>
        <p:nvSpPr>
          <p:cNvPr id="4" name="Slide Number Placeholder 3"/>
          <p:cNvSpPr>
            <a:spLocks noGrp="1"/>
          </p:cNvSpPr>
          <p:nvPr>
            <p:ph type="sldNum" sz="quarter" idx="10"/>
          </p:nvPr>
        </p:nvSpPr>
        <p:spPr/>
        <p:txBody>
          <a:bodyPr/>
          <a:lstStyle/>
          <a:p>
            <a:fld id="{F0BB8F34-9D57-4724-A7E3-9BA41400FF16}" type="slidenum">
              <a:rPr lang="en-GB" smtClean="0"/>
              <a:t>15</a:t>
            </a:fld>
            <a:endParaRPr lang="en-GB"/>
          </a:p>
        </p:txBody>
      </p:sp>
    </p:spTree>
    <p:extLst>
      <p:ext uri="{BB962C8B-B14F-4D97-AF65-F5344CB8AC3E}">
        <p14:creationId xmlns:p14="http://schemas.microsoft.com/office/powerpoint/2010/main" val="2398556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Tutor Note:</a:t>
            </a:r>
          </a:p>
          <a:p>
            <a:endParaRPr lang="en-US" dirty="0"/>
          </a:p>
          <a:p>
            <a:r>
              <a:rPr lang="en-US" dirty="0"/>
              <a:t>Tactical Prowess – </a:t>
            </a:r>
            <a:endParaRPr lang="en-US" dirty="0">
              <a:cs typeface="Calibri"/>
            </a:endParaRPr>
          </a:p>
          <a:p>
            <a:r>
              <a:rPr lang="en-US" dirty="0"/>
              <a:t>Tutor to ask what we mean by Tactical Prowess? Group Discussion</a:t>
            </a:r>
            <a:r>
              <a:rPr lang="en-US" baseline="0" dirty="0"/>
              <a:t> and note on Flipchart</a:t>
            </a:r>
            <a:endParaRPr lang="en-US" dirty="0">
              <a:cs typeface="Calibri"/>
            </a:endParaRPr>
          </a:p>
          <a:p>
            <a:r>
              <a:rPr lang="en-US" dirty="0"/>
              <a:t>In short – Decisions on and off the ball, in Attack and </a:t>
            </a:r>
            <a:r>
              <a:rPr lang="en-US" dirty="0" err="1"/>
              <a:t>Defence</a:t>
            </a:r>
            <a:endParaRPr lang="en-US" dirty="0" err="1">
              <a:cs typeface="Calibri"/>
            </a:endParaRPr>
          </a:p>
          <a:p>
            <a:endParaRPr lang="en-US" dirty="0"/>
          </a:p>
          <a:p>
            <a:r>
              <a:rPr lang="en-US" dirty="0"/>
              <a:t>Use Definition – ‘The </a:t>
            </a:r>
            <a:r>
              <a:rPr lang="en-US" b="1" dirty="0"/>
              <a:t>Ability to Weigh Up Match Situations and Decide on What Option to Take and When to Take It</a:t>
            </a:r>
            <a:r>
              <a:rPr lang="en-US" dirty="0"/>
              <a:t>’ </a:t>
            </a:r>
            <a:endParaRPr lang="en-US" dirty="0">
              <a:cs typeface="Calibri"/>
            </a:endParaRPr>
          </a:p>
          <a:p>
            <a:endParaRPr lang="en-US" dirty="0"/>
          </a:p>
          <a:p>
            <a:r>
              <a:rPr lang="en-US" dirty="0"/>
              <a:t>Tactical Prowess is based on the players ability to take in all of the information from around him and choose the correct option to take. It is individual decision making, not the same as team tactics, or a teams style of play.</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F0BB8F34-9D57-4724-A7E3-9BA41400FF16}" type="slidenum">
              <a:rPr lang="en-GB"/>
              <a:t>3</a:t>
            </a:fld>
            <a:endParaRPr lang="en-GB"/>
          </a:p>
        </p:txBody>
      </p:sp>
    </p:spTree>
    <p:extLst>
      <p:ext uri="{BB962C8B-B14F-4D97-AF65-F5344CB8AC3E}">
        <p14:creationId xmlns:p14="http://schemas.microsoft.com/office/powerpoint/2010/main" val="3980340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a:t>
            </a:r>
            <a:r>
              <a:rPr lang="en-GB" baseline="0" dirty="0"/>
              <a:t> Notes:</a:t>
            </a:r>
          </a:p>
          <a:p>
            <a:endParaRPr lang="en-GB" baseline="0" dirty="0"/>
          </a:p>
          <a:p>
            <a:r>
              <a:rPr lang="en-GB" baseline="0" dirty="0"/>
              <a:t>Use points to generate discussion</a:t>
            </a:r>
          </a:p>
          <a:p>
            <a:endParaRPr lang="en-GB" baseline="0" dirty="0"/>
          </a:p>
          <a:p>
            <a:r>
              <a:rPr lang="en-GB" baseline="0" dirty="0"/>
              <a:t>Clarify what ‘Guided Discovery’ is if necessary</a:t>
            </a:r>
          </a:p>
        </p:txBody>
      </p:sp>
      <p:sp>
        <p:nvSpPr>
          <p:cNvPr id="4" name="Slide Number Placeholder 3"/>
          <p:cNvSpPr>
            <a:spLocks noGrp="1"/>
          </p:cNvSpPr>
          <p:nvPr>
            <p:ph type="sldNum" sz="quarter" idx="10"/>
          </p:nvPr>
        </p:nvSpPr>
        <p:spPr/>
        <p:txBody>
          <a:bodyPr/>
          <a:lstStyle/>
          <a:p>
            <a:fld id="{F0BB8F34-9D57-4724-A7E3-9BA41400FF16}" type="slidenum">
              <a:rPr lang="en-GB" smtClean="0"/>
              <a:t>4</a:t>
            </a:fld>
            <a:endParaRPr lang="en-GB"/>
          </a:p>
        </p:txBody>
      </p:sp>
    </p:spTree>
    <p:extLst>
      <p:ext uri="{BB962C8B-B14F-4D97-AF65-F5344CB8AC3E}">
        <p14:creationId xmlns:p14="http://schemas.microsoft.com/office/powerpoint/2010/main" val="1159541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49723DC-728A-4139-8DD7-479BDC858BE2}" type="slidenum">
              <a:rPr lang="en-IE" smtClean="0"/>
              <a:t>5</a:t>
            </a:fld>
            <a:endParaRPr lang="en-IE"/>
          </a:p>
        </p:txBody>
      </p:sp>
    </p:spTree>
    <p:extLst>
      <p:ext uri="{BB962C8B-B14F-4D97-AF65-F5344CB8AC3E}">
        <p14:creationId xmlns:p14="http://schemas.microsoft.com/office/powerpoint/2010/main" val="3216716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a:t>
            </a:r>
            <a:r>
              <a:rPr lang="en-GB" baseline="0" dirty="0"/>
              <a:t> Notes:</a:t>
            </a:r>
          </a:p>
          <a:p>
            <a:endParaRPr lang="en-GB" baseline="0" dirty="0"/>
          </a:p>
          <a:p>
            <a:r>
              <a:rPr lang="en-GB" baseline="0" dirty="0"/>
              <a:t>Types of questions can be grouped as follows:</a:t>
            </a:r>
          </a:p>
          <a:p>
            <a:r>
              <a:rPr lang="en-GB" baseline="0" dirty="0"/>
              <a:t>GROW Model??</a:t>
            </a:r>
          </a:p>
          <a:p>
            <a:r>
              <a:rPr lang="en-GB" baseline="0" dirty="0"/>
              <a:t>Recall, Convergent, Divergent??</a:t>
            </a:r>
          </a:p>
          <a:p>
            <a:endParaRPr lang="en-GB" dirty="0"/>
          </a:p>
        </p:txBody>
      </p:sp>
      <p:sp>
        <p:nvSpPr>
          <p:cNvPr id="4" name="Slide Number Placeholder 3"/>
          <p:cNvSpPr>
            <a:spLocks noGrp="1"/>
          </p:cNvSpPr>
          <p:nvPr>
            <p:ph type="sldNum" sz="quarter" idx="10"/>
          </p:nvPr>
        </p:nvSpPr>
        <p:spPr/>
        <p:txBody>
          <a:bodyPr/>
          <a:lstStyle/>
          <a:p>
            <a:fld id="{F0BB8F34-9D57-4724-A7E3-9BA41400FF16}" type="slidenum">
              <a:rPr lang="en-GB" smtClean="0"/>
              <a:t>6</a:t>
            </a:fld>
            <a:endParaRPr lang="en-GB"/>
          </a:p>
        </p:txBody>
      </p:sp>
    </p:spTree>
    <p:extLst>
      <p:ext uri="{BB962C8B-B14F-4D97-AF65-F5344CB8AC3E}">
        <p14:creationId xmlns:p14="http://schemas.microsoft.com/office/powerpoint/2010/main" val="3932028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Ian: Highlight the 'Decision Making/Tactical Prowess" Step</a:t>
            </a:r>
          </a:p>
          <a:p>
            <a:endParaRPr lang="en-US" dirty="0">
              <a:cs typeface="Calibri"/>
            </a:endParaRPr>
          </a:p>
          <a:p>
            <a:r>
              <a:rPr lang="en-US" dirty="0">
                <a:cs typeface="Calibri"/>
              </a:rPr>
              <a:t>Tutor Notes:</a:t>
            </a:r>
          </a:p>
          <a:p>
            <a:endParaRPr lang="en-US" dirty="0">
              <a:cs typeface="Calibri"/>
            </a:endParaRPr>
          </a:p>
          <a:p>
            <a:r>
              <a:rPr lang="en-US" dirty="0">
                <a:cs typeface="Calibri"/>
              </a:rPr>
              <a:t>Ask for examples of activities that could be used to address the first 3 steps</a:t>
            </a:r>
          </a:p>
        </p:txBody>
      </p:sp>
      <p:sp>
        <p:nvSpPr>
          <p:cNvPr id="4" name="Slide Number Placeholder 3"/>
          <p:cNvSpPr>
            <a:spLocks noGrp="1"/>
          </p:cNvSpPr>
          <p:nvPr>
            <p:ph type="sldNum" sz="quarter" idx="5"/>
          </p:nvPr>
        </p:nvSpPr>
        <p:spPr/>
        <p:txBody>
          <a:bodyPr/>
          <a:lstStyle/>
          <a:p>
            <a:fld id="{F0BB8F34-9D57-4724-A7E3-9BA41400FF16}" type="slidenum">
              <a:rPr lang="en-GB"/>
              <a:t>7</a:t>
            </a:fld>
            <a:endParaRPr lang="en-GB"/>
          </a:p>
        </p:txBody>
      </p:sp>
    </p:spTree>
    <p:extLst>
      <p:ext uri="{BB962C8B-B14F-4D97-AF65-F5344CB8AC3E}">
        <p14:creationId xmlns:p14="http://schemas.microsoft.com/office/powerpoint/2010/main" val="2294723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 Notes:</a:t>
            </a:r>
          </a:p>
          <a:p>
            <a:endParaRPr lang="en-GB" dirty="0"/>
          </a:p>
          <a:p>
            <a:pPr rtl="0" fontAlgn="base"/>
            <a:r>
              <a:rPr lang="en-US" sz="1200" b="0" i="0" kern="1200" dirty="0">
                <a:solidFill>
                  <a:schemeClr val="tx1"/>
                </a:solidFill>
                <a:effectLst/>
                <a:latin typeface="+mn-lt"/>
                <a:ea typeface="+mn-ea"/>
                <a:cs typeface="+mn-cs"/>
              </a:rPr>
              <a:t>Discuss importance of learning cycle in coaching Decision</a:t>
            </a:r>
            <a:r>
              <a:rPr lang="en-US" sz="1200" b="0" i="0" kern="1200" baseline="0" dirty="0">
                <a:solidFill>
                  <a:schemeClr val="tx1"/>
                </a:solidFill>
                <a:effectLst/>
                <a:latin typeface="+mn-lt"/>
                <a:ea typeface="+mn-ea"/>
                <a:cs typeface="+mn-cs"/>
              </a:rPr>
              <a:t> Making</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-‘telling’ robs the player of learning opportunities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Effective</a:t>
            </a:r>
            <a:r>
              <a:rPr lang="en-US" sz="1200" b="0" i="0" kern="1200" baseline="0" dirty="0">
                <a:solidFill>
                  <a:schemeClr val="tx1"/>
                </a:solidFill>
                <a:effectLst/>
                <a:latin typeface="+mn-lt"/>
                <a:ea typeface="+mn-ea"/>
                <a:cs typeface="+mn-cs"/>
              </a:rPr>
              <a:t> questioning helps guide player through steps 2-4</a:t>
            </a:r>
            <a:endParaRPr lang="en-US"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F0BB8F34-9D57-4724-A7E3-9BA41400FF16}" type="slidenum">
              <a:rPr lang="en-GB" smtClean="0"/>
              <a:t>8</a:t>
            </a:fld>
            <a:endParaRPr lang="en-GB"/>
          </a:p>
        </p:txBody>
      </p:sp>
    </p:spTree>
    <p:extLst>
      <p:ext uri="{BB962C8B-B14F-4D97-AF65-F5344CB8AC3E}">
        <p14:creationId xmlns:p14="http://schemas.microsoft.com/office/powerpoint/2010/main" val="2534489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Ian: Note; the terminology in the circle refers to hurling. Depending on the award, it should be hurling and football</a:t>
            </a:r>
            <a:endParaRPr lang="en-US" dirty="0"/>
          </a:p>
          <a:p>
            <a:r>
              <a:rPr lang="en-US" dirty="0">
                <a:cs typeface="Calibri"/>
              </a:rPr>
              <a:t> </a:t>
            </a:r>
          </a:p>
          <a:p>
            <a:r>
              <a:rPr lang="en-US" dirty="0"/>
              <a:t>Tutor Note:</a:t>
            </a:r>
            <a:endParaRPr lang="en-US" dirty="0">
              <a:cs typeface="Calibri"/>
            </a:endParaRPr>
          </a:p>
          <a:p>
            <a:r>
              <a:rPr lang="en-US" dirty="0"/>
              <a:t>Use this slide to sum up the decisions</a:t>
            </a:r>
            <a:r>
              <a:rPr lang="en-US" baseline="0" dirty="0"/>
              <a:t> a player has to make.</a:t>
            </a:r>
          </a:p>
          <a:p>
            <a:endParaRPr lang="en-US" baseline="0" dirty="0">
              <a:cs typeface="Calibri"/>
            </a:endParaRPr>
          </a:p>
          <a:p>
            <a:r>
              <a:rPr lang="en-US" baseline="0" dirty="0">
                <a:cs typeface="Calibri"/>
              </a:rPr>
              <a:t>Explain that when the participants deliver their coaching session the activity the choose must allow players the opportunity to make these decisions.</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F0BB8F34-9D57-4724-A7E3-9BA41400FF16}" type="slidenum">
              <a:rPr lang="en-GB"/>
              <a:t>9</a:t>
            </a:fld>
            <a:endParaRPr lang="en-GB"/>
          </a:p>
        </p:txBody>
      </p:sp>
    </p:spTree>
    <p:extLst>
      <p:ext uri="{BB962C8B-B14F-4D97-AF65-F5344CB8AC3E}">
        <p14:creationId xmlns:p14="http://schemas.microsoft.com/office/powerpoint/2010/main" val="1823940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Play video clips. Groups observe.  </a:t>
            </a:r>
          </a:p>
          <a:p>
            <a:pPr rtl="0" fontAlgn="base"/>
            <a:r>
              <a:rPr lang="en-US" sz="1200" b="0" i="0" kern="1200" dirty="0">
                <a:solidFill>
                  <a:schemeClr val="tx1"/>
                </a:solidFill>
                <a:effectLst/>
                <a:latin typeface="+mn-lt"/>
                <a:ea typeface="+mn-ea"/>
                <a:cs typeface="+mn-cs"/>
              </a:rPr>
              <a:t>Half the groups note the decisions made off the ball </a:t>
            </a:r>
          </a:p>
          <a:p>
            <a:pPr rtl="0" fontAlgn="base"/>
            <a:r>
              <a:rPr lang="en-US" sz="1200" b="0" i="0" kern="1200" dirty="0">
                <a:solidFill>
                  <a:schemeClr val="tx1"/>
                </a:solidFill>
                <a:effectLst/>
                <a:latin typeface="+mn-lt"/>
                <a:ea typeface="+mn-ea"/>
                <a:cs typeface="+mn-cs"/>
              </a:rPr>
              <a:t>The other half note the decisions made on the ball.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Discuss- </a:t>
            </a:r>
            <a:r>
              <a:rPr lang="en-US" sz="1200" b="0" i="0" kern="1200" dirty="0" err="1">
                <a:solidFill>
                  <a:schemeClr val="tx1"/>
                </a:solidFill>
                <a:effectLst/>
                <a:latin typeface="+mn-lt"/>
                <a:ea typeface="+mn-ea"/>
                <a:cs typeface="+mn-cs"/>
              </a:rPr>
              <a:t>Categorise</a:t>
            </a:r>
            <a:r>
              <a:rPr lang="en-US" sz="1200" b="0" i="0" kern="1200" dirty="0">
                <a:solidFill>
                  <a:schemeClr val="tx1"/>
                </a:solidFill>
                <a:effectLst/>
                <a:latin typeface="+mn-lt"/>
                <a:ea typeface="+mn-ea"/>
                <a:cs typeface="+mn-cs"/>
              </a:rPr>
              <a:t> them under the headings Who? When? What? Or where? </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b="1" dirty="0">
              <a:solidFill>
                <a:srgbClr val="00577D"/>
              </a:solidFill>
              <a:latin typeface="Arial"/>
              <a:ea typeface="Arial" charset="0"/>
              <a:cs typeface="Arial"/>
            </a:endParaRPr>
          </a:p>
          <a:p>
            <a:pPr marL="171450" indent="-171450">
              <a:buFont typeface="Arial" panose="020B0604020202020204" pitchFamily="34" charset="0"/>
              <a:buChar char="•"/>
            </a:pPr>
            <a:endParaRPr lang="en-US" b="1" dirty="0">
              <a:solidFill>
                <a:srgbClr val="00577D"/>
              </a:solidFill>
              <a:latin typeface="Arial"/>
              <a:ea typeface="Arial" charset="0"/>
              <a:cs typeface="Arial"/>
            </a:endParaRPr>
          </a:p>
          <a:p>
            <a:pPr marL="171450" indent="-171450">
              <a:buFont typeface="Arial" panose="020B0604020202020204" pitchFamily="34" charset="0"/>
              <a:buChar char="•"/>
            </a:pPr>
            <a:r>
              <a:rPr lang="en-US" b="1" dirty="0">
                <a:solidFill>
                  <a:srgbClr val="00577D"/>
                </a:solidFill>
                <a:latin typeface="Arial"/>
                <a:ea typeface="Arial" charset="0"/>
                <a:cs typeface="Arial"/>
                <a:hlinkClick r:id="rId3"/>
              </a:rPr>
              <a:t>https://www.youtube.com/watch?v=FzxRE7V8yr0&amp;feature=youtu.be</a:t>
            </a:r>
            <a:endParaRPr lang="en-US" b="1" dirty="0">
              <a:solidFill>
                <a:srgbClr val="00577D"/>
              </a:solidFill>
              <a:latin typeface="Arial"/>
              <a:ea typeface="Arial" charset="0"/>
              <a:cs typeface="Arial"/>
            </a:endParaRPr>
          </a:p>
          <a:p>
            <a:pPr marL="0" indent="0">
              <a:buFont typeface="Arial" charset="0"/>
              <a:buNone/>
            </a:pPr>
            <a:r>
              <a:rPr lang="en-US" b="1" dirty="0">
                <a:solidFill>
                  <a:srgbClr val="00577D"/>
                </a:solidFill>
                <a:latin typeface="Arial" charset="0"/>
                <a:ea typeface="Arial" charset="0"/>
                <a:cs typeface="Arial" charset="0"/>
              </a:rPr>
              <a:t>     NIALL SCULY Decision making under pressure</a:t>
            </a:r>
          </a:p>
          <a:p>
            <a:endParaRPr lang="en-US" b="1" dirty="0">
              <a:solidFill>
                <a:srgbClr val="00577D"/>
              </a:solidFill>
              <a:latin typeface="Arial" charset="0"/>
              <a:ea typeface="Arial" charset="0"/>
              <a:cs typeface="Arial" charset="0"/>
              <a:hlinkClick r:id="rId4"/>
            </a:endParaRPr>
          </a:p>
          <a:p>
            <a:pPr marL="285750" indent="-285750">
              <a:buFont typeface="Arial" charset="0"/>
              <a:buChar char="•"/>
            </a:pPr>
            <a:r>
              <a:rPr lang="en-US" b="1" dirty="0">
                <a:solidFill>
                  <a:srgbClr val="00577D"/>
                </a:solidFill>
                <a:latin typeface="Arial" charset="0"/>
                <a:ea typeface="Arial" charset="0"/>
                <a:cs typeface="Arial" charset="0"/>
                <a:hlinkClick r:id="rId4"/>
              </a:rPr>
              <a:t>https://www.youtube.com/watch?v=p_UTvHPW8CA&amp;feature=youtu.be</a:t>
            </a:r>
            <a:br>
              <a:rPr lang="en-US" b="1" dirty="0">
                <a:solidFill>
                  <a:srgbClr val="00577D"/>
                </a:solidFill>
                <a:latin typeface="Arial" charset="0"/>
                <a:ea typeface="Arial" charset="0"/>
                <a:cs typeface="Arial" charset="0"/>
              </a:rPr>
            </a:br>
            <a:r>
              <a:rPr lang="en-US" b="1" dirty="0">
                <a:solidFill>
                  <a:srgbClr val="00577D"/>
                </a:solidFill>
                <a:latin typeface="Arial" charset="0"/>
                <a:ea typeface="Arial" charset="0"/>
                <a:cs typeface="Arial" charset="0"/>
              </a:rPr>
              <a:t>LEE KEEGAN shot selection</a:t>
            </a:r>
          </a:p>
          <a:p>
            <a:endParaRPr lang="en-GB" dirty="0"/>
          </a:p>
        </p:txBody>
      </p:sp>
      <p:sp>
        <p:nvSpPr>
          <p:cNvPr id="4" name="Slide Number Placeholder 3"/>
          <p:cNvSpPr>
            <a:spLocks noGrp="1"/>
          </p:cNvSpPr>
          <p:nvPr>
            <p:ph type="sldNum" sz="quarter" idx="10"/>
          </p:nvPr>
        </p:nvSpPr>
        <p:spPr/>
        <p:txBody>
          <a:bodyPr/>
          <a:lstStyle/>
          <a:p>
            <a:fld id="{F0BB8F34-9D57-4724-A7E3-9BA41400FF16}" type="slidenum">
              <a:rPr lang="en-GB" smtClean="0"/>
              <a:t>10</a:t>
            </a:fld>
            <a:endParaRPr lang="en-GB"/>
          </a:p>
        </p:txBody>
      </p:sp>
    </p:spTree>
    <p:extLst>
      <p:ext uri="{BB962C8B-B14F-4D97-AF65-F5344CB8AC3E}">
        <p14:creationId xmlns:p14="http://schemas.microsoft.com/office/powerpoint/2010/main" val="2035689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AE43B997-59B2-8148-A08D-F2D1AB543165}" type="datetimeFigureOut">
              <a:rPr lang="en-US" smtClean="0"/>
              <a:t>10/14/2021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45C1AD-7CFC-934D-B8BA-A5BCE8F74492}" type="slidenum">
              <a:rPr lang="en-US" smtClean="0"/>
              <a:t>‹#›</a:t>
            </a:fld>
            <a:endParaRPr lang="en-US"/>
          </a:p>
        </p:txBody>
      </p:sp>
    </p:spTree>
    <p:extLst>
      <p:ext uri="{BB962C8B-B14F-4D97-AF65-F5344CB8AC3E}">
        <p14:creationId xmlns:p14="http://schemas.microsoft.com/office/powerpoint/2010/main" val="1168088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E43B997-59B2-8148-A08D-F2D1AB543165}" type="datetimeFigureOut">
              <a:rPr lang="en-US" smtClean="0"/>
              <a:t>10/14/2021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45C1AD-7CFC-934D-B8BA-A5BCE8F74492}" type="slidenum">
              <a:rPr lang="en-US" smtClean="0"/>
              <a:t>‹#›</a:t>
            </a:fld>
            <a:endParaRPr lang="en-US"/>
          </a:p>
        </p:txBody>
      </p:sp>
    </p:spTree>
    <p:extLst>
      <p:ext uri="{BB962C8B-B14F-4D97-AF65-F5344CB8AC3E}">
        <p14:creationId xmlns:p14="http://schemas.microsoft.com/office/powerpoint/2010/main" val="235193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E43B997-59B2-8148-A08D-F2D1AB543165}" type="datetimeFigureOut">
              <a:rPr lang="en-US" smtClean="0"/>
              <a:t>10/14/2021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45C1AD-7CFC-934D-B8BA-A5BCE8F74492}" type="slidenum">
              <a:rPr lang="en-US" smtClean="0"/>
              <a:t>‹#›</a:t>
            </a:fld>
            <a:endParaRPr lang="en-US"/>
          </a:p>
        </p:txBody>
      </p:sp>
    </p:spTree>
    <p:extLst>
      <p:ext uri="{BB962C8B-B14F-4D97-AF65-F5344CB8AC3E}">
        <p14:creationId xmlns:p14="http://schemas.microsoft.com/office/powerpoint/2010/main" val="1533529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E43B997-59B2-8148-A08D-F2D1AB543165}" type="datetimeFigureOut">
              <a:rPr lang="en-US" smtClean="0"/>
              <a:t>10/14/2021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45C1AD-7CFC-934D-B8BA-A5BCE8F74492}" type="slidenum">
              <a:rPr lang="en-US" smtClean="0"/>
              <a:t>‹#›</a:t>
            </a:fld>
            <a:endParaRPr lang="en-US"/>
          </a:p>
        </p:txBody>
      </p:sp>
    </p:spTree>
    <p:extLst>
      <p:ext uri="{BB962C8B-B14F-4D97-AF65-F5344CB8AC3E}">
        <p14:creationId xmlns:p14="http://schemas.microsoft.com/office/powerpoint/2010/main" val="855024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AE43B997-59B2-8148-A08D-F2D1AB543165}" type="datetimeFigureOut">
              <a:rPr lang="en-US" smtClean="0"/>
              <a:t>10/14/2021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45C1AD-7CFC-934D-B8BA-A5BCE8F74492}" type="slidenum">
              <a:rPr lang="en-US" smtClean="0"/>
              <a:t>‹#›</a:t>
            </a:fld>
            <a:endParaRPr lang="en-US"/>
          </a:p>
        </p:txBody>
      </p:sp>
    </p:spTree>
    <p:extLst>
      <p:ext uri="{BB962C8B-B14F-4D97-AF65-F5344CB8AC3E}">
        <p14:creationId xmlns:p14="http://schemas.microsoft.com/office/powerpoint/2010/main" val="1103206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AE43B997-59B2-8148-A08D-F2D1AB543165}" type="datetimeFigureOut">
              <a:rPr lang="en-US" smtClean="0"/>
              <a:t>10/14/2021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45C1AD-7CFC-934D-B8BA-A5BCE8F74492}" type="slidenum">
              <a:rPr lang="en-US" smtClean="0"/>
              <a:t>‹#›</a:t>
            </a:fld>
            <a:endParaRPr lang="en-US"/>
          </a:p>
        </p:txBody>
      </p:sp>
    </p:spTree>
    <p:extLst>
      <p:ext uri="{BB962C8B-B14F-4D97-AF65-F5344CB8AC3E}">
        <p14:creationId xmlns:p14="http://schemas.microsoft.com/office/powerpoint/2010/main" val="224879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AE43B997-59B2-8148-A08D-F2D1AB543165}" type="datetimeFigureOut">
              <a:rPr lang="en-US" smtClean="0"/>
              <a:t>10/14/2021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45C1AD-7CFC-934D-B8BA-A5BCE8F74492}" type="slidenum">
              <a:rPr lang="en-US" smtClean="0"/>
              <a:t>‹#›</a:t>
            </a:fld>
            <a:endParaRPr lang="en-US"/>
          </a:p>
        </p:txBody>
      </p:sp>
    </p:spTree>
    <p:extLst>
      <p:ext uri="{BB962C8B-B14F-4D97-AF65-F5344CB8AC3E}">
        <p14:creationId xmlns:p14="http://schemas.microsoft.com/office/powerpoint/2010/main" val="2124928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AE43B997-59B2-8148-A08D-F2D1AB543165}" type="datetimeFigureOut">
              <a:rPr lang="en-US" smtClean="0"/>
              <a:t>10/14/2021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45C1AD-7CFC-934D-B8BA-A5BCE8F74492}" type="slidenum">
              <a:rPr lang="en-US" smtClean="0"/>
              <a:t>‹#›</a:t>
            </a:fld>
            <a:endParaRPr lang="en-US"/>
          </a:p>
        </p:txBody>
      </p:sp>
    </p:spTree>
    <p:extLst>
      <p:ext uri="{BB962C8B-B14F-4D97-AF65-F5344CB8AC3E}">
        <p14:creationId xmlns:p14="http://schemas.microsoft.com/office/powerpoint/2010/main" val="1028182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43B997-59B2-8148-A08D-F2D1AB543165}" type="datetimeFigureOut">
              <a:rPr lang="en-US" smtClean="0"/>
              <a:t>10/14/2021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45C1AD-7CFC-934D-B8BA-A5BCE8F74492}" type="slidenum">
              <a:rPr lang="en-US" smtClean="0"/>
              <a:t>‹#›</a:t>
            </a:fld>
            <a:endParaRPr lang="en-US"/>
          </a:p>
        </p:txBody>
      </p:sp>
    </p:spTree>
    <p:extLst>
      <p:ext uri="{BB962C8B-B14F-4D97-AF65-F5344CB8AC3E}">
        <p14:creationId xmlns:p14="http://schemas.microsoft.com/office/powerpoint/2010/main" val="2014794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AE43B997-59B2-8148-A08D-F2D1AB543165}" type="datetimeFigureOut">
              <a:rPr lang="en-US" smtClean="0"/>
              <a:t>10/14/2021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45C1AD-7CFC-934D-B8BA-A5BCE8F74492}" type="slidenum">
              <a:rPr lang="en-US" smtClean="0"/>
              <a:t>‹#›</a:t>
            </a:fld>
            <a:endParaRPr lang="en-US"/>
          </a:p>
        </p:txBody>
      </p:sp>
    </p:spTree>
    <p:extLst>
      <p:ext uri="{BB962C8B-B14F-4D97-AF65-F5344CB8AC3E}">
        <p14:creationId xmlns:p14="http://schemas.microsoft.com/office/powerpoint/2010/main" val="1137351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AE43B997-59B2-8148-A08D-F2D1AB543165}" type="datetimeFigureOut">
              <a:rPr lang="en-US" smtClean="0"/>
              <a:t>10/14/2021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45C1AD-7CFC-934D-B8BA-A5BCE8F74492}" type="slidenum">
              <a:rPr lang="en-US" smtClean="0"/>
              <a:t>‹#›</a:t>
            </a:fld>
            <a:endParaRPr lang="en-US"/>
          </a:p>
        </p:txBody>
      </p:sp>
    </p:spTree>
    <p:extLst>
      <p:ext uri="{BB962C8B-B14F-4D97-AF65-F5344CB8AC3E}">
        <p14:creationId xmlns:p14="http://schemas.microsoft.com/office/powerpoint/2010/main" val="721037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43B997-59B2-8148-A08D-F2D1AB543165}" type="datetimeFigureOut">
              <a:rPr lang="en-US" smtClean="0"/>
              <a:t>10/14/2021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45C1AD-7CFC-934D-B8BA-A5BCE8F74492}" type="slidenum">
              <a:rPr lang="en-US" smtClean="0"/>
              <a:t>‹#›</a:t>
            </a:fld>
            <a:endParaRPr lang="en-US"/>
          </a:p>
        </p:txBody>
      </p:sp>
    </p:spTree>
    <p:extLst>
      <p:ext uri="{BB962C8B-B14F-4D97-AF65-F5344CB8AC3E}">
        <p14:creationId xmlns:p14="http://schemas.microsoft.com/office/powerpoint/2010/main" val="17393178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youtube.com/watch?v=fXYKHKfC8wk" TargetMode="External"/><Relationship Id="rId5" Type="http://schemas.openxmlformats.org/officeDocument/2006/relationships/image" Target="../media/image16.emf"/><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3.emf"/></Relationships>
</file>

<file path=ppt/slides/_rels/slide13.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9.emf"/><Relationship Id="rId7" Type="http://schemas.openxmlformats.org/officeDocument/2006/relationships/image" Target="../media/image23.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emf"/><Relationship Id="rId10" Type="http://schemas.openxmlformats.org/officeDocument/2006/relationships/image" Target="../media/image3.emf"/><Relationship Id="rId4" Type="http://schemas.openxmlformats.org/officeDocument/2006/relationships/image" Target="../media/image20.emf"/><Relationship Id="rId9"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emf"/></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2.emf"/></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customXml" Target="../ink/ink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5007" y="-82101"/>
            <a:ext cx="12449908" cy="9337431"/>
          </a:xfrm>
          <a:prstGeom prst="rect">
            <a:avLst/>
          </a:prstGeom>
        </p:spPr>
      </p:pic>
      <p:pic>
        <p:nvPicPr>
          <p:cNvPr id="5" name="Picture 4"/>
          <p:cNvPicPr>
            <a:picLocks noChangeAspect="1"/>
          </p:cNvPicPr>
          <p:nvPr/>
        </p:nvPicPr>
        <p:blipFill>
          <a:blip r:embed="rId3"/>
          <a:stretch>
            <a:fillRect/>
          </a:stretch>
        </p:blipFill>
        <p:spPr>
          <a:xfrm>
            <a:off x="2003863" y="4835783"/>
            <a:ext cx="12192000" cy="2635325"/>
          </a:xfrm>
          <a:prstGeom prst="rect">
            <a:avLst/>
          </a:prstGeom>
        </p:spPr>
      </p:pic>
      <p:sp>
        <p:nvSpPr>
          <p:cNvPr id="6" name="Rectangle 2">
            <a:extLst>
              <a:ext uri="{FF2B5EF4-FFF2-40B4-BE49-F238E27FC236}">
                <a16:creationId xmlns:a16="http://schemas.microsoft.com/office/drawing/2014/main" id="{D4F4A01E-6BF7-401D-B1B3-13E966689C43}"/>
              </a:ext>
            </a:extLst>
          </p:cNvPr>
          <p:cNvSpPr txBox="1">
            <a:spLocks noChangeArrowheads="1"/>
          </p:cNvSpPr>
          <p:nvPr/>
        </p:nvSpPr>
        <p:spPr>
          <a:xfrm>
            <a:off x="2176201" y="3639659"/>
            <a:ext cx="8426450" cy="1227138"/>
          </a:xfrm>
          <a:prstGeom prst="rect">
            <a:avLst/>
          </a:prstGeom>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en-US" b="1" dirty="0">
                <a:solidFill>
                  <a:srgbClr val="006892"/>
                </a:solidFill>
                <a:latin typeface="Arial" charset="0"/>
                <a:ea typeface="Arial" charset="0"/>
                <a:cs typeface="Arial" charset="0"/>
              </a:rPr>
              <a:t>Tactical Prowess </a:t>
            </a:r>
            <a:br>
              <a:rPr lang="en-US" altLang="en-US" b="1" dirty="0">
                <a:solidFill>
                  <a:srgbClr val="006892"/>
                </a:solidFill>
                <a:latin typeface="Arial" charset="0"/>
                <a:ea typeface="Arial" charset="0"/>
                <a:cs typeface="Arial" charset="0"/>
              </a:rPr>
            </a:br>
            <a:r>
              <a:rPr lang="en-US" altLang="en-US" b="1" dirty="0">
                <a:solidFill>
                  <a:srgbClr val="006892"/>
                </a:solidFill>
                <a:latin typeface="Arial" charset="0"/>
                <a:ea typeface="Arial" charset="0"/>
                <a:cs typeface="Arial" charset="0"/>
              </a:rPr>
              <a:t>Decision Making</a:t>
            </a:r>
          </a:p>
        </p:txBody>
      </p:sp>
      <p:sp>
        <p:nvSpPr>
          <p:cNvPr id="7" name="Rectangle 3">
            <a:extLst>
              <a:ext uri="{FF2B5EF4-FFF2-40B4-BE49-F238E27FC236}">
                <a16:creationId xmlns:a16="http://schemas.microsoft.com/office/drawing/2014/main" id="{A5A50937-1C77-4611-9254-19B60D5D2BD5}"/>
              </a:ext>
            </a:extLst>
          </p:cNvPr>
          <p:cNvSpPr txBox="1">
            <a:spLocks noChangeArrowheads="1"/>
          </p:cNvSpPr>
          <p:nvPr/>
        </p:nvSpPr>
        <p:spPr>
          <a:xfrm>
            <a:off x="2562010" y="4835783"/>
            <a:ext cx="5302250" cy="17526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buFont typeface="Wingdings" panose="05000000000000000000" pitchFamily="2" charset="2"/>
              <a:buNone/>
            </a:pPr>
            <a:r>
              <a:rPr lang="en-US" altLang="en-US" dirty="0">
                <a:solidFill>
                  <a:srgbClr val="006892"/>
                </a:solidFill>
                <a:latin typeface="Arial" charset="0"/>
                <a:ea typeface="Arial" charset="0"/>
                <a:cs typeface="Arial" charset="0"/>
              </a:rPr>
              <a:t>Award 1 Youth/Adult</a:t>
            </a:r>
          </a:p>
          <a:p>
            <a:pPr>
              <a:buFont typeface="Wingdings" panose="05000000000000000000" pitchFamily="2" charset="2"/>
              <a:buNone/>
            </a:pPr>
            <a:endParaRPr lang="en-US" altLang="en-US" dirty="0">
              <a:latin typeface="Arial" charset="0"/>
              <a:ea typeface="Arial" charset="0"/>
              <a:cs typeface="Arial" charset="0"/>
            </a:endParaRPr>
          </a:p>
        </p:txBody>
      </p:sp>
      <p:pic>
        <p:nvPicPr>
          <p:cNvPr id="8" name="Picture 7"/>
          <p:cNvPicPr>
            <a:picLocks noChangeAspect="1"/>
          </p:cNvPicPr>
          <p:nvPr/>
        </p:nvPicPr>
        <p:blipFill>
          <a:blip r:embed="rId4"/>
          <a:stretch>
            <a:fillRect/>
          </a:stretch>
        </p:blipFill>
        <p:spPr>
          <a:xfrm>
            <a:off x="735283" y="3639659"/>
            <a:ext cx="2749129" cy="1064179"/>
          </a:xfrm>
          <a:prstGeom prst="rect">
            <a:avLst/>
          </a:prstGeom>
        </p:spPr>
      </p:pic>
    </p:spTree>
    <p:extLst>
      <p:ext uri="{BB962C8B-B14F-4D97-AF65-F5344CB8AC3E}">
        <p14:creationId xmlns:p14="http://schemas.microsoft.com/office/powerpoint/2010/main" val="1916192202"/>
      </p:ext>
    </p:extLst>
  </p:cSld>
  <p:clrMapOvr>
    <a:masterClrMapping/>
  </p:clrMapOvr>
  <p:transition spd="slow">
    <p:push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4576" y="-102503"/>
            <a:ext cx="5184183" cy="7094146"/>
          </a:xfrm>
          <a:prstGeom prst="rect">
            <a:avLst/>
          </a:prstGeom>
        </p:spPr>
      </p:pic>
      <p:pic>
        <p:nvPicPr>
          <p:cNvPr id="5" name="Picture 4"/>
          <p:cNvPicPr>
            <a:picLocks noChangeAspect="1"/>
          </p:cNvPicPr>
          <p:nvPr/>
        </p:nvPicPr>
        <p:blipFill>
          <a:blip r:embed="rId4"/>
          <a:stretch>
            <a:fillRect/>
          </a:stretch>
        </p:blipFill>
        <p:spPr>
          <a:xfrm>
            <a:off x="10266520" y="6046046"/>
            <a:ext cx="1574083" cy="609322"/>
          </a:xfrm>
          <a:prstGeom prst="rect">
            <a:avLst/>
          </a:prstGeom>
        </p:spPr>
      </p:pic>
      <p:sp>
        <p:nvSpPr>
          <p:cNvPr id="6" name="Title 1"/>
          <p:cNvSpPr>
            <a:spLocks noGrp="1"/>
          </p:cNvSpPr>
          <p:nvPr>
            <p:ph type="title"/>
          </p:nvPr>
        </p:nvSpPr>
        <p:spPr>
          <a:xfrm>
            <a:off x="0" y="-108788"/>
            <a:ext cx="4642388" cy="1475945"/>
          </a:xfrm>
        </p:spPr>
        <p:txBody>
          <a:bodyPr>
            <a:normAutofit/>
          </a:bodyPr>
          <a:lstStyle/>
          <a:p>
            <a:r>
              <a:rPr lang="en-IE" b="1" dirty="0">
                <a:solidFill>
                  <a:schemeClr val="bg1"/>
                </a:solidFill>
                <a:latin typeface="Arial" charset="0"/>
                <a:ea typeface="Arial" charset="0"/>
                <a:cs typeface="Arial" charset="0"/>
              </a:rPr>
              <a:t>TASK</a:t>
            </a:r>
          </a:p>
        </p:txBody>
      </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054453">
            <a:off x="64970" y="5636655"/>
            <a:ext cx="1275867" cy="923705"/>
          </a:xfrm>
          <a:prstGeom prst="rect">
            <a:avLst/>
          </a:prstGeom>
        </p:spPr>
      </p:pic>
      <p:sp>
        <p:nvSpPr>
          <p:cNvPr id="3" name="Rectangle 2">
            <a:extLst>
              <a:ext uri="{FF2B5EF4-FFF2-40B4-BE49-F238E27FC236}">
                <a16:creationId xmlns:a16="http://schemas.microsoft.com/office/drawing/2014/main" id="{A6D7BAEB-8549-4838-A250-CBF5F6BFC854}"/>
              </a:ext>
            </a:extLst>
          </p:cNvPr>
          <p:cNvSpPr/>
          <p:nvPr/>
        </p:nvSpPr>
        <p:spPr>
          <a:xfrm>
            <a:off x="4799124" y="2875002"/>
            <a:ext cx="4926541" cy="369332"/>
          </a:xfrm>
          <a:prstGeom prst="rect">
            <a:avLst/>
          </a:prstGeom>
        </p:spPr>
        <p:txBody>
          <a:bodyPr wrap="none">
            <a:spAutoFit/>
          </a:bodyPr>
          <a:lstStyle/>
          <a:p>
            <a:r>
              <a:rPr lang="en-IE" dirty="0">
                <a:latin typeface="Calibri" panose="020F0502020204030204" pitchFamily="34" charset="0"/>
                <a:hlinkClick r:id="rId6"/>
              </a:rPr>
              <a:t>https://www.youtube.com/watch?v=fXYKHKfC8wk</a:t>
            </a:r>
            <a:endParaRPr lang="en-IE" dirty="0"/>
          </a:p>
        </p:txBody>
      </p:sp>
    </p:spTree>
    <p:extLst>
      <p:ext uri="{BB962C8B-B14F-4D97-AF65-F5344CB8AC3E}">
        <p14:creationId xmlns:p14="http://schemas.microsoft.com/office/powerpoint/2010/main" val="382968182"/>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85216" y="1894808"/>
            <a:ext cx="7443216" cy="3046988"/>
          </a:xfrm>
          <a:prstGeom prst="rect">
            <a:avLst/>
          </a:prstGeom>
        </p:spPr>
        <p:txBody>
          <a:bodyPr wrap="square">
            <a:spAutoFit/>
          </a:bodyPr>
          <a:lstStyle/>
          <a:p>
            <a:pPr marL="285750" indent="-285750">
              <a:buFont typeface="Arial" charset="0"/>
              <a:buChar char="•"/>
            </a:pPr>
            <a:r>
              <a:rPr lang="en-IE" altLang="en-US" sz="2400" dirty="0">
                <a:solidFill>
                  <a:srgbClr val="00577D"/>
                </a:solidFill>
                <a:latin typeface="Arial Hebrew" charset="-79"/>
                <a:ea typeface="Arial Hebrew" charset="-79"/>
                <a:cs typeface="Arial Hebrew" charset="-79"/>
              </a:rPr>
              <a:t>“Scanning” needs to be taught at an early age</a:t>
            </a:r>
          </a:p>
          <a:p>
            <a:pPr marL="285750" indent="-285750">
              <a:buFont typeface="Arial" charset="0"/>
              <a:buChar char="•"/>
            </a:pPr>
            <a:endParaRPr lang="en-IE" altLang="en-US" sz="2400" dirty="0">
              <a:solidFill>
                <a:srgbClr val="00577D"/>
              </a:solidFill>
              <a:latin typeface="Arial Hebrew" charset="-79"/>
              <a:ea typeface="Arial Hebrew" charset="-79"/>
              <a:cs typeface="Arial Hebrew" charset="-79"/>
            </a:endParaRPr>
          </a:p>
          <a:p>
            <a:pPr marL="285750" indent="-285750">
              <a:buFont typeface="Arial" charset="0"/>
              <a:buChar char="•"/>
            </a:pPr>
            <a:r>
              <a:rPr lang="en-IE" altLang="en-US" sz="2400" dirty="0">
                <a:solidFill>
                  <a:srgbClr val="00577D"/>
                </a:solidFill>
                <a:latin typeface="Arial Hebrew" charset="-79"/>
                <a:ea typeface="Arial Hebrew" charset="-79"/>
                <a:cs typeface="Arial Hebrew" charset="-79"/>
              </a:rPr>
              <a:t>“ First Thought” decision making should be encouraged</a:t>
            </a:r>
            <a:br>
              <a:rPr lang="en-IE" altLang="en-US" sz="2400" dirty="0">
                <a:solidFill>
                  <a:srgbClr val="00577D"/>
                </a:solidFill>
                <a:latin typeface="Arial Hebrew" charset="-79"/>
                <a:ea typeface="Arial Hebrew" charset="-79"/>
                <a:cs typeface="Arial Hebrew" charset="-79"/>
              </a:rPr>
            </a:br>
            <a:endParaRPr lang="en-IE" altLang="en-US" sz="2400" dirty="0">
              <a:solidFill>
                <a:srgbClr val="00577D"/>
              </a:solidFill>
              <a:latin typeface="Arial Hebrew" charset="-79"/>
              <a:ea typeface="Arial Hebrew" charset="-79"/>
              <a:cs typeface="Arial Hebrew" charset="-79"/>
            </a:endParaRPr>
          </a:p>
          <a:p>
            <a:pPr marL="285750" indent="-285750">
              <a:buFont typeface="Arial" charset="0"/>
              <a:buChar char="•"/>
            </a:pPr>
            <a:r>
              <a:rPr lang="en-IE" altLang="en-US" sz="2400" dirty="0">
                <a:solidFill>
                  <a:srgbClr val="00577D"/>
                </a:solidFill>
                <a:latin typeface="Arial Hebrew" charset="-79"/>
                <a:ea typeface="Arial Hebrew" charset="-79"/>
                <a:cs typeface="Arial Hebrew" charset="-79"/>
              </a:rPr>
              <a:t>The player in possession should make the decision</a:t>
            </a:r>
            <a:br>
              <a:rPr lang="en-IE" altLang="en-US" sz="2400" dirty="0">
                <a:solidFill>
                  <a:srgbClr val="00577D"/>
                </a:solidFill>
                <a:latin typeface="Arial Hebrew" charset="-79"/>
                <a:ea typeface="Arial Hebrew" charset="-79"/>
                <a:cs typeface="Arial Hebrew" charset="-79"/>
              </a:rPr>
            </a:br>
            <a:endParaRPr lang="en-IE" altLang="en-US" sz="2400" dirty="0">
              <a:solidFill>
                <a:srgbClr val="00577D"/>
              </a:solidFill>
              <a:latin typeface="Arial Hebrew" charset="-79"/>
              <a:ea typeface="Arial Hebrew" charset="-79"/>
              <a:cs typeface="Arial Hebrew" charset="-79"/>
            </a:endParaRPr>
          </a:p>
          <a:p>
            <a:pPr marL="285750" indent="-285750">
              <a:buFont typeface="Arial" charset="0"/>
              <a:buChar char="•"/>
            </a:pPr>
            <a:r>
              <a:rPr lang="en-IE" altLang="en-US" sz="2400" dirty="0">
                <a:solidFill>
                  <a:srgbClr val="00577D"/>
                </a:solidFill>
                <a:latin typeface="Arial Hebrew" charset="-79"/>
                <a:ea typeface="Arial Hebrew" charset="-79"/>
                <a:cs typeface="Arial Hebrew" charset="-79"/>
              </a:rPr>
              <a:t>Players off the ball can advise the player – good communication important</a:t>
            </a:r>
          </a:p>
        </p:txBody>
      </p:sp>
      <p:pic>
        <p:nvPicPr>
          <p:cNvPr id="11" name="Picture 10"/>
          <p:cNvPicPr>
            <a:picLocks noChangeAspect="1"/>
          </p:cNvPicPr>
          <p:nvPr/>
        </p:nvPicPr>
        <p:blipFill>
          <a:blip r:embed="rId3"/>
          <a:stretch>
            <a:fillRect/>
          </a:stretch>
        </p:blipFill>
        <p:spPr>
          <a:xfrm>
            <a:off x="289559" y="6031390"/>
            <a:ext cx="1574083" cy="609322"/>
          </a:xfrm>
          <a:prstGeom prst="rect">
            <a:avLst/>
          </a:prstGeom>
        </p:spPr>
      </p:pic>
      <p:sp>
        <p:nvSpPr>
          <p:cNvPr id="12" name="Title 1"/>
          <p:cNvSpPr>
            <a:spLocks noGrp="1"/>
          </p:cNvSpPr>
          <p:nvPr>
            <p:ph type="title"/>
          </p:nvPr>
        </p:nvSpPr>
        <p:spPr>
          <a:xfrm>
            <a:off x="585217" y="571649"/>
            <a:ext cx="7031736" cy="868363"/>
          </a:xfrm>
        </p:spPr>
        <p:txBody>
          <a:bodyPr>
            <a:normAutofit fontScale="90000"/>
          </a:bodyPr>
          <a:lstStyle/>
          <a:p>
            <a:r>
              <a:rPr lang="en-IE" altLang="en-US" b="1" dirty="0">
                <a:solidFill>
                  <a:srgbClr val="00577D"/>
                </a:solidFill>
                <a:latin typeface="Arial" charset="0"/>
                <a:ea typeface="Arial" charset="0"/>
                <a:cs typeface="Arial" charset="0"/>
              </a:rPr>
              <a:t>Role of the player developed by the coach  </a:t>
            </a: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05857" y="-173736"/>
            <a:ext cx="9277430" cy="5514114"/>
          </a:xfrm>
          <a:prstGeom prst="rect">
            <a:avLst/>
          </a:prstGeom>
        </p:spPr>
      </p:pic>
      <p:pic>
        <p:nvPicPr>
          <p:cNvPr id="10" name="Picture 9"/>
          <p:cNvPicPr>
            <a:picLocks noChangeAspect="1"/>
          </p:cNvPicPr>
          <p:nvPr/>
        </p:nvPicPr>
        <p:blipFill>
          <a:blip r:embed="rId5"/>
          <a:stretch>
            <a:fillRect/>
          </a:stretch>
        </p:blipFill>
        <p:spPr>
          <a:xfrm>
            <a:off x="4387712" y="4325112"/>
            <a:ext cx="11954364" cy="2532888"/>
          </a:xfrm>
          <a:prstGeom prst="rect">
            <a:avLst/>
          </a:prstGeom>
        </p:spPr>
      </p:pic>
    </p:spTree>
    <p:extLst>
      <p:ext uri="{BB962C8B-B14F-4D97-AF65-F5344CB8AC3E}">
        <p14:creationId xmlns:p14="http://schemas.microsoft.com/office/powerpoint/2010/main" val="1556387211"/>
      </p:ext>
    </p:extLst>
  </p:cSld>
  <p:clrMapOvr>
    <a:masterClrMapping/>
  </p:clrMapOvr>
  <p:transition spd="slow">
    <p:push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9599" y="622364"/>
            <a:ext cx="8428037" cy="868362"/>
          </a:xfrm>
        </p:spPr>
        <p:txBody>
          <a:bodyPr/>
          <a:lstStyle/>
          <a:p>
            <a:pPr eaLnBrk="1" hangingPunct="1"/>
            <a:r>
              <a:rPr lang="en-IE" altLang="en-US" b="1" dirty="0">
                <a:solidFill>
                  <a:srgbClr val="00577D"/>
                </a:solidFill>
                <a:latin typeface="Arial" charset="0"/>
                <a:ea typeface="Arial" charset="0"/>
                <a:cs typeface="Arial" charset="0"/>
              </a:rPr>
              <a:t>Our Role as Coaches?</a:t>
            </a:r>
            <a:r>
              <a:rPr lang="en-IE" altLang="en-US" dirty="0">
                <a:solidFill>
                  <a:srgbClr val="00577D"/>
                </a:solidFill>
                <a:latin typeface="Arial" charset="0"/>
                <a:ea typeface="Arial" charset="0"/>
                <a:cs typeface="Arial" charset="0"/>
              </a:rPr>
              <a:t>	</a:t>
            </a:r>
            <a:endParaRPr lang="en-US" altLang="en-US" dirty="0">
              <a:solidFill>
                <a:srgbClr val="00577D"/>
              </a:solidFill>
              <a:latin typeface="Arial" charset="0"/>
              <a:ea typeface="Arial" charset="0"/>
              <a:cs typeface="Arial" charset="0"/>
            </a:endParaRPr>
          </a:p>
        </p:txBody>
      </p:sp>
      <p:sp>
        <p:nvSpPr>
          <p:cNvPr id="5" name="Content Placeholder 2"/>
          <p:cNvSpPr>
            <a:spLocks noGrp="1"/>
          </p:cNvSpPr>
          <p:nvPr>
            <p:ph idx="1"/>
          </p:nvPr>
        </p:nvSpPr>
        <p:spPr>
          <a:xfrm>
            <a:off x="609600" y="1646936"/>
            <a:ext cx="8428037" cy="5059363"/>
          </a:xfrm>
        </p:spPr>
        <p:txBody>
          <a:bodyPr/>
          <a:lstStyle/>
          <a:p>
            <a:pPr eaLnBrk="1" hangingPunct="1"/>
            <a:r>
              <a:rPr lang="en-IE" altLang="en-US" sz="2000" dirty="0">
                <a:solidFill>
                  <a:srgbClr val="00577D"/>
                </a:solidFill>
                <a:latin typeface="Arial" charset="0"/>
                <a:ea typeface="Arial" charset="0"/>
                <a:cs typeface="Arial" charset="0"/>
              </a:rPr>
              <a:t>To set up situations that are likely to occur in a match</a:t>
            </a:r>
          </a:p>
          <a:p>
            <a:pPr eaLnBrk="1" hangingPunct="1"/>
            <a:r>
              <a:rPr lang="en-IE" altLang="en-US" sz="2000" dirty="0">
                <a:solidFill>
                  <a:srgbClr val="00577D"/>
                </a:solidFill>
                <a:latin typeface="Arial" charset="0"/>
                <a:ea typeface="Arial" charset="0"/>
                <a:cs typeface="Arial" charset="0"/>
              </a:rPr>
              <a:t>To guide players in identifying the options that are available</a:t>
            </a:r>
          </a:p>
          <a:p>
            <a:pPr eaLnBrk="1" hangingPunct="1"/>
            <a:r>
              <a:rPr lang="en-IE" altLang="en-US" sz="2000" dirty="0">
                <a:solidFill>
                  <a:srgbClr val="00577D"/>
                </a:solidFill>
                <a:latin typeface="Arial" charset="0"/>
                <a:ea typeface="Arial" charset="0"/>
                <a:cs typeface="Arial" charset="0"/>
              </a:rPr>
              <a:t>To guide </a:t>
            </a:r>
            <a:r>
              <a:rPr lang="en-US" altLang="en-US" sz="2000" dirty="0">
                <a:solidFill>
                  <a:srgbClr val="00577D"/>
                </a:solidFill>
                <a:latin typeface="Arial" charset="0"/>
                <a:ea typeface="Arial" charset="0"/>
                <a:cs typeface="Arial" charset="0"/>
              </a:rPr>
              <a:t>players in their learning process (best done through questioning and guided discovery)</a:t>
            </a:r>
          </a:p>
          <a:p>
            <a:pPr eaLnBrk="1" hangingPunct="1"/>
            <a:r>
              <a:rPr lang="en-IE" altLang="en-US" sz="2000" dirty="0">
                <a:solidFill>
                  <a:srgbClr val="00577D"/>
                </a:solidFill>
                <a:latin typeface="Arial" charset="0"/>
                <a:ea typeface="Arial" charset="0"/>
                <a:cs typeface="Arial" charset="0"/>
              </a:rPr>
              <a:t>To set up situations where the player can practice their responses to a given playing problem until they have perfected it</a:t>
            </a:r>
          </a:p>
          <a:p>
            <a:pPr eaLnBrk="1" hangingPunct="1">
              <a:buFont typeface="Wingdings" pitchFamily="2" charset="2"/>
              <a:buNone/>
            </a:pPr>
            <a:endParaRPr lang="en-IE" altLang="en-US" sz="2000" dirty="0">
              <a:solidFill>
                <a:srgbClr val="00577D"/>
              </a:solidFill>
              <a:latin typeface="Arial" charset="0"/>
              <a:ea typeface="Arial" charset="0"/>
              <a:cs typeface="Arial" charset="0"/>
            </a:endParaRPr>
          </a:p>
          <a:p>
            <a:pPr eaLnBrk="1" hangingPunct="1">
              <a:buNone/>
            </a:pPr>
            <a:r>
              <a:rPr lang="en-IE" altLang="en-US" sz="2000" dirty="0">
                <a:solidFill>
                  <a:srgbClr val="00577D"/>
                </a:solidFill>
                <a:latin typeface="Arial" charset="0"/>
                <a:ea typeface="Arial" charset="0"/>
                <a:cs typeface="Arial" charset="0"/>
              </a:rPr>
              <a:t>   </a:t>
            </a:r>
            <a:r>
              <a:rPr lang="en-IE" altLang="en-US" sz="2000" b="1" dirty="0">
                <a:solidFill>
                  <a:srgbClr val="00577D"/>
                </a:solidFill>
                <a:latin typeface="Arial" charset="0"/>
                <a:ea typeface="Arial" charset="0"/>
                <a:cs typeface="Arial" charset="0"/>
              </a:rPr>
              <a:t>Because a match is fluid and ever changing, Decision Making is best developed through coaching in the game situation</a:t>
            </a:r>
          </a:p>
        </p:txBody>
      </p:sp>
      <p:pic>
        <p:nvPicPr>
          <p:cNvPr id="6" name="Picture 5"/>
          <p:cNvPicPr>
            <a:picLocks noChangeAspect="1"/>
          </p:cNvPicPr>
          <p:nvPr/>
        </p:nvPicPr>
        <p:blipFill>
          <a:blip r:embed="rId3"/>
          <a:stretch>
            <a:fillRect/>
          </a:stretch>
        </p:blipFill>
        <p:spPr>
          <a:xfrm>
            <a:off x="4424288" y="4329621"/>
            <a:ext cx="11954364" cy="2532888"/>
          </a:xfrm>
          <a:prstGeom prst="rect">
            <a:avLst/>
          </a:prstGeom>
        </p:spPr>
      </p:pic>
      <p:pic>
        <p:nvPicPr>
          <p:cNvPr id="7" name="Picture 6"/>
          <p:cNvPicPr>
            <a:picLocks noChangeAspect="1"/>
          </p:cNvPicPr>
          <p:nvPr/>
        </p:nvPicPr>
        <p:blipFill>
          <a:blip r:embed="rId4"/>
          <a:stretch>
            <a:fillRect/>
          </a:stretch>
        </p:blipFill>
        <p:spPr>
          <a:xfrm>
            <a:off x="289559" y="6031390"/>
            <a:ext cx="1574083" cy="609322"/>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66560" y="-89566"/>
            <a:ext cx="6049188" cy="4939188"/>
          </a:xfrm>
          <a:prstGeom prst="rect">
            <a:avLst/>
          </a:prstGeom>
        </p:spPr>
      </p:pic>
    </p:spTree>
    <p:extLst>
      <p:ext uri="{BB962C8B-B14F-4D97-AF65-F5344CB8AC3E}">
        <p14:creationId xmlns:p14="http://schemas.microsoft.com/office/powerpoint/2010/main" val="1322970612"/>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038068" y="1605902"/>
            <a:ext cx="2159254" cy="3535960"/>
          </a:xfrm>
          <a:prstGeom prst="rect">
            <a:avLst/>
          </a:prstGeom>
        </p:spPr>
      </p:pic>
      <p:pic>
        <p:nvPicPr>
          <p:cNvPr id="5" name="Picture 4"/>
          <p:cNvPicPr>
            <a:picLocks noChangeAspect="1"/>
          </p:cNvPicPr>
          <p:nvPr/>
        </p:nvPicPr>
        <p:blipFill>
          <a:blip r:embed="rId4"/>
          <a:stretch>
            <a:fillRect/>
          </a:stretch>
        </p:blipFill>
        <p:spPr>
          <a:xfrm>
            <a:off x="7358126" y="1670812"/>
            <a:ext cx="1206500" cy="736600"/>
          </a:xfrm>
          <a:prstGeom prst="rect">
            <a:avLst/>
          </a:prstGeom>
        </p:spPr>
      </p:pic>
      <p:pic>
        <p:nvPicPr>
          <p:cNvPr id="6" name="Picture 5"/>
          <p:cNvPicPr>
            <a:picLocks noChangeAspect="1"/>
          </p:cNvPicPr>
          <p:nvPr/>
        </p:nvPicPr>
        <p:blipFill>
          <a:blip r:embed="rId5"/>
          <a:stretch>
            <a:fillRect/>
          </a:stretch>
        </p:blipFill>
        <p:spPr>
          <a:xfrm>
            <a:off x="7348706" y="2624582"/>
            <a:ext cx="1206500" cy="749300"/>
          </a:xfrm>
          <a:prstGeom prst="rect">
            <a:avLst/>
          </a:prstGeom>
        </p:spPr>
      </p:pic>
      <p:pic>
        <p:nvPicPr>
          <p:cNvPr id="7" name="Picture 6"/>
          <p:cNvPicPr>
            <a:picLocks noChangeAspect="1"/>
          </p:cNvPicPr>
          <p:nvPr/>
        </p:nvPicPr>
        <p:blipFill>
          <a:blip r:embed="rId6"/>
          <a:stretch>
            <a:fillRect/>
          </a:stretch>
        </p:blipFill>
        <p:spPr>
          <a:xfrm>
            <a:off x="7348706" y="3581908"/>
            <a:ext cx="1206500" cy="749300"/>
          </a:xfrm>
          <a:prstGeom prst="rect">
            <a:avLst/>
          </a:prstGeom>
        </p:spPr>
      </p:pic>
      <p:pic>
        <p:nvPicPr>
          <p:cNvPr id="8" name="Picture 7"/>
          <p:cNvPicPr>
            <a:picLocks noChangeAspect="1"/>
          </p:cNvPicPr>
          <p:nvPr/>
        </p:nvPicPr>
        <p:blipFill>
          <a:blip r:embed="rId7"/>
          <a:stretch>
            <a:fillRect/>
          </a:stretch>
        </p:blipFill>
        <p:spPr>
          <a:xfrm>
            <a:off x="7348706" y="4539234"/>
            <a:ext cx="1206500" cy="533400"/>
          </a:xfrm>
          <a:prstGeom prst="rect">
            <a:avLst/>
          </a:prstGeom>
        </p:spPr>
      </p:pic>
      <p:pic>
        <p:nvPicPr>
          <p:cNvPr id="9" name="Picture 8"/>
          <p:cNvPicPr>
            <a:picLocks noChangeAspect="1"/>
          </p:cNvPicPr>
          <p:nvPr/>
        </p:nvPicPr>
        <p:blipFill>
          <a:blip r:embed="rId8"/>
          <a:stretch>
            <a:fillRect/>
          </a:stretch>
        </p:blipFill>
        <p:spPr>
          <a:xfrm>
            <a:off x="8779270" y="1605902"/>
            <a:ext cx="2154428" cy="3528057"/>
          </a:xfrm>
          <a:prstGeom prst="rect">
            <a:avLst/>
          </a:prstGeom>
        </p:spPr>
      </p:pic>
      <p:pic>
        <p:nvPicPr>
          <p:cNvPr id="10" name="Picture 9"/>
          <p:cNvPicPr>
            <a:picLocks noChangeAspect="1"/>
          </p:cNvPicPr>
          <p:nvPr/>
        </p:nvPicPr>
        <p:blipFill>
          <a:blip r:embed="rId9"/>
          <a:stretch>
            <a:fillRect/>
          </a:stretch>
        </p:blipFill>
        <p:spPr>
          <a:xfrm>
            <a:off x="-721911" y="-154903"/>
            <a:ext cx="5184183" cy="7094146"/>
          </a:xfrm>
          <a:prstGeom prst="rect">
            <a:avLst/>
          </a:prstGeom>
        </p:spPr>
      </p:pic>
      <p:sp>
        <p:nvSpPr>
          <p:cNvPr id="11" name="Title 1"/>
          <p:cNvSpPr>
            <a:spLocks noGrp="1"/>
          </p:cNvSpPr>
          <p:nvPr>
            <p:ph type="title"/>
          </p:nvPr>
        </p:nvSpPr>
        <p:spPr>
          <a:xfrm>
            <a:off x="262584" y="2999232"/>
            <a:ext cx="3724200" cy="1475945"/>
          </a:xfrm>
        </p:spPr>
        <p:txBody>
          <a:bodyPr>
            <a:normAutofit fontScale="90000"/>
          </a:bodyPr>
          <a:lstStyle/>
          <a:p>
            <a:r>
              <a:rPr lang="en-IE" b="1">
                <a:solidFill>
                  <a:schemeClr val="bg1"/>
                </a:solidFill>
                <a:latin typeface="Arial" charset="0"/>
                <a:ea typeface="Arial" charset="0"/>
                <a:cs typeface="Arial" charset="0"/>
              </a:rPr>
              <a:t>GAMES BASED</a:t>
            </a:r>
            <a:br>
              <a:rPr lang="en-IE" b="1">
                <a:solidFill>
                  <a:schemeClr val="bg1"/>
                </a:solidFill>
                <a:latin typeface="Arial" charset="0"/>
                <a:ea typeface="Arial" charset="0"/>
                <a:cs typeface="Arial" charset="0"/>
              </a:rPr>
            </a:br>
            <a:r>
              <a:rPr lang="en-IE" b="1">
                <a:solidFill>
                  <a:schemeClr val="bg1"/>
                </a:solidFill>
                <a:latin typeface="Arial" charset="0"/>
                <a:ea typeface="Arial" charset="0"/>
                <a:cs typeface="Arial" charset="0"/>
              </a:rPr>
              <a:t>COACHING</a:t>
            </a:r>
            <a:br>
              <a:rPr lang="en-IE" b="1">
                <a:solidFill>
                  <a:schemeClr val="bg1"/>
                </a:solidFill>
                <a:latin typeface="Arial" charset="0"/>
                <a:ea typeface="Arial" charset="0"/>
                <a:cs typeface="Arial" charset="0"/>
              </a:rPr>
            </a:br>
            <a:r>
              <a:rPr lang="en-IE" b="1">
                <a:solidFill>
                  <a:schemeClr val="bg1"/>
                </a:solidFill>
                <a:latin typeface="Arial" charset="0"/>
                <a:ea typeface="Arial" charset="0"/>
                <a:cs typeface="Arial" charset="0"/>
              </a:rPr>
              <a:t>MODEL</a:t>
            </a:r>
            <a:endParaRPr lang="en-IE" b="1" dirty="0">
              <a:solidFill>
                <a:schemeClr val="bg1"/>
              </a:solidFill>
              <a:latin typeface="Arial" charset="0"/>
              <a:ea typeface="Arial" charset="0"/>
              <a:cs typeface="Arial" charset="0"/>
            </a:endParaRPr>
          </a:p>
        </p:txBody>
      </p:sp>
      <p:pic>
        <p:nvPicPr>
          <p:cNvPr id="12" name="Picture 11"/>
          <p:cNvPicPr>
            <a:picLocks noChangeAspect="1"/>
          </p:cNvPicPr>
          <p:nvPr/>
        </p:nvPicPr>
        <p:blipFill>
          <a:blip r:embed="rId10"/>
          <a:stretch>
            <a:fillRect/>
          </a:stretch>
        </p:blipFill>
        <p:spPr>
          <a:xfrm>
            <a:off x="10146657" y="5801808"/>
            <a:ext cx="1574083" cy="609322"/>
          </a:xfrm>
          <a:prstGeom prst="rect">
            <a:avLst/>
          </a:prstGeom>
        </p:spPr>
      </p:pic>
    </p:spTree>
    <p:extLst>
      <p:ext uri="{BB962C8B-B14F-4D97-AF65-F5344CB8AC3E}">
        <p14:creationId xmlns:p14="http://schemas.microsoft.com/office/powerpoint/2010/main" val="206581592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08242" y="5861585"/>
            <a:ext cx="1574083" cy="609322"/>
          </a:xfrm>
          <a:prstGeom prst="rect">
            <a:avLst/>
          </a:prstGeom>
        </p:spPr>
      </p:pic>
      <p:sp>
        <p:nvSpPr>
          <p:cNvPr id="5" name="Rectangle 2">
            <a:extLst>
              <a:ext uri="{FF2B5EF4-FFF2-40B4-BE49-F238E27FC236}">
                <a16:creationId xmlns:a16="http://schemas.microsoft.com/office/drawing/2014/main" id="{D4F4A01E-6BF7-401D-B1B3-13E966689C43}"/>
              </a:ext>
            </a:extLst>
          </p:cNvPr>
          <p:cNvSpPr txBox="1">
            <a:spLocks noChangeArrowheads="1"/>
          </p:cNvSpPr>
          <p:nvPr/>
        </p:nvSpPr>
        <p:spPr>
          <a:xfrm>
            <a:off x="508242" y="-459292"/>
            <a:ext cx="10158188" cy="163695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IE" altLang="en-US" sz="4800" b="1" dirty="0">
                <a:solidFill>
                  <a:srgbClr val="006892"/>
                </a:solidFill>
                <a:latin typeface="Arial" charset="0"/>
                <a:ea typeface="Arial" charset="0"/>
                <a:cs typeface="Arial" charset="0"/>
              </a:rPr>
              <a:t>Lets go practice</a:t>
            </a:r>
            <a:endParaRPr lang="en-US" altLang="en-US" sz="4000" b="1" dirty="0">
              <a:solidFill>
                <a:srgbClr val="006892"/>
              </a:solidFill>
              <a:latin typeface="Arial" charset="0"/>
              <a:ea typeface="Arial" charset="0"/>
              <a:cs typeface="Arial" charset="0"/>
            </a:endParaRPr>
          </a:p>
        </p:txBody>
      </p:sp>
      <p:sp>
        <p:nvSpPr>
          <p:cNvPr id="6" name="Rectangle 2">
            <a:extLst>
              <a:ext uri="{FF2B5EF4-FFF2-40B4-BE49-F238E27FC236}">
                <a16:creationId xmlns:a16="http://schemas.microsoft.com/office/drawing/2014/main" id="{D4F4A01E-6BF7-401D-B1B3-13E966689C43}"/>
              </a:ext>
            </a:extLst>
          </p:cNvPr>
          <p:cNvSpPr txBox="1">
            <a:spLocks noChangeArrowheads="1"/>
          </p:cNvSpPr>
          <p:nvPr/>
        </p:nvSpPr>
        <p:spPr>
          <a:xfrm>
            <a:off x="608024" y="1444463"/>
            <a:ext cx="8444536" cy="394112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l">
              <a:buFont typeface="+mj-lt"/>
              <a:buAutoNum type="arabicPeriod"/>
            </a:pPr>
            <a:r>
              <a:rPr lang="en-US" altLang="en-US" sz="2000" dirty="0">
                <a:solidFill>
                  <a:srgbClr val="006892"/>
                </a:solidFill>
                <a:latin typeface="Arial" charset="0"/>
                <a:ea typeface="Arial" charset="0"/>
                <a:cs typeface="Arial" charset="0"/>
              </a:rPr>
              <a:t>Take a 15 minute session with the group</a:t>
            </a:r>
          </a:p>
          <a:p>
            <a:pPr marL="457200" indent="-457200" algn="l">
              <a:buFont typeface="+mj-lt"/>
              <a:buAutoNum type="arabicPeriod"/>
            </a:pPr>
            <a:endParaRPr lang="en-US" altLang="en-US" sz="2000" dirty="0">
              <a:solidFill>
                <a:srgbClr val="006892"/>
              </a:solidFill>
              <a:latin typeface="Arial" charset="0"/>
              <a:ea typeface="Arial" charset="0"/>
              <a:cs typeface="Arial" charset="0"/>
            </a:endParaRPr>
          </a:p>
          <a:p>
            <a:pPr marL="457200" indent="-457200" algn="l">
              <a:buFont typeface="+mj-lt"/>
              <a:buAutoNum type="arabicPeriod"/>
            </a:pPr>
            <a:r>
              <a:rPr lang="en-US" altLang="en-US" sz="2000" dirty="0">
                <a:solidFill>
                  <a:srgbClr val="006892"/>
                </a:solidFill>
                <a:latin typeface="Arial" charset="0"/>
                <a:ea typeface="Arial" charset="0"/>
                <a:cs typeface="Arial" charset="0"/>
              </a:rPr>
              <a:t>Using the skill card allocated and referring to your prompt card, </a:t>
            </a:r>
            <a:r>
              <a:rPr lang="en-US" altLang="en-US" sz="2000" dirty="0" err="1">
                <a:solidFill>
                  <a:srgbClr val="006892"/>
                </a:solidFill>
                <a:latin typeface="Arial" charset="0"/>
                <a:ea typeface="Arial" charset="0"/>
                <a:cs typeface="Arial" charset="0"/>
              </a:rPr>
              <a:t>familiarise</a:t>
            </a:r>
            <a:r>
              <a:rPr lang="en-US" altLang="en-US" sz="2000" dirty="0">
                <a:solidFill>
                  <a:srgbClr val="006892"/>
                </a:solidFill>
                <a:latin typeface="Arial" charset="0"/>
                <a:ea typeface="Arial" charset="0"/>
                <a:cs typeface="Arial" charset="0"/>
              </a:rPr>
              <a:t> yourself with the coaching points (the how to do the skill).</a:t>
            </a:r>
            <a:br>
              <a:rPr lang="en-US" altLang="en-US" sz="2000" dirty="0">
                <a:solidFill>
                  <a:srgbClr val="006892"/>
                </a:solidFill>
                <a:latin typeface="Arial" charset="0"/>
                <a:ea typeface="Arial" charset="0"/>
                <a:cs typeface="Arial" charset="0"/>
              </a:rPr>
            </a:br>
            <a:endParaRPr lang="en-US" altLang="en-US" sz="2000" dirty="0">
              <a:solidFill>
                <a:srgbClr val="006892"/>
              </a:solidFill>
              <a:latin typeface="Arial" charset="0"/>
              <a:ea typeface="Arial" charset="0"/>
              <a:cs typeface="Arial" charset="0"/>
            </a:endParaRPr>
          </a:p>
          <a:p>
            <a:pPr marL="457200" indent="-457200" algn="l">
              <a:buFont typeface="+mj-lt"/>
              <a:buAutoNum type="arabicPeriod"/>
            </a:pPr>
            <a:r>
              <a:rPr lang="en-US" altLang="en-US" sz="2000" dirty="0">
                <a:solidFill>
                  <a:srgbClr val="006892"/>
                </a:solidFill>
                <a:latin typeface="Arial" charset="0"/>
                <a:ea typeface="Arial" charset="0"/>
                <a:cs typeface="Arial" charset="0"/>
              </a:rPr>
              <a:t>Follow the IDEAL model and coach the skill to the group.</a:t>
            </a:r>
            <a:br>
              <a:rPr lang="en-US" altLang="en-US" sz="2000" dirty="0">
                <a:solidFill>
                  <a:srgbClr val="006892"/>
                </a:solidFill>
                <a:latin typeface="Arial" charset="0"/>
                <a:ea typeface="Arial" charset="0"/>
                <a:cs typeface="Arial" charset="0"/>
              </a:rPr>
            </a:br>
            <a:endParaRPr lang="en-US" altLang="en-US" sz="2000" dirty="0">
              <a:solidFill>
                <a:srgbClr val="006892"/>
              </a:solidFill>
              <a:latin typeface="Arial" charset="0"/>
              <a:ea typeface="Arial" charset="0"/>
              <a:cs typeface="Arial" charset="0"/>
            </a:endParaRPr>
          </a:p>
          <a:p>
            <a:pPr marL="457200" indent="-457200" algn="l">
              <a:buFont typeface="+mj-lt"/>
              <a:buAutoNum type="arabicPeriod"/>
            </a:pPr>
            <a:r>
              <a:rPr lang="en-US" altLang="en-US" sz="2000" dirty="0">
                <a:solidFill>
                  <a:srgbClr val="006892"/>
                </a:solidFill>
                <a:latin typeface="Arial" charset="0"/>
                <a:ea typeface="Arial" charset="0"/>
                <a:cs typeface="Arial" charset="0"/>
              </a:rPr>
              <a:t>Set up an appropriate activity to allow participants to use this skill activity to develop Tactical Prowess – coach the skill as they practice.</a:t>
            </a:r>
            <a:br>
              <a:rPr lang="en-US" altLang="en-US" sz="2000" dirty="0">
                <a:solidFill>
                  <a:srgbClr val="006892"/>
                </a:solidFill>
                <a:latin typeface="Arial" charset="0"/>
                <a:ea typeface="Arial" charset="0"/>
                <a:cs typeface="Arial" charset="0"/>
              </a:rPr>
            </a:br>
            <a:endParaRPr lang="en-US" altLang="en-US" sz="2000" dirty="0">
              <a:solidFill>
                <a:srgbClr val="006892"/>
              </a:solidFill>
              <a:latin typeface="Arial" charset="0"/>
              <a:ea typeface="Arial" charset="0"/>
              <a:cs typeface="Arial" charset="0"/>
            </a:endParaRPr>
          </a:p>
          <a:p>
            <a:pPr marL="457200" indent="-457200" algn="l">
              <a:buFont typeface="+mj-lt"/>
              <a:buAutoNum type="arabicPeriod"/>
            </a:pPr>
            <a:r>
              <a:rPr lang="en-US" altLang="en-US" sz="2000" dirty="0">
                <a:solidFill>
                  <a:srgbClr val="006892"/>
                </a:solidFill>
                <a:latin typeface="Arial" charset="0"/>
                <a:ea typeface="Arial" charset="0"/>
                <a:cs typeface="Arial" charset="0"/>
              </a:rPr>
              <a:t>Use STEPR model to progress</a:t>
            </a:r>
          </a:p>
          <a:p>
            <a:pPr marL="609600" indent="-609600"/>
            <a:endParaRPr lang="en-GB" altLang="en-US" sz="2400" dirty="0">
              <a:solidFill>
                <a:srgbClr val="006892"/>
              </a:solidFill>
              <a:latin typeface="Arial" charset="0"/>
              <a:ea typeface="Arial" charset="0"/>
              <a:cs typeface="Arial" charset="0"/>
            </a:endParaRPr>
          </a:p>
        </p:txBody>
      </p:sp>
      <p:pic>
        <p:nvPicPr>
          <p:cNvPr id="7" name="Picture 6"/>
          <p:cNvPicPr>
            <a:picLocks noChangeAspect="1"/>
          </p:cNvPicPr>
          <p:nvPr/>
        </p:nvPicPr>
        <p:blipFill>
          <a:blip r:embed="rId4"/>
          <a:stretch>
            <a:fillRect/>
          </a:stretch>
        </p:blipFill>
        <p:spPr>
          <a:xfrm>
            <a:off x="4003664" y="4325112"/>
            <a:ext cx="11954364" cy="2532888"/>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09806" y="-265401"/>
            <a:ext cx="8448222" cy="5650992"/>
          </a:xfrm>
          <a:prstGeom prst="rect">
            <a:avLst/>
          </a:prstGeom>
        </p:spPr>
      </p:pic>
    </p:spTree>
    <p:extLst>
      <p:ext uri="{BB962C8B-B14F-4D97-AF65-F5344CB8AC3E}">
        <p14:creationId xmlns:p14="http://schemas.microsoft.com/office/powerpoint/2010/main" val="759975597"/>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286177" y="1583531"/>
            <a:ext cx="5851215" cy="4247317"/>
          </a:xfrm>
          <a:prstGeom prst="rect">
            <a:avLst/>
          </a:prstGeom>
        </p:spPr>
        <p:txBody>
          <a:bodyPr wrap="square">
            <a:spAutoFit/>
          </a:bodyPr>
          <a:lstStyle/>
          <a:p>
            <a:pPr marL="342900" indent="-342900">
              <a:buFont typeface="Arial" charset="0"/>
              <a:buAutoNum type="arabicPeriod"/>
            </a:pPr>
            <a:r>
              <a:rPr lang="en-IE" altLang="en-US" dirty="0">
                <a:solidFill>
                  <a:srgbClr val="00577D"/>
                </a:solidFill>
                <a:latin typeface="Arial Hebrew" charset="-79"/>
                <a:ea typeface="Arial Hebrew" charset="-79"/>
                <a:cs typeface="Arial Hebrew" charset="-79"/>
              </a:rPr>
              <a:t>Define Tactical Prowess/Decision Making.</a:t>
            </a:r>
            <a:br>
              <a:rPr lang="en-IE" altLang="en-US" dirty="0">
                <a:solidFill>
                  <a:srgbClr val="00577D"/>
                </a:solidFill>
                <a:latin typeface="Arial Hebrew" charset="-79"/>
                <a:ea typeface="Arial Hebrew" charset="-79"/>
                <a:cs typeface="Arial Hebrew" charset="-79"/>
              </a:rPr>
            </a:br>
            <a:endParaRPr lang="en-IE" altLang="en-US" dirty="0">
              <a:solidFill>
                <a:srgbClr val="00577D"/>
              </a:solidFill>
              <a:latin typeface="Arial Hebrew" charset="-79"/>
              <a:ea typeface="Arial Hebrew" charset="-79"/>
              <a:cs typeface="Arial Hebrew" charset="-79"/>
            </a:endParaRPr>
          </a:p>
          <a:p>
            <a:pPr marL="342900" indent="-342900">
              <a:buAutoNum type="arabicPeriod"/>
            </a:pPr>
            <a:r>
              <a:rPr lang="en-IE" altLang="en-US" dirty="0">
                <a:solidFill>
                  <a:srgbClr val="00577D"/>
                </a:solidFill>
                <a:latin typeface="Arial Hebrew" charset="-79"/>
                <a:ea typeface="Arial Hebrew" charset="-79"/>
                <a:cs typeface="Arial Hebrew" charset="-79"/>
              </a:rPr>
              <a:t>Understand the role decision making plays in Tactical Prowess and Team Play</a:t>
            </a:r>
            <a:br>
              <a:rPr lang="en-IE" altLang="en-US" dirty="0">
                <a:solidFill>
                  <a:srgbClr val="00577D"/>
                </a:solidFill>
                <a:latin typeface="Arial Hebrew" charset="-79"/>
                <a:ea typeface="Arial Hebrew" charset="-79"/>
                <a:cs typeface="Arial Hebrew" charset="-79"/>
              </a:rPr>
            </a:br>
            <a:endParaRPr lang="en-IE" altLang="en-US" dirty="0">
              <a:solidFill>
                <a:srgbClr val="00577D"/>
              </a:solidFill>
              <a:latin typeface="Arial Hebrew" charset="-79"/>
              <a:ea typeface="Arial Hebrew" charset="-79"/>
              <a:cs typeface="Arial Hebrew" charset="-79"/>
            </a:endParaRPr>
          </a:p>
          <a:p>
            <a:pPr marL="342900" indent="-342900">
              <a:buFont typeface="Arial" charset="0"/>
              <a:buAutoNum type="arabicPeriod"/>
            </a:pPr>
            <a:r>
              <a:rPr lang="en-IE" altLang="en-US" dirty="0">
                <a:solidFill>
                  <a:srgbClr val="00577D"/>
                </a:solidFill>
                <a:latin typeface="Arial Hebrew" charset="-79"/>
                <a:ea typeface="Arial Hebrew" charset="-79"/>
                <a:cs typeface="Arial Hebrew" charset="-79"/>
              </a:rPr>
              <a:t>Explain the learning cycle</a:t>
            </a:r>
            <a:br>
              <a:rPr lang="en-IE" altLang="en-US" dirty="0">
                <a:solidFill>
                  <a:srgbClr val="00577D"/>
                </a:solidFill>
                <a:latin typeface="Arial Hebrew" charset="-79"/>
                <a:ea typeface="Arial Hebrew" charset="-79"/>
                <a:cs typeface="Arial Hebrew" charset="-79"/>
              </a:rPr>
            </a:br>
            <a:endParaRPr lang="en-IE" altLang="en-US" dirty="0">
              <a:solidFill>
                <a:srgbClr val="00577D"/>
              </a:solidFill>
              <a:latin typeface="Arial Hebrew" charset="-79"/>
              <a:ea typeface="Arial Hebrew" charset="-79"/>
              <a:cs typeface="Arial Hebrew" charset="-79"/>
            </a:endParaRPr>
          </a:p>
          <a:p>
            <a:pPr marL="342900" indent="-342900">
              <a:buFont typeface="Arial" charset="0"/>
              <a:buAutoNum type="arabicPeriod"/>
            </a:pPr>
            <a:r>
              <a:rPr lang="en-IE" altLang="en-US" dirty="0">
                <a:solidFill>
                  <a:srgbClr val="00577D"/>
                </a:solidFill>
                <a:latin typeface="Arial Hebrew" charset="-79"/>
                <a:ea typeface="Arial Hebrew" charset="-79"/>
                <a:cs typeface="Arial Hebrew" charset="-79"/>
              </a:rPr>
              <a:t>Identify decisions a player makes on and off the ball</a:t>
            </a:r>
            <a:br>
              <a:rPr lang="en-IE" altLang="en-US" dirty="0">
                <a:solidFill>
                  <a:srgbClr val="00577D"/>
                </a:solidFill>
                <a:latin typeface="Arial Hebrew" charset="-79"/>
                <a:ea typeface="Arial Hebrew" charset="-79"/>
                <a:cs typeface="Arial Hebrew" charset="-79"/>
              </a:rPr>
            </a:br>
            <a:endParaRPr lang="en-US" altLang="en-US" dirty="0">
              <a:solidFill>
                <a:srgbClr val="00577D"/>
              </a:solidFill>
              <a:latin typeface="Arial Hebrew" charset="-79"/>
              <a:ea typeface="Arial Hebrew" charset="-79"/>
              <a:cs typeface="Arial Hebrew" charset="-79"/>
            </a:endParaRPr>
          </a:p>
          <a:p>
            <a:pPr marL="342900" indent="-342900">
              <a:buAutoNum type="arabicPeriod"/>
            </a:pPr>
            <a:r>
              <a:rPr lang="en-US" altLang="en-US" dirty="0">
                <a:solidFill>
                  <a:srgbClr val="00577D"/>
                </a:solidFill>
                <a:latin typeface="Arial Hebrew" charset="-79"/>
                <a:ea typeface="Arial Hebrew" charset="-79"/>
                <a:cs typeface="Arial Hebrew" charset="-79"/>
              </a:rPr>
              <a:t>Understand the Games Based Coaching model</a:t>
            </a:r>
            <a:br>
              <a:rPr lang="en-US" altLang="en-US" dirty="0">
                <a:solidFill>
                  <a:srgbClr val="00577D"/>
                </a:solidFill>
                <a:latin typeface="Arial Hebrew" charset="-79"/>
                <a:ea typeface="Arial Hebrew" charset="-79"/>
                <a:cs typeface="Arial Hebrew" charset="-79"/>
              </a:rPr>
            </a:br>
            <a:endParaRPr lang="en-IE" altLang="en-US" dirty="0">
              <a:solidFill>
                <a:srgbClr val="00577D"/>
              </a:solidFill>
              <a:latin typeface="Arial Hebrew" charset="-79"/>
              <a:ea typeface="Arial Hebrew" charset="-79"/>
              <a:cs typeface="Arial Hebrew" charset="-79"/>
            </a:endParaRPr>
          </a:p>
          <a:p>
            <a:pPr marL="342900" indent="-342900">
              <a:buAutoNum type="arabicPeriod"/>
            </a:pPr>
            <a:r>
              <a:rPr lang="en-US" dirty="0">
                <a:solidFill>
                  <a:srgbClr val="00577D"/>
                </a:solidFill>
                <a:latin typeface="Arial Hebrew" charset="-79"/>
                <a:ea typeface="Arial Hebrew" charset="-79"/>
                <a:cs typeface="Arial Hebrew" charset="-79"/>
              </a:rPr>
              <a:t>Identify the types of activities that develop decision making</a:t>
            </a:r>
            <a:br>
              <a:rPr lang="en-US" dirty="0">
                <a:solidFill>
                  <a:srgbClr val="00577D"/>
                </a:solidFill>
                <a:latin typeface="Arial Hebrew" charset="-79"/>
                <a:ea typeface="Arial Hebrew" charset="-79"/>
                <a:cs typeface="Arial Hebrew" charset="-79"/>
              </a:rPr>
            </a:br>
            <a:endParaRPr lang="en-US" altLang="en-US" dirty="0">
              <a:solidFill>
                <a:srgbClr val="00577D"/>
              </a:solidFill>
              <a:latin typeface="Arial Hebrew" charset="-79"/>
              <a:ea typeface="Arial Hebrew" charset="-79"/>
              <a:cs typeface="Arial Hebrew" charset="-79"/>
            </a:endParaRPr>
          </a:p>
          <a:p>
            <a:pPr marL="342900" indent="-342900">
              <a:buFont typeface="Arial" charset="0"/>
              <a:buAutoNum type="arabicPeriod"/>
            </a:pPr>
            <a:r>
              <a:rPr lang="en-IE" altLang="en-US" dirty="0">
                <a:solidFill>
                  <a:srgbClr val="00577D"/>
                </a:solidFill>
                <a:latin typeface="Arial Hebrew" charset="-79"/>
                <a:ea typeface="Arial Hebrew" charset="-79"/>
                <a:cs typeface="Arial Hebrew" charset="-79"/>
              </a:rPr>
              <a:t>Organise activities that develop decision making</a:t>
            </a:r>
          </a:p>
        </p:txBody>
      </p:sp>
      <p:sp>
        <p:nvSpPr>
          <p:cNvPr id="8" name="Title 1"/>
          <p:cNvSpPr>
            <a:spLocks noGrp="1"/>
          </p:cNvSpPr>
          <p:nvPr>
            <p:ph type="title"/>
          </p:nvPr>
        </p:nvSpPr>
        <p:spPr>
          <a:xfrm>
            <a:off x="4136136" y="448196"/>
            <a:ext cx="8428037" cy="868363"/>
          </a:xfrm>
        </p:spPr>
        <p:txBody>
          <a:bodyPr/>
          <a:lstStyle/>
          <a:p>
            <a:pPr eaLnBrk="1" hangingPunct="1"/>
            <a:r>
              <a:rPr lang="en-IE" altLang="en-US" b="1" dirty="0">
                <a:solidFill>
                  <a:srgbClr val="00577D"/>
                </a:solidFill>
                <a:latin typeface="Arial" charset="0"/>
                <a:ea typeface="Arial" charset="0"/>
                <a:cs typeface="Arial" charset="0"/>
              </a:rPr>
              <a:t>Outcomes for the Session	</a:t>
            </a:r>
            <a:endParaRPr lang="en-US" altLang="en-US" b="1" dirty="0">
              <a:solidFill>
                <a:srgbClr val="00577D"/>
              </a:solidFill>
              <a:latin typeface="Arial" charset="0"/>
              <a:ea typeface="Arial" charset="0"/>
              <a:cs typeface="Arial" charset="0"/>
            </a:endParaRPr>
          </a:p>
        </p:txBody>
      </p:sp>
      <p:pic>
        <p:nvPicPr>
          <p:cNvPr id="9" name="Picture 8"/>
          <p:cNvPicPr>
            <a:picLocks noChangeAspect="1"/>
          </p:cNvPicPr>
          <p:nvPr/>
        </p:nvPicPr>
        <p:blipFill>
          <a:blip r:embed="rId3"/>
          <a:stretch>
            <a:fillRect/>
          </a:stretch>
        </p:blipFill>
        <p:spPr>
          <a:xfrm>
            <a:off x="10309053" y="5983617"/>
            <a:ext cx="1574083" cy="609322"/>
          </a:xfrm>
          <a:prstGeom prst="rect">
            <a:avLst/>
          </a:prstGeom>
        </p:spPr>
      </p:pic>
      <p:pic>
        <p:nvPicPr>
          <p:cNvPr id="11" name="Picture 10"/>
          <p:cNvPicPr>
            <a:picLocks noChangeAspect="1"/>
          </p:cNvPicPr>
          <p:nvPr/>
        </p:nvPicPr>
        <p:blipFill>
          <a:blip r:embed="rId4"/>
          <a:stretch>
            <a:fillRect/>
          </a:stretch>
        </p:blipFill>
        <p:spPr>
          <a:xfrm>
            <a:off x="-254576" y="-102503"/>
            <a:ext cx="5086521" cy="6960503"/>
          </a:xfrm>
          <a:prstGeom prst="rect">
            <a:avLst/>
          </a:prstGeom>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351710">
            <a:off x="597222" y="2429991"/>
            <a:ext cx="3495865" cy="2880396"/>
          </a:xfrm>
          <a:prstGeom prst="rect">
            <a:avLst/>
          </a:prstGeom>
        </p:spPr>
      </p:pic>
    </p:spTree>
    <p:extLst>
      <p:ext uri="{BB962C8B-B14F-4D97-AF65-F5344CB8AC3E}">
        <p14:creationId xmlns:p14="http://schemas.microsoft.com/office/powerpoint/2010/main" val="1642773759"/>
      </p:ext>
    </p:extLst>
  </p:cSld>
  <p:clrMapOvr>
    <a:masterClrMapping/>
  </p:clrMapOvr>
  <p:transition spd="slow">
    <p:push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54576" y="-102503"/>
            <a:ext cx="5184183" cy="7094146"/>
          </a:xfrm>
          <a:prstGeom prst="rect">
            <a:avLst/>
          </a:prstGeom>
        </p:spPr>
      </p:pic>
      <p:pic>
        <p:nvPicPr>
          <p:cNvPr id="9" name="Picture 8"/>
          <p:cNvPicPr>
            <a:picLocks noChangeAspect="1"/>
          </p:cNvPicPr>
          <p:nvPr/>
        </p:nvPicPr>
        <p:blipFill>
          <a:blip r:embed="rId4"/>
          <a:stretch>
            <a:fillRect/>
          </a:stretch>
        </p:blipFill>
        <p:spPr>
          <a:xfrm>
            <a:off x="10174637" y="5889017"/>
            <a:ext cx="1574083" cy="609322"/>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351710">
            <a:off x="604856" y="2416268"/>
            <a:ext cx="3562986" cy="2935700"/>
          </a:xfrm>
          <a:prstGeom prst="rect">
            <a:avLst/>
          </a:prstGeom>
        </p:spPr>
      </p:pic>
      <p:sp>
        <p:nvSpPr>
          <p:cNvPr id="11" name="Rectangle 2">
            <a:extLst>
              <a:ext uri="{FF2B5EF4-FFF2-40B4-BE49-F238E27FC236}">
                <a16:creationId xmlns:a16="http://schemas.microsoft.com/office/drawing/2014/main" id="{D4F4A01E-6BF7-401D-B1B3-13E966689C43}"/>
              </a:ext>
            </a:extLst>
          </p:cNvPr>
          <p:cNvSpPr txBox="1">
            <a:spLocks noChangeArrowheads="1"/>
          </p:cNvSpPr>
          <p:nvPr/>
        </p:nvSpPr>
        <p:spPr>
          <a:xfrm>
            <a:off x="3873234" y="-623884"/>
            <a:ext cx="10158188" cy="163695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IE" altLang="en-US" sz="4800" b="1" dirty="0">
                <a:solidFill>
                  <a:srgbClr val="006892"/>
                </a:solidFill>
                <a:latin typeface="Arial" charset="0"/>
                <a:ea typeface="Arial" charset="0"/>
                <a:cs typeface="Arial" charset="0"/>
              </a:rPr>
              <a:t>Outcomes of this session</a:t>
            </a:r>
            <a:endParaRPr lang="en-US" altLang="en-US" sz="4000" b="1" dirty="0">
              <a:solidFill>
                <a:srgbClr val="006892"/>
              </a:solidFill>
              <a:latin typeface="Arial" charset="0"/>
              <a:ea typeface="Arial" charset="0"/>
              <a:cs typeface="Arial" charset="0"/>
            </a:endParaRPr>
          </a:p>
        </p:txBody>
      </p:sp>
      <p:sp>
        <p:nvSpPr>
          <p:cNvPr id="12" name="Rectangle 2">
            <a:extLst>
              <a:ext uri="{FF2B5EF4-FFF2-40B4-BE49-F238E27FC236}">
                <a16:creationId xmlns:a16="http://schemas.microsoft.com/office/drawing/2014/main" id="{D4F4A01E-6BF7-401D-B1B3-13E966689C43}"/>
              </a:ext>
            </a:extLst>
          </p:cNvPr>
          <p:cNvSpPr txBox="1">
            <a:spLocks noChangeArrowheads="1"/>
          </p:cNvSpPr>
          <p:nvPr/>
        </p:nvSpPr>
        <p:spPr>
          <a:xfrm>
            <a:off x="5015432" y="2303999"/>
            <a:ext cx="6420377" cy="394112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l">
              <a:buFont typeface="+mj-lt"/>
              <a:buAutoNum type="arabicPeriod"/>
            </a:pPr>
            <a:r>
              <a:rPr lang="en-US" altLang="en-US" sz="2000" dirty="0">
                <a:solidFill>
                  <a:srgbClr val="006892"/>
                </a:solidFill>
                <a:latin typeface="Arial" charset="0"/>
                <a:ea typeface="Arial" charset="0"/>
                <a:cs typeface="Arial" charset="0"/>
              </a:rPr>
              <a:t>Define Tactical Prowess/Decision Making.</a:t>
            </a:r>
            <a:br>
              <a:rPr lang="en-US" altLang="en-US" sz="2000" dirty="0">
                <a:solidFill>
                  <a:srgbClr val="006892"/>
                </a:solidFill>
                <a:latin typeface="Arial" charset="0"/>
                <a:ea typeface="Arial" charset="0"/>
                <a:cs typeface="Arial" charset="0"/>
              </a:rPr>
            </a:br>
            <a:endParaRPr lang="en-US" altLang="en-US" sz="2000" dirty="0">
              <a:solidFill>
                <a:srgbClr val="006892"/>
              </a:solidFill>
              <a:latin typeface="Arial" charset="0"/>
              <a:ea typeface="Arial" charset="0"/>
              <a:cs typeface="Arial" charset="0"/>
            </a:endParaRPr>
          </a:p>
          <a:p>
            <a:pPr marL="457200" indent="-457200" algn="l">
              <a:buFont typeface="+mj-lt"/>
              <a:buAutoNum type="arabicPeriod"/>
            </a:pPr>
            <a:r>
              <a:rPr lang="en-US" altLang="en-US" sz="2000" dirty="0">
                <a:solidFill>
                  <a:srgbClr val="006892"/>
                </a:solidFill>
                <a:latin typeface="Arial"/>
                <a:ea typeface="Arial" charset="0"/>
                <a:cs typeface="Arial"/>
              </a:rPr>
              <a:t>Understand the role decision making plays in</a:t>
            </a:r>
            <a:br>
              <a:rPr lang="en-US" altLang="en-US" sz="2000" dirty="0">
                <a:latin typeface="Arial" charset="0"/>
                <a:ea typeface="Arial" charset="0"/>
                <a:cs typeface="Arial" charset="0"/>
              </a:rPr>
            </a:br>
            <a:r>
              <a:rPr lang="en-US" altLang="en-US" sz="2000" dirty="0">
                <a:solidFill>
                  <a:srgbClr val="006892"/>
                </a:solidFill>
                <a:latin typeface="Arial"/>
                <a:ea typeface="Arial" charset="0"/>
                <a:cs typeface="Arial"/>
              </a:rPr>
              <a:t>Tactical Prowess and Team Play</a:t>
            </a:r>
            <a:br>
              <a:rPr lang="en-US" altLang="en-US" sz="2000" dirty="0">
                <a:latin typeface="Arial" charset="0"/>
                <a:ea typeface="Arial" charset="0"/>
                <a:cs typeface="Arial" charset="0"/>
              </a:rPr>
            </a:br>
            <a:endParaRPr lang="en-US" altLang="en-US" sz="2000" dirty="0">
              <a:solidFill>
                <a:srgbClr val="006892"/>
              </a:solidFill>
              <a:latin typeface="Arial" charset="0"/>
              <a:ea typeface="Arial" charset="0"/>
              <a:cs typeface="Arial" charset="0"/>
            </a:endParaRPr>
          </a:p>
          <a:p>
            <a:pPr marL="457200" indent="-457200" algn="l">
              <a:buFont typeface="+mj-lt"/>
              <a:buAutoNum type="arabicPeriod"/>
            </a:pPr>
            <a:r>
              <a:rPr lang="en-US" altLang="en-US" sz="2000" dirty="0">
                <a:solidFill>
                  <a:srgbClr val="006892"/>
                </a:solidFill>
                <a:latin typeface="Arial" charset="0"/>
                <a:ea typeface="Arial" charset="0"/>
                <a:cs typeface="Arial" charset="0"/>
              </a:rPr>
              <a:t>Explain the learning cycle</a:t>
            </a:r>
            <a:br>
              <a:rPr lang="en-US" altLang="en-US" sz="2000" dirty="0">
                <a:solidFill>
                  <a:srgbClr val="006892"/>
                </a:solidFill>
                <a:latin typeface="Arial" charset="0"/>
                <a:ea typeface="Arial" charset="0"/>
                <a:cs typeface="Arial" charset="0"/>
              </a:rPr>
            </a:br>
            <a:endParaRPr lang="en-US" altLang="en-US" sz="2000" dirty="0">
              <a:solidFill>
                <a:srgbClr val="006892"/>
              </a:solidFill>
              <a:latin typeface="Arial" charset="0"/>
              <a:ea typeface="Arial" charset="0"/>
              <a:cs typeface="Arial" charset="0"/>
            </a:endParaRPr>
          </a:p>
          <a:p>
            <a:pPr marL="457200" indent="-457200" algn="l">
              <a:buFont typeface="+mj-lt"/>
              <a:buAutoNum type="arabicPeriod"/>
            </a:pPr>
            <a:r>
              <a:rPr lang="en-US" altLang="en-US" sz="2000" dirty="0">
                <a:solidFill>
                  <a:srgbClr val="006892"/>
                </a:solidFill>
                <a:latin typeface="Arial" charset="0"/>
                <a:ea typeface="Arial" charset="0"/>
                <a:cs typeface="Arial" charset="0"/>
              </a:rPr>
              <a:t>Identify decisions a player makes on and off the ball</a:t>
            </a:r>
            <a:br>
              <a:rPr lang="en-US" altLang="en-US" sz="2000" dirty="0">
                <a:solidFill>
                  <a:srgbClr val="006892"/>
                </a:solidFill>
                <a:latin typeface="Arial" charset="0"/>
                <a:ea typeface="Arial" charset="0"/>
                <a:cs typeface="Arial" charset="0"/>
              </a:rPr>
            </a:br>
            <a:endParaRPr lang="en-US" altLang="en-US" sz="2000" dirty="0">
              <a:solidFill>
                <a:srgbClr val="006892"/>
              </a:solidFill>
              <a:latin typeface="Arial" charset="0"/>
              <a:ea typeface="Arial" charset="0"/>
              <a:cs typeface="Arial" charset="0"/>
            </a:endParaRPr>
          </a:p>
          <a:p>
            <a:pPr marL="457200" indent="-457200" algn="l">
              <a:buFont typeface="+mj-lt"/>
              <a:buAutoNum type="arabicPeriod"/>
            </a:pPr>
            <a:r>
              <a:rPr lang="en-US" altLang="en-US" sz="2000" dirty="0">
                <a:solidFill>
                  <a:srgbClr val="006892"/>
                </a:solidFill>
                <a:latin typeface="Arial"/>
                <a:ea typeface="Arial" charset="0"/>
                <a:cs typeface="Arial"/>
              </a:rPr>
              <a:t>Understand the Games Based Coaching model</a:t>
            </a:r>
            <a:endParaRPr lang="en-US" altLang="en-US" sz="2000" dirty="0">
              <a:solidFill>
                <a:srgbClr val="006892"/>
              </a:solidFill>
              <a:latin typeface="Arial"/>
              <a:ea typeface="Arial" charset="0"/>
              <a:cs typeface="Arial" charset="0"/>
            </a:endParaRPr>
          </a:p>
          <a:p>
            <a:pPr marL="457200" indent="-457200" algn="l">
              <a:buFont typeface="+mj-lt"/>
              <a:buAutoNum type="arabicPeriod"/>
            </a:pPr>
            <a:endParaRPr lang="en-US" altLang="en-US" sz="2000" dirty="0">
              <a:solidFill>
                <a:srgbClr val="006892"/>
              </a:solidFill>
              <a:latin typeface="Arial" charset="0"/>
              <a:ea typeface="Arial" charset="0"/>
              <a:cs typeface="Arial" charset="0"/>
            </a:endParaRPr>
          </a:p>
          <a:p>
            <a:pPr marL="457200" indent="-457200" algn="l">
              <a:buFont typeface="+mj-lt"/>
              <a:buAutoNum type="arabicPeriod"/>
            </a:pPr>
            <a:r>
              <a:rPr lang="en-US" altLang="en-US" sz="2000" dirty="0">
                <a:solidFill>
                  <a:srgbClr val="006892"/>
                </a:solidFill>
                <a:latin typeface="Arial" charset="0"/>
                <a:ea typeface="Arial" charset="0"/>
                <a:cs typeface="Arial" charset="0"/>
              </a:rPr>
              <a:t>Identify the types of activities that develop decision making</a:t>
            </a:r>
            <a:br>
              <a:rPr lang="en-US" altLang="en-US" sz="2000" dirty="0">
                <a:solidFill>
                  <a:srgbClr val="006892"/>
                </a:solidFill>
                <a:latin typeface="Arial" charset="0"/>
                <a:ea typeface="Arial" charset="0"/>
                <a:cs typeface="Arial" charset="0"/>
              </a:rPr>
            </a:br>
            <a:endParaRPr lang="en-US" altLang="en-US" sz="2000" dirty="0">
              <a:solidFill>
                <a:srgbClr val="006892"/>
              </a:solidFill>
              <a:latin typeface="Arial" charset="0"/>
              <a:ea typeface="Arial" charset="0"/>
              <a:cs typeface="Arial" charset="0"/>
            </a:endParaRPr>
          </a:p>
          <a:p>
            <a:pPr marL="457200" indent="-457200" algn="l">
              <a:buFont typeface="+mj-lt"/>
              <a:buAutoNum type="arabicPeriod"/>
            </a:pPr>
            <a:r>
              <a:rPr lang="en-US" altLang="en-US" sz="2000" dirty="0" err="1">
                <a:solidFill>
                  <a:srgbClr val="006892"/>
                </a:solidFill>
                <a:latin typeface="Arial" charset="0"/>
                <a:ea typeface="Arial" charset="0"/>
                <a:cs typeface="Arial" charset="0"/>
              </a:rPr>
              <a:t>Organise</a:t>
            </a:r>
            <a:r>
              <a:rPr lang="en-US" altLang="en-US" sz="2000" dirty="0">
                <a:solidFill>
                  <a:srgbClr val="006892"/>
                </a:solidFill>
                <a:latin typeface="Arial" charset="0"/>
                <a:ea typeface="Arial" charset="0"/>
                <a:cs typeface="Arial" charset="0"/>
              </a:rPr>
              <a:t> activities that develop decision making</a:t>
            </a:r>
          </a:p>
          <a:p>
            <a:pPr marL="609600" indent="-609600"/>
            <a:endParaRPr lang="en-GB" altLang="en-US" sz="2400" dirty="0">
              <a:solidFill>
                <a:srgbClr val="006892"/>
              </a:solidFill>
              <a:latin typeface="Arial" charset="0"/>
              <a:ea typeface="Arial" charset="0"/>
              <a:cs typeface="Arial" charset="0"/>
            </a:endParaRPr>
          </a:p>
        </p:txBody>
      </p:sp>
    </p:spTree>
    <p:extLst>
      <p:ext uri="{BB962C8B-B14F-4D97-AF65-F5344CB8AC3E}">
        <p14:creationId xmlns:p14="http://schemas.microsoft.com/office/powerpoint/2010/main" val="1581151566"/>
      </p:ext>
    </p:extLst>
  </p:cSld>
  <p:clrMapOvr>
    <a:masterClrMapping/>
  </p:clrMapOvr>
  <p:transition spd="slow">
    <p:push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10800000">
            <a:off x="0" y="-121554"/>
            <a:ext cx="6742556" cy="7452932"/>
          </a:xfrm>
          <a:prstGeom prst="rect">
            <a:avLst/>
          </a:prstGeom>
        </p:spPr>
      </p:pic>
      <p:pic>
        <p:nvPicPr>
          <p:cNvPr id="5" name="Picture 4"/>
          <p:cNvPicPr>
            <a:picLocks noChangeAspect="1"/>
          </p:cNvPicPr>
          <p:nvPr/>
        </p:nvPicPr>
        <p:blipFill>
          <a:blip r:embed="rId4"/>
          <a:stretch>
            <a:fillRect/>
          </a:stretch>
        </p:blipFill>
        <p:spPr>
          <a:xfrm>
            <a:off x="10257413" y="5933546"/>
            <a:ext cx="1574083" cy="609322"/>
          </a:xfrm>
          <a:prstGeom prst="rect">
            <a:avLst/>
          </a:prstGeom>
        </p:spPr>
      </p:pic>
      <p:sp>
        <p:nvSpPr>
          <p:cNvPr id="7" name="Title 1"/>
          <p:cNvSpPr>
            <a:spLocks noGrp="1"/>
          </p:cNvSpPr>
          <p:nvPr>
            <p:ph type="title"/>
          </p:nvPr>
        </p:nvSpPr>
        <p:spPr>
          <a:xfrm>
            <a:off x="336087" y="603017"/>
            <a:ext cx="4249982" cy="868363"/>
          </a:xfrm>
        </p:spPr>
        <p:txBody>
          <a:bodyPr>
            <a:noAutofit/>
          </a:bodyPr>
          <a:lstStyle/>
          <a:p>
            <a:pPr eaLnBrk="1" hangingPunct="1"/>
            <a:r>
              <a:rPr lang="en-IE" altLang="en-US" sz="3200" b="1" dirty="0">
                <a:solidFill>
                  <a:schemeClr val="bg1"/>
                </a:solidFill>
                <a:latin typeface="Arial" charset="0"/>
                <a:ea typeface="Arial" charset="0"/>
                <a:cs typeface="Arial" charset="0"/>
              </a:rPr>
              <a:t>Definition of </a:t>
            </a:r>
            <a:br>
              <a:rPr lang="en-IE" altLang="en-US" sz="3200" b="1" dirty="0">
                <a:solidFill>
                  <a:schemeClr val="bg1"/>
                </a:solidFill>
                <a:latin typeface="Arial" charset="0"/>
                <a:ea typeface="Arial" charset="0"/>
                <a:cs typeface="Arial" charset="0"/>
              </a:rPr>
            </a:br>
            <a:r>
              <a:rPr lang="en-IE" altLang="en-US" sz="3200" b="1" dirty="0">
                <a:solidFill>
                  <a:schemeClr val="bg1"/>
                </a:solidFill>
                <a:latin typeface="Arial" charset="0"/>
                <a:ea typeface="Arial" charset="0"/>
                <a:cs typeface="Arial" charset="0"/>
              </a:rPr>
              <a:t>Tactical Prowess/</a:t>
            </a:r>
            <a:br>
              <a:rPr lang="en-IE" altLang="en-US" sz="3200" b="1" dirty="0">
                <a:solidFill>
                  <a:schemeClr val="bg1"/>
                </a:solidFill>
                <a:latin typeface="Arial" charset="0"/>
                <a:ea typeface="Arial" charset="0"/>
                <a:cs typeface="Arial" charset="0"/>
              </a:rPr>
            </a:br>
            <a:r>
              <a:rPr lang="en-IE" altLang="en-US" sz="3200" b="1" dirty="0">
                <a:solidFill>
                  <a:schemeClr val="bg1"/>
                </a:solidFill>
                <a:latin typeface="Arial" charset="0"/>
                <a:ea typeface="Arial" charset="0"/>
                <a:cs typeface="Arial" charset="0"/>
              </a:rPr>
              <a:t>Decision Making</a:t>
            </a:r>
            <a:endParaRPr lang="en-US" altLang="en-US" sz="3200" b="1" dirty="0">
              <a:solidFill>
                <a:schemeClr val="bg1"/>
              </a:solidFill>
              <a:latin typeface="Arial" charset="0"/>
              <a:ea typeface="Arial" charset="0"/>
              <a:cs typeface="Arial" charset="0"/>
            </a:endParaRPr>
          </a:p>
        </p:txBody>
      </p:sp>
      <p:sp>
        <p:nvSpPr>
          <p:cNvPr id="8" name="Content Placeholder 2"/>
          <p:cNvSpPr>
            <a:spLocks noGrp="1"/>
          </p:cNvSpPr>
          <p:nvPr>
            <p:ph idx="1"/>
          </p:nvPr>
        </p:nvSpPr>
        <p:spPr>
          <a:xfrm>
            <a:off x="336087" y="2000087"/>
            <a:ext cx="4621212" cy="3626390"/>
          </a:xfrm>
        </p:spPr>
        <p:txBody>
          <a:bodyPr>
            <a:normAutofit/>
          </a:bodyPr>
          <a:lstStyle/>
          <a:p>
            <a:pPr eaLnBrk="1" hangingPunct="1">
              <a:buFont typeface="Wingdings" pitchFamily="2" charset="2"/>
              <a:buNone/>
            </a:pPr>
            <a:r>
              <a:rPr lang="en-IE" altLang="en-US" sz="3600" i="1" dirty="0">
                <a:solidFill>
                  <a:schemeClr val="bg1"/>
                </a:solidFill>
                <a:latin typeface="Arial" charset="0"/>
                <a:ea typeface="Arial" charset="0"/>
                <a:cs typeface="Arial" charset="0"/>
              </a:rPr>
              <a:t>“The ability of the individual to weigh up match situations and decide on what options to take and when to take it”</a:t>
            </a:r>
          </a:p>
          <a:p>
            <a:pPr algn="r" eaLnBrk="1" hangingPunct="1">
              <a:buFont typeface="Wingdings" pitchFamily="2" charset="2"/>
              <a:buNone/>
            </a:pPr>
            <a:endParaRPr lang="en-US" altLang="en-US" sz="3600" dirty="0">
              <a:solidFill>
                <a:schemeClr val="bg1"/>
              </a:solidFill>
              <a:latin typeface="Arial" charset="0"/>
              <a:ea typeface="Arial" charset="0"/>
              <a:cs typeface="Arial" charset="0"/>
            </a:endParaRPr>
          </a:p>
        </p:txBody>
      </p:sp>
      <p:sp>
        <p:nvSpPr>
          <p:cNvPr id="10" name="TextBox 9"/>
          <p:cNvSpPr txBox="1"/>
          <p:nvPr/>
        </p:nvSpPr>
        <p:spPr>
          <a:xfrm>
            <a:off x="-979949" y="5287215"/>
            <a:ext cx="3807555" cy="646331"/>
          </a:xfrm>
          <a:prstGeom prst="rect">
            <a:avLst/>
          </a:prstGeom>
          <a:noFill/>
        </p:spPr>
        <p:txBody>
          <a:bodyPr wrap="square" rtlCol="0">
            <a:spAutoFit/>
          </a:bodyPr>
          <a:lstStyle/>
          <a:p>
            <a:pPr algn="r" eaLnBrk="1" hangingPunct="1">
              <a:spcBef>
                <a:spcPts val="0"/>
              </a:spcBef>
              <a:buFont typeface="Wingdings" pitchFamily="2" charset="2"/>
              <a:buNone/>
            </a:pPr>
            <a:r>
              <a:rPr lang="en-IE" altLang="en-US" b="1" i="1">
                <a:solidFill>
                  <a:schemeClr val="bg1"/>
                </a:solidFill>
                <a:latin typeface="Arial" charset="0"/>
                <a:ea typeface="Arial" charset="0"/>
                <a:cs typeface="Arial" charset="0"/>
              </a:rPr>
              <a:t>(knowing what to do </a:t>
            </a:r>
          </a:p>
          <a:p>
            <a:pPr algn="r" eaLnBrk="1" hangingPunct="1">
              <a:spcBef>
                <a:spcPts val="0"/>
              </a:spcBef>
              <a:buFont typeface="Wingdings" pitchFamily="2" charset="2"/>
              <a:buNone/>
            </a:pPr>
            <a:r>
              <a:rPr lang="en-IE" altLang="en-US" b="1" i="1" dirty="0">
                <a:solidFill>
                  <a:schemeClr val="bg1"/>
                </a:solidFill>
                <a:latin typeface="Arial" charset="0"/>
                <a:ea typeface="Arial" charset="0"/>
                <a:cs typeface="Arial" charset="0"/>
              </a:rPr>
              <a:t>and when to do it)</a:t>
            </a:r>
            <a:endParaRPr lang="en-US" altLang="en-US" b="1" i="1" dirty="0">
              <a:solidFill>
                <a:schemeClr val="bg1"/>
              </a:solidFill>
              <a:latin typeface="Arial" charset="0"/>
              <a:ea typeface="Arial" charset="0"/>
              <a:cs typeface="Arial" charset="0"/>
            </a:endParaRPr>
          </a:p>
        </p:txBody>
      </p:sp>
      <p:pic>
        <p:nvPicPr>
          <p:cNvPr id="9" name="Picture 8">
            <a:extLst>
              <a:ext uri="{FF2B5EF4-FFF2-40B4-BE49-F238E27FC236}">
                <a16:creationId xmlns:a16="http://schemas.microsoft.com/office/drawing/2014/main" id="{028F3552-6C72-46BC-803C-6A7CDD86D99F}"/>
              </a:ext>
            </a:extLst>
          </p:cNvPr>
          <p:cNvPicPr>
            <a:picLocks noChangeAspect="1"/>
          </p:cNvPicPr>
          <p:nvPr/>
        </p:nvPicPr>
        <p:blipFill>
          <a:blip r:embed="rId5"/>
          <a:stretch>
            <a:fillRect/>
          </a:stretch>
        </p:blipFill>
        <p:spPr>
          <a:xfrm>
            <a:off x="6172200" y="-889832"/>
            <a:ext cx="6313063" cy="7394600"/>
          </a:xfrm>
          <a:prstGeom prst="rect">
            <a:avLst/>
          </a:prstGeom>
        </p:spPr>
      </p:pic>
    </p:spTree>
    <p:extLst>
      <p:ext uri="{BB962C8B-B14F-4D97-AF65-F5344CB8AC3E}">
        <p14:creationId xmlns:p14="http://schemas.microsoft.com/office/powerpoint/2010/main" val="2084739619"/>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4576" y="-102503"/>
            <a:ext cx="5184183" cy="7094146"/>
          </a:xfrm>
          <a:prstGeom prst="rect">
            <a:avLst/>
          </a:prstGeom>
        </p:spPr>
      </p:pic>
      <p:sp>
        <p:nvSpPr>
          <p:cNvPr id="6" name="Rectangle 2">
            <a:extLst>
              <a:ext uri="{FF2B5EF4-FFF2-40B4-BE49-F238E27FC236}">
                <a16:creationId xmlns:a16="http://schemas.microsoft.com/office/drawing/2014/main" id="{D4F4A01E-6BF7-401D-B1B3-13E966689C43}"/>
              </a:ext>
            </a:extLst>
          </p:cNvPr>
          <p:cNvSpPr txBox="1">
            <a:spLocks noChangeArrowheads="1"/>
          </p:cNvSpPr>
          <p:nvPr/>
        </p:nvSpPr>
        <p:spPr>
          <a:xfrm>
            <a:off x="5142041" y="-524767"/>
            <a:ext cx="9015990" cy="163695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IE" altLang="en-US" sz="4800" b="1">
                <a:solidFill>
                  <a:srgbClr val="006892"/>
                </a:solidFill>
                <a:latin typeface="Arial" charset="0"/>
                <a:ea typeface="Arial" charset="0"/>
                <a:cs typeface="Arial" charset="0"/>
              </a:rPr>
              <a:t>Decision Making</a:t>
            </a:r>
            <a:endParaRPr lang="en-US" altLang="en-US" sz="4000" b="1" dirty="0">
              <a:solidFill>
                <a:srgbClr val="006892"/>
              </a:solidFill>
              <a:latin typeface="Arial" charset="0"/>
              <a:ea typeface="Arial" charset="0"/>
              <a:cs typeface="Arial" charset="0"/>
            </a:endParaRPr>
          </a:p>
        </p:txBody>
      </p:sp>
      <p:sp>
        <p:nvSpPr>
          <p:cNvPr id="7" name="Rectangle 2">
            <a:extLst>
              <a:ext uri="{FF2B5EF4-FFF2-40B4-BE49-F238E27FC236}">
                <a16:creationId xmlns:a16="http://schemas.microsoft.com/office/drawing/2014/main" id="{D4F4A01E-6BF7-401D-B1B3-13E966689C43}"/>
              </a:ext>
            </a:extLst>
          </p:cNvPr>
          <p:cNvSpPr txBox="1">
            <a:spLocks noChangeArrowheads="1"/>
          </p:cNvSpPr>
          <p:nvPr/>
        </p:nvSpPr>
        <p:spPr>
          <a:xfrm>
            <a:off x="5142041" y="1552305"/>
            <a:ext cx="6420377" cy="394112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09600" indent="-609600" algn="l">
              <a:buFont typeface="Arial" charset="0"/>
              <a:buChar char="•"/>
            </a:pPr>
            <a:r>
              <a:rPr lang="en-GB" altLang="en-US" sz="2000" dirty="0">
                <a:solidFill>
                  <a:srgbClr val="006892"/>
                </a:solidFill>
                <a:latin typeface="Arial" charset="0"/>
                <a:ea typeface="Arial" charset="0"/>
                <a:cs typeface="Arial" charset="0"/>
              </a:rPr>
              <a:t>It is a skill that needs to be developed</a:t>
            </a:r>
            <a:br>
              <a:rPr lang="en-GB" altLang="en-US" sz="2000" dirty="0">
                <a:solidFill>
                  <a:srgbClr val="006892"/>
                </a:solidFill>
                <a:latin typeface="Arial" charset="0"/>
                <a:ea typeface="Arial" charset="0"/>
                <a:cs typeface="Arial" charset="0"/>
              </a:rPr>
            </a:br>
            <a:endParaRPr lang="en-GB" altLang="en-US" sz="2000" dirty="0">
              <a:solidFill>
                <a:srgbClr val="006892"/>
              </a:solidFill>
              <a:latin typeface="Arial" charset="0"/>
              <a:ea typeface="Arial" charset="0"/>
              <a:cs typeface="Arial" charset="0"/>
            </a:endParaRPr>
          </a:p>
          <a:p>
            <a:pPr marL="609600" indent="-609600" algn="l">
              <a:buFont typeface="Arial" charset="0"/>
              <a:buChar char="•"/>
            </a:pPr>
            <a:r>
              <a:rPr lang="en-GB" altLang="en-US" sz="2000" dirty="0">
                <a:solidFill>
                  <a:srgbClr val="006892"/>
                </a:solidFill>
                <a:latin typeface="Arial" charset="0"/>
                <a:ea typeface="Arial" charset="0"/>
                <a:cs typeface="Arial" charset="0"/>
              </a:rPr>
              <a:t>Every activity has an element of decision making</a:t>
            </a:r>
            <a:br>
              <a:rPr lang="en-GB" altLang="en-US" sz="2000" dirty="0">
                <a:solidFill>
                  <a:srgbClr val="006892"/>
                </a:solidFill>
                <a:latin typeface="Arial" charset="0"/>
                <a:ea typeface="Arial" charset="0"/>
                <a:cs typeface="Arial" charset="0"/>
              </a:rPr>
            </a:br>
            <a:endParaRPr lang="en-GB" altLang="en-US" sz="2000" dirty="0">
              <a:solidFill>
                <a:srgbClr val="006892"/>
              </a:solidFill>
              <a:latin typeface="Arial" charset="0"/>
              <a:ea typeface="Arial" charset="0"/>
              <a:cs typeface="Arial" charset="0"/>
            </a:endParaRPr>
          </a:p>
          <a:p>
            <a:pPr marL="609600" indent="-609600" algn="l">
              <a:buFont typeface="Arial" charset="0"/>
              <a:buChar char="•"/>
            </a:pPr>
            <a:r>
              <a:rPr lang="en-GB" altLang="en-US" sz="2000" dirty="0">
                <a:solidFill>
                  <a:srgbClr val="006892"/>
                </a:solidFill>
                <a:latin typeface="Arial" charset="0"/>
                <a:ea typeface="Arial" charset="0"/>
                <a:cs typeface="Arial" charset="0"/>
              </a:rPr>
              <a:t>The challenge for coaches is to develop the skill of decision making through appropriate activities (SSG, conditioned games, practice plays, etc.)</a:t>
            </a:r>
            <a:br>
              <a:rPr lang="en-GB" altLang="en-US" sz="2000" dirty="0">
                <a:solidFill>
                  <a:srgbClr val="006892"/>
                </a:solidFill>
                <a:latin typeface="Arial" charset="0"/>
                <a:ea typeface="Arial" charset="0"/>
                <a:cs typeface="Arial" charset="0"/>
              </a:rPr>
            </a:br>
            <a:endParaRPr lang="en-GB" altLang="en-US" sz="2000" dirty="0">
              <a:solidFill>
                <a:srgbClr val="006892"/>
              </a:solidFill>
              <a:latin typeface="Arial" charset="0"/>
              <a:ea typeface="Arial" charset="0"/>
              <a:cs typeface="Arial" charset="0"/>
            </a:endParaRPr>
          </a:p>
          <a:p>
            <a:pPr marL="609600" indent="-609600" algn="l">
              <a:buFont typeface="Arial" charset="0"/>
              <a:buChar char="•"/>
            </a:pPr>
            <a:r>
              <a:rPr lang="en-GB" altLang="en-US" sz="2000" dirty="0">
                <a:solidFill>
                  <a:srgbClr val="006892"/>
                </a:solidFill>
                <a:latin typeface="Arial" charset="0"/>
                <a:ea typeface="Arial" charset="0"/>
                <a:cs typeface="Arial" charset="0"/>
              </a:rPr>
              <a:t>If a coach must tell the player what decision to make, is the skill of decision making being developed?</a:t>
            </a:r>
            <a:br>
              <a:rPr lang="en-GB" altLang="en-US" sz="2000" dirty="0">
                <a:solidFill>
                  <a:srgbClr val="006892"/>
                </a:solidFill>
                <a:latin typeface="Arial" charset="0"/>
                <a:ea typeface="Arial" charset="0"/>
                <a:cs typeface="Arial" charset="0"/>
              </a:rPr>
            </a:br>
            <a:endParaRPr lang="en-GB" altLang="en-US" sz="2000" dirty="0">
              <a:solidFill>
                <a:srgbClr val="006892"/>
              </a:solidFill>
              <a:latin typeface="Arial" charset="0"/>
              <a:ea typeface="Arial" charset="0"/>
              <a:cs typeface="Arial" charset="0"/>
            </a:endParaRPr>
          </a:p>
          <a:p>
            <a:pPr marL="609600" indent="-609600" algn="l">
              <a:buFont typeface="Arial" charset="0"/>
              <a:buChar char="•"/>
            </a:pPr>
            <a:r>
              <a:rPr lang="en-GB" altLang="en-US" sz="2000" dirty="0">
                <a:solidFill>
                  <a:srgbClr val="006892"/>
                </a:solidFill>
                <a:latin typeface="Arial" charset="0"/>
                <a:ea typeface="Arial" charset="0"/>
                <a:cs typeface="Arial" charset="0"/>
              </a:rPr>
              <a:t>The key tool to develop decision making is questioning the player – Guided Discovery </a:t>
            </a:r>
          </a:p>
          <a:p>
            <a:pPr marL="609600" indent="-609600"/>
            <a:endParaRPr lang="en-GB" altLang="en-US" sz="2400" dirty="0">
              <a:solidFill>
                <a:srgbClr val="006892"/>
              </a:solidFill>
              <a:latin typeface="Arial" charset="0"/>
              <a:ea typeface="Arial" charset="0"/>
              <a:cs typeface="Arial" charset="0"/>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2880" y="2436065"/>
            <a:ext cx="3718887" cy="4555578"/>
          </a:xfrm>
          <a:prstGeom prst="rect">
            <a:avLst/>
          </a:prstGeom>
        </p:spPr>
      </p:pic>
      <p:pic>
        <p:nvPicPr>
          <p:cNvPr id="9" name="Picture 8"/>
          <p:cNvPicPr>
            <a:picLocks noChangeAspect="1"/>
          </p:cNvPicPr>
          <p:nvPr/>
        </p:nvPicPr>
        <p:blipFill>
          <a:blip r:embed="rId5"/>
          <a:stretch>
            <a:fillRect/>
          </a:stretch>
        </p:blipFill>
        <p:spPr>
          <a:xfrm>
            <a:off x="10257413" y="5933546"/>
            <a:ext cx="1574083" cy="609322"/>
          </a:xfrm>
          <a:prstGeom prst="rect">
            <a:avLst/>
          </a:prstGeom>
        </p:spPr>
      </p:pic>
    </p:spTree>
    <p:extLst>
      <p:ext uri="{BB962C8B-B14F-4D97-AF65-F5344CB8AC3E}">
        <p14:creationId xmlns:p14="http://schemas.microsoft.com/office/powerpoint/2010/main" val="1498018519"/>
      </p:ext>
    </p:extLst>
  </p:cSld>
  <p:clrMapOvr>
    <a:masterClrMapping/>
  </p:clrMapOvr>
  <p:transition spd="slow">
    <p:push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866836" y="4872913"/>
            <a:ext cx="9325164" cy="2015652"/>
          </a:xfrm>
          <a:prstGeom prst="rect">
            <a:avLst/>
          </a:prstGeom>
        </p:spPr>
      </p:pic>
      <p:graphicFrame>
        <p:nvGraphicFramePr>
          <p:cNvPr id="10" name="Content Placeholder 9">
            <a:extLst>
              <a:ext uri="{FF2B5EF4-FFF2-40B4-BE49-F238E27FC236}">
                <a16:creationId xmlns:a16="http://schemas.microsoft.com/office/drawing/2014/main" id="{7768DA5C-E875-4723-BD3D-0F76F49B8722}"/>
              </a:ext>
            </a:extLst>
          </p:cNvPr>
          <p:cNvGraphicFramePr>
            <a:graphicFrameLocks noGrp="1"/>
          </p:cNvGraphicFramePr>
          <p:nvPr>
            <p:ph idx="1"/>
            <p:extLst/>
          </p:nvPr>
        </p:nvGraphicFramePr>
        <p:xfrm>
          <a:off x="1962381" y="505911"/>
          <a:ext cx="9569366" cy="4190511"/>
        </p:xfrm>
        <a:graphic>
          <a:graphicData uri="http://schemas.openxmlformats.org/drawingml/2006/table">
            <a:tbl>
              <a:tblPr firstRow="1" bandRow="1">
                <a:tableStyleId>{5C22544A-7EE6-4342-B048-85BDC9FD1C3A}</a:tableStyleId>
              </a:tblPr>
              <a:tblGrid>
                <a:gridCol w="4784683">
                  <a:extLst>
                    <a:ext uri="{9D8B030D-6E8A-4147-A177-3AD203B41FA5}">
                      <a16:colId xmlns:a16="http://schemas.microsoft.com/office/drawing/2014/main" val="1332010871"/>
                    </a:ext>
                  </a:extLst>
                </a:gridCol>
                <a:gridCol w="4784683">
                  <a:extLst>
                    <a:ext uri="{9D8B030D-6E8A-4147-A177-3AD203B41FA5}">
                      <a16:colId xmlns:a16="http://schemas.microsoft.com/office/drawing/2014/main" val="1849539934"/>
                    </a:ext>
                  </a:extLst>
                </a:gridCol>
              </a:tblGrid>
              <a:tr h="532911">
                <a:tc>
                  <a:txBody>
                    <a:bodyPr/>
                    <a:lstStyle/>
                    <a:p>
                      <a:r>
                        <a:rPr lang="en-US" sz="2400" b="1" dirty="0">
                          <a:solidFill>
                            <a:srgbClr val="00577D"/>
                          </a:solidFill>
                        </a:rPr>
                        <a:t>Tactical Prowess/Decision Making</a:t>
                      </a:r>
                    </a:p>
                  </a:txBody>
                  <a:tcPr>
                    <a:solidFill>
                      <a:schemeClr val="bg1"/>
                    </a:solidFill>
                  </a:tcPr>
                </a:tc>
                <a:tc>
                  <a:txBody>
                    <a:bodyPr/>
                    <a:lstStyle/>
                    <a:p>
                      <a:r>
                        <a:rPr lang="en-US" sz="2400" b="1" dirty="0">
                          <a:solidFill>
                            <a:srgbClr val="00577D"/>
                          </a:solidFill>
                        </a:rPr>
                        <a:t>Team Play</a:t>
                      </a:r>
                    </a:p>
                  </a:txBody>
                  <a:tcPr>
                    <a:solidFill>
                      <a:schemeClr val="bg1"/>
                    </a:solidFill>
                  </a:tcPr>
                </a:tc>
                <a:extLst>
                  <a:ext uri="{0D108BD9-81ED-4DB2-BD59-A6C34878D82A}">
                    <a16:rowId xmlns:a16="http://schemas.microsoft.com/office/drawing/2014/main" val="3306176771"/>
                  </a:ext>
                </a:extLst>
              </a:tr>
              <a:tr h="1432478">
                <a:tc>
                  <a:txBody>
                    <a:bodyPr/>
                    <a:lstStyle/>
                    <a:p>
                      <a:r>
                        <a:rPr lang="en-US" sz="2400" dirty="0">
                          <a:solidFill>
                            <a:srgbClr val="00577D"/>
                          </a:solidFill>
                        </a:rPr>
                        <a:t>Individual Decisions</a:t>
                      </a:r>
                    </a:p>
                    <a:p>
                      <a:pPr lvl="0">
                        <a:buNone/>
                      </a:pPr>
                      <a:endParaRPr lang="en-US" sz="2400" dirty="0">
                        <a:solidFill>
                          <a:srgbClr val="00577D"/>
                        </a:solidFill>
                      </a:endParaRPr>
                    </a:p>
                    <a:p>
                      <a:pPr lvl="0">
                        <a:buNone/>
                      </a:pPr>
                      <a:r>
                        <a:rPr lang="en-US" sz="2400" dirty="0">
                          <a:solidFill>
                            <a:srgbClr val="00577D"/>
                          </a:solidFill>
                        </a:rPr>
                        <a:t>It is an individual Skill that needs to be developed</a:t>
                      </a:r>
                    </a:p>
                    <a:p>
                      <a:pPr lvl="0">
                        <a:buNone/>
                      </a:pPr>
                      <a:endParaRPr lang="en-US" sz="2400" dirty="0">
                        <a:solidFill>
                          <a:srgbClr val="00577D"/>
                        </a:solidFill>
                      </a:endParaRPr>
                    </a:p>
                    <a:p>
                      <a:pPr lvl="0">
                        <a:buNone/>
                      </a:pPr>
                      <a:r>
                        <a:rPr lang="en-US" sz="2400" dirty="0">
                          <a:solidFill>
                            <a:srgbClr val="00577D"/>
                          </a:solidFill>
                        </a:rPr>
                        <a:t>Let the player make the decisions</a:t>
                      </a:r>
                    </a:p>
                    <a:p>
                      <a:pPr lvl="0">
                        <a:buNone/>
                      </a:pPr>
                      <a:endParaRPr lang="en-US" sz="2400" dirty="0">
                        <a:solidFill>
                          <a:srgbClr val="00577D"/>
                        </a:solidFill>
                      </a:endParaRPr>
                    </a:p>
                    <a:p>
                      <a:pPr lvl="0">
                        <a:buNone/>
                      </a:pPr>
                      <a:r>
                        <a:rPr lang="en-US" sz="2400" dirty="0">
                          <a:solidFill>
                            <a:srgbClr val="00577D"/>
                          </a:solidFill>
                        </a:rPr>
                        <a:t>Give the player opportunities to practice using different activities</a:t>
                      </a:r>
                    </a:p>
                    <a:p>
                      <a:pPr lvl="0">
                        <a:buNone/>
                      </a:pPr>
                      <a:endParaRPr lang="en-US" dirty="0">
                        <a:solidFill>
                          <a:srgbClr val="00577D"/>
                        </a:solidFill>
                      </a:endParaRPr>
                    </a:p>
                  </a:txBody>
                  <a:tcPr>
                    <a:solidFill>
                      <a:schemeClr val="bg1"/>
                    </a:solidFill>
                  </a:tcPr>
                </a:tc>
                <a:tc>
                  <a:txBody>
                    <a:bodyPr/>
                    <a:lstStyle/>
                    <a:p>
                      <a:r>
                        <a:rPr lang="en-US" sz="2400" dirty="0">
                          <a:solidFill>
                            <a:srgbClr val="00577D"/>
                          </a:solidFill>
                        </a:rPr>
                        <a:t>Team Decisions</a:t>
                      </a:r>
                    </a:p>
                    <a:p>
                      <a:pPr lvl="0">
                        <a:buNone/>
                      </a:pPr>
                      <a:endParaRPr lang="en-US" sz="2400" dirty="0">
                        <a:solidFill>
                          <a:srgbClr val="00577D"/>
                        </a:solidFill>
                      </a:endParaRPr>
                    </a:p>
                    <a:p>
                      <a:pPr lvl="0">
                        <a:buNone/>
                      </a:pPr>
                      <a:r>
                        <a:rPr lang="en-US" sz="2400" dirty="0">
                          <a:solidFill>
                            <a:srgbClr val="00577D"/>
                          </a:solidFill>
                        </a:rPr>
                        <a:t>Players need to practice working together</a:t>
                      </a:r>
                    </a:p>
                    <a:p>
                      <a:pPr lvl="0">
                        <a:buNone/>
                      </a:pPr>
                      <a:endParaRPr lang="en-US" sz="2400" dirty="0">
                        <a:solidFill>
                          <a:srgbClr val="00577D"/>
                        </a:solidFill>
                      </a:endParaRPr>
                    </a:p>
                    <a:p>
                      <a:pPr lvl="0">
                        <a:buNone/>
                      </a:pPr>
                      <a:r>
                        <a:rPr lang="en-US" sz="2400" dirty="0">
                          <a:solidFill>
                            <a:srgbClr val="00577D"/>
                          </a:solidFill>
                        </a:rPr>
                        <a:t>The coach/team direct the decisions</a:t>
                      </a:r>
                    </a:p>
                    <a:p>
                      <a:pPr lvl="0">
                        <a:buNone/>
                      </a:pPr>
                      <a:endParaRPr lang="en-US" sz="2400" dirty="0">
                        <a:solidFill>
                          <a:srgbClr val="00577D"/>
                        </a:solidFill>
                      </a:endParaRPr>
                    </a:p>
                    <a:p>
                      <a:pPr lvl="0">
                        <a:buNone/>
                      </a:pPr>
                      <a:r>
                        <a:rPr lang="en-US" sz="2400" dirty="0">
                          <a:solidFill>
                            <a:srgbClr val="00577D"/>
                          </a:solidFill>
                        </a:rPr>
                        <a:t>Give players the opportunity to practice using different activities</a:t>
                      </a:r>
                    </a:p>
                  </a:txBody>
                  <a:tcPr>
                    <a:solidFill>
                      <a:schemeClr val="bg1"/>
                    </a:solidFill>
                  </a:tcPr>
                </a:tc>
                <a:extLst>
                  <a:ext uri="{0D108BD9-81ED-4DB2-BD59-A6C34878D82A}">
                    <a16:rowId xmlns:a16="http://schemas.microsoft.com/office/drawing/2014/main" val="2224898149"/>
                  </a:ext>
                </a:extLst>
              </a:tr>
            </a:tbl>
          </a:graphicData>
        </a:graphic>
      </p:graphicFrame>
      <p:pic>
        <p:nvPicPr>
          <p:cNvPr id="11" name="Picture 10"/>
          <p:cNvPicPr>
            <a:picLocks noChangeAspect="1"/>
          </p:cNvPicPr>
          <p:nvPr/>
        </p:nvPicPr>
        <p:blipFill>
          <a:blip r:embed="rId4"/>
          <a:stretch>
            <a:fillRect/>
          </a:stretch>
        </p:blipFill>
        <p:spPr>
          <a:xfrm>
            <a:off x="10265650" y="345895"/>
            <a:ext cx="1574083" cy="609322"/>
          </a:xfrm>
          <a:prstGeom prst="rect">
            <a:avLst/>
          </a:prstGeom>
        </p:spPr>
      </p:pic>
      <p:pic>
        <p:nvPicPr>
          <p:cNvPr id="12" name="Picture 11"/>
          <p:cNvPicPr>
            <a:picLocks noChangeAspect="1"/>
          </p:cNvPicPr>
          <p:nvPr/>
        </p:nvPicPr>
        <p:blipFill>
          <a:blip r:embed="rId3"/>
          <a:stretch>
            <a:fillRect/>
          </a:stretch>
        </p:blipFill>
        <p:spPr>
          <a:xfrm rot="10800000">
            <a:off x="-1" y="0"/>
            <a:ext cx="3541853" cy="765579"/>
          </a:xfrm>
          <a:prstGeom prst="rect">
            <a:avLst/>
          </a:prstGeom>
        </p:spPr>
      </p:pic>
      <p:pic>
        <p:nvPicPr>
          <p:cNvPr id="5" name="Picture 4">
            <a:extLst>
              <a:ext uri="{FF2B5EF4-FFF2-40B4-BE49-F238E27FC236}">
                <a16:creationId xmlns:a16="http://schemas.microsoft.com/office/drawing/2014/main" id="{2207A8B2-2CD9-4891-90EA-D1C0E2053994}"/>
              </a:ext>
            </a:extLst>
          </p:cNvPr>
          <p:cNvPicPr>
            <a:picLocks noChangeAspect="1"/>
          </p:cNvPicPr>
          <p:nvPr/>
        </p:nvPicPr>
        <p:blipFill>
          <a:blip r:embed="rId5"/>
          <a:stretch>
            <a:fillRect/>
          </a:stretch>
        </p:blipFill>
        <p:spPr>
          <a:xfrm>
            <a:off x="2866836" y="4683276"/>
            <a:ext cx="2120237" cy="1895475"/>
          </a:xfrm>
          <a:prstGeom prst="ellipse">
            <a:avLst/>
          </a:prstGeom>
          <a:ln>
            <a:noFill/>
          </a:ln>
          <a:effectLst>
            <a:softEdge rad="112500"/>
          </a:effectLst>
        </p:spPr>
      </p:pic>
      <p:pic>
        <p:nvPicPr>
          <p:cNvPr id="7" name="Picture 6">
            <a:extLst>
              <a:ext uri="{FF2B5EF4-FFF2-40B4-BE49-F238E27FC236}">
                <a16:creationId xmlns:a16="http://schemas.microsoft.com/office/drawing/2014/main" id="{E9BE450B-DC33-46EA-8DB0-1558284FE2D5}"/>
              </a:ext>
            </a:extLst>
          </p:cNvPr>
          <p:cNvPicPr>
            <a:picLocks noChangeAspect="1"/>
          </p:cNvPicPr>
          <p:nvPr/>
        </p:nvPicPr>
        <p:blipFill>
          <a:blip r:embed="rId6"/>
          <a:stretch>
            <a:fillRect/>
          </a:stretch>
        </p:blipFill>
        <p:spPr>
          <a:xfrm>
            <a:off x="7850176" y="4696422"/>
            <a:ext cx="1992347" cy="1895475"/>
          </a:xfrm>
          <a:prstGeom prst="ellipse">
            <a:avLst/>
          </a:prstGeom>
          <a:ln>
            <a:noFill/>
          </a:ln>
          <a:effectLst>
            <a:softEdge rad="112500"/>
          </a:effectLst>
        </p:spPr>
      </p:pic>
    </p:spTree>
    <p:extLst>
      <p:ext uri="{BB962C8B-B14F-4D97-AF65-F5344CB8AC3E}">
        <p14:creationId xmlns:p14="http://schemas.microsoft.com/office/powerpoint/2010/main" val="142436946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61477" y="5235676"/>
            <a:ext cx="1574083" cy="609322"/>
          </a:xfrm>
          <a:prstGeom prst="rect">
            <a:avLst/>
          </a:prstGeom>
        </p:spPr>
      </p:pic>
      <p:pic>
        <p:nvPicPr>
          <p:cNvPr id="5" name="Picture 4"/>
          <p:cNvPicPr>
            <a:picLocks noChangeAspect="1"/>
          </p:cNvPicPr>
          <p:nvPr/>
        </p:nvPicPr>
        <p:blipFill>
          <a:blip r:embed="rId4"/>
          <a:stretch>
            <a:fillRect/>
          </a:stretch>
        </p:blipFill>
        <p:spPr>
          <a:xfrm>
            <a:off x="82379" y="5008605"/>
            <a:ext cx="12192000" cy="1849395"/>
          </a:xfrm>
          <a:prstGeom prst="rect">
            <a:avLst/>
          </a:prstGeom>
        </p:spPr>
      </p:pic>
      <p:sp>
        <p:nvSpPr>
          <p:cNvPr id="6" name="Title 1"/>
          <p:cNvSpPr>
            <a:spLocks noGrp="1"/>
          </p:cNvSpPr>
          <p:nvPr>
            <p:ph type="title"/>
          </p:nvPr>
        </p:nvSpPr>
        <p:spPr>
          <a:xfrm>
            <a:off x="561477" y="443470"/>
            <a:ext cx="8428037" cy="868363"/>
          </a:xfrm>
        </p:spPr>
        <p:txBody>
          <a:bodyPr/>
          <a:lstStyle/>
          <a:p>
            <a:r>
              <a:rPr lang="en-IE" b="1" dirty="0">
                <a:solidFill>
                  <a:srgbClr val="00577D"/>
                </a:solidFill>
                <a:latin typeface="Arial" charset="0"/>
                <a:ea typeface="Arial" charset="0"/>
                <a:cs typeface="Arial" charset="0"/>
              </a:rPr>
              <a:t>Effective Questioning </a:t>
            </a:r>
          </a:p>
        </p:txBody>
      </p:sp>
      <p:sp>
        <p:nvSpPr>
          <p:cNvPr id="7" name="Content Placeholder 6">
            <a:extLst>
              <a:ext uri="{FF2B5EF4-FFF2-40B4-BE49-F238E27FC236}">
                <a16:creationId xmlns:a16="http://schemas.microsoft.com/office/drawing/2014/main" id="{4CF7091A-FB1C-4F62-B1DE-1F3A46A4E598}"/>
              </a:ext>
            </a:extLst>
          </p:cNvPr>
          <p:cNvSpPr>
            <a:spLocks noGrp="1"/>
          </p:cNvSpPr>
          <p:nvPr>
            <p:ph idx="1"/>
          </p:nvPr>
        </p:nvSpPr>
        <p:spPr>
          <a:xfrm>
            <a:off x="563064" y="1459470"/>
            <a:ext cx="8428038" cy="4318000"/>
          </a:xfrm>
        </p:spPr>
        <p:txBody>
          <a:bodyPr/>
          <a:lstStyle/>
          <a:p>
            <a:pPr marL="0" indent="0">
              <a:spcBef>
                <a:spcPts val="600"/>
              </a:spcBef>
              <a:buNone/>
            </a:pPr>
            <a:r>
              <a:rPr lang="en-GB" sz="1800" b="1" dirty="0">
                <a:solidFill>
                  <a:srgbClr val="00577D"/>
                </a:solidFill>
                <a:latin typeface="Arial" charset="0"/>
                <a:ea typeface="Arial" charset="0"/>
                <a:cs typeface="Arial" charset="0"/>
              </a:rPr>
              <a:t>How can you use questioning to develop </a:t>
            </a:r>
          </a:p>
          <a:p>
            <a:pPr marL="0" indent="0">
              <a:spcBef>
                <a:spcPts val="600"/>
              </a:spcBef>
              <a:buNone/>
            </a:pPr>
            <a:r>
              <a:rPr lang="en-GB" sz="1800" b="1" dirty="0">
                <a:solidFill>
                  <a:srgbClr val="00577D"/>
                </a:solidFill>
                <a:latin typeface="Arial" charset="0"/>
                <a:ea typeface="Arial" charset="0"/>
                <a:cs typeface="Arial" charset="0"/>
              </a:rPr>
              <a:t>tactical prowess/decision making?</a:t>
            </a:r>
          </a:p>
          <a:p>
            <a:r>
              <a:rPr lang="en-GB" sz="1800" dirty="0">
                <a:solidFill>
                  <a:srgbClr val="00577D"/>
                </a:solidFill>
                <a:latin typeface="Arial" charset="0"/>
                <a:ea typeface="Arial" charset="0"/>
                <a:cs typeface="Arial" charset="0"/>
              </a:rPr>
              <a:t>Where was the defender/support?</a:t>
            </a:r>
          </a:p>
          <a:p>
            <a:r>
              <a:rPr lang="en-GB" sz="1800" dirty="0">
                <a:solidFill>
                  <a:srgbClr val="00577D"/>
                </a:solidFill>
                <a:latin typeface="Arial" charset="0"/>
                <a:ea typeface="Arial" charset="0"/>
                <a:cs typeface="Arial" charset="0"/>
              </a:rPr>
              <a:t>What did you see when you got on the ball?</a:t>
            </a:r>
          </a:p>
          <a:p>
            <a:r>
              <a:rPr lang="en-GB" sz="1800" dirty="0">
                <a:solidFill>
                  <a:srgbClr val="00577D"/>
                </a:solidFill>
                <a:latin typeface="Arial" charset="0"/>
                <a:ea typeface="Arial" charset="0"/>
                <a:cs typeface="Arial" charset="0"/>
              </a:rPr>
              <a:t>Where was the space?</a:t>
            </a:r>
          </a:p>
          <a:p>
            <a:r>
              <a:rPr lang="en-GB" sz="1800" dirty="0">
                <a:solidFill>
                  <a:srgbClr val="00577D"/>
                </a:solidFill>
                <a:latin typeface="Arial" charset="0"/>
                <a:ea typeface="Arial" charset="0"/>
                <a:cs typeface="Arial" charset="0"/>
              </a:rPr>
              <a:t>Could you have done something else, other than…?</a:t>
            </a:r>
          </a:p>
          <a:p>
            <a:r>
              <a:rPr lang="en-GB" sz="1800" dirty="0">
                <a:solidFill>
                  <a:srgbClr val="00577D"/>
                </a:solidFill>
                <a:latin typeface="Arial" charset="0"/>
                <a:ea typeface="Arial" charset="0"/>
                <a:cs typeface="Arial" charset="0"/>
              </a:rPr>
              <a:t>Where could X have moved to, to give you a better option? Why?</a:t>
            </a:r>
          </a:p>
          <a:p>
            <a:r>
              <a:rPr lang="en-GB" sz="1800" dirty="0">
                <a:solidFill>
                  <a:srgbClr val="00577D"/>
                </a:solidFill>
                <a:latin typeface="Arial" charset="0"/>
                <a:ea typeface="Arial" charset="0"/>
                <a:cs typeface="Arial" charset="0"/>
              </a:rPr>
              <a:t>What is the danger of trying to pass to X?</a:t>
            </a:r>
          </a:p>
          <a:p>
            <a:r>
              <a:rPr lang="en-GB" sz="1800" dirty="0">
                <a:solidFill>
                  <a:srgbClr val="00577D"/>
                </a:solidFill>
                <a:latin typeface="Arial" charset="0"/>
                <a:ea typeface="Arial" charset="0"/>
                <a:cs typeface="Arial" charset="0"/>
              </a:rPr>
              <a:t>What will you do next time?</a:t>
            </a:r>
          </a:p>
        </p:txBody>
      </p:sp>
      <p:pic>
        <p:nvPicPr>
          <p:cNvPr id="1026" name="Picture 2" descr="Shane O'Brien is All About the Bigger Picture – The University Times">
            <a:extLst>
              <a:ext uri="{FF2B5EF4-FFF2-40B4-BE49-F238E27FC236}">
                <a16:creationId xmlns:a16="http://schemas.microsoft.com/office/drawing/2014/main" id="{8E82E4F4-189C-45E6-9FE2-A99FB6B2A0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4848" y="43141"/>
            <a:ext cx="4815840" cy="361250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D5A98AA-C4C4-40CE-857E-7F00BE5DB68D}"/>
              </a:ext>
            </a:extLst>
          </p:cNvPr>
          <p:cNvSpPr/>
          <p:nvPr/>
        </p:nvSpPr>
        <p:spPr>
          <a:xfrm rot="16200000">
            <a:off x="9999782" y="1585579"/>
            <a:ext cx="1253343" cy="4706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Rectangle: Rounded Corners 2">
            <a:extLst>
              <a:ext uri="{FF2B5EF4-FFF2-40B4-BE49-F238E27FC236}">
                <a16:creationId xmlns:a16="http://schemas.microsoft.com/office/drawing/2014/main" id="{B8FEE0D6-C02A-4916-A7A9-53461F24DB76}"/>
              </a:ext>
            </a:extLst>
          </p:cNvPr>
          <p:cNvSpPr/>
          <p:nvPr/>
        </p:nvSpPr>
        <p:spPr>
          <a:xfrm rot="20389127">
            <a:off x="6961456" y="-232169"/>
            <a:ext cx="1746784" cy="47281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72547207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fade">
                                      <p:cBhvr>
                                        <p:cTn id="12" dur="500"/>
                                        <p:tgtEl>
                                          <p:spTgt spid="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fade">
                                      <p:cBhvr>
                                        <p:cTn id="22" dur="500"/>
                                        <p:tgtEl>
                                          <p:spTgt spid="7">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fade">
                                      <p:cBhvr>
                                        <p:cTn id="27" dur="500"/>
                                        <p:tgtEl>
                                          <p:spTgt spid="7">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7" end="7"/>
                                            </p:txEl>
                                          </p:spTgt>
                                        </p:tgtEl>
                                        <p:attrNameLst>
                                          <p:attrName>style.visibility</p:attrName>
                                        </p:attrNameLst>
                                      </p:cBhvr>
                                      <p:to>
                                        <p:strVal val="visible"/>
                                      </p:to>
                                    </p:set>
                                    <p:animEffect transition="in" filter="fade">
                                      <p:cBhvr>
                                        <p:cTn id="32" dur="500"/>
                                        <p:tgtEl>
                                          <p:spTgt spid="7">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8" end="8"/>
                                            </p:txEl>
                                          </p:spTgt>
                                        </p:tgtEl>
                                        <p:attrNameLst>
                                          <p:attrName>style.visibility</p:attrName>
                                        </p:attrNameLst>
                                      </p:cBhvr>
                                      <p:to>
                                        <p:strVal val="visible"/>
                                      </p:to>
                                    </p:set>
                                    <p:animEffect transition="in" filter="fade">
                                      <p:cBhvr>
                                        <p:cTn id="37"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9213" y="1281688"/>
            <a:ext cx="2977043" cy="2977043"/>
          </a:xfrm>
          <a:prstGeom prst="rect">
            <a:avLst/>
          </a:prstGeom>
        </p:spPr>
      </p:pic>
      <p:sp>
        <p:nvSpPr>
          <p:cNvPr id="5" name="Title 1"/>
          <p:cNvSpPr>
            <a:spLocks noGrp="1"/>
          </p:cNvSpPr>
          <p:nvPr>
            <p:ph type="title"/>
          </p:nvPr>
        </p:nvSpPr>
        <p:spPr>
          <a:xfrm>
            <a:off x="415645" y="319903"/>
            <a:ext cx="8428037" cy="868363"/>
          </a:xfrm>
        </p:spPr>
        <p:txBody>
          <a:bodyPr/>
          <a:lstStyle/>
          <a:p>
            <a:r>
              <a:rPr lang="en-IE" b="1">
                <a:solidFill>
                  <a:srgbClr val="00577D"/>
                </a:solidFill>
                <a:latin typeface="Arial" charset="0"/>
                <a:ea typeface="Arial" charset="0"/>
                <a:cs typeface="Arial" charset="0"/>
              </a:rPr>
              <a:t>Decision Making Continuum</a:t>
            </a: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2637" y="1494588"/>
            <a:ext cx="10750378" cy="4030351"/>
          </a:xfrm>
          <a:prstGeom prst="rect">
            <a:avLst/>
          </a:prstGeom>
        </p:spPr>
      </p:pic>
      <p:pic>
        <p:nvPicPr>
          <p:cNvPr id="7" name="Picture 6"/>
          <p:cNvPicPr>
            <a:picLocks noChangeAspect="1"/>
          </p:cNvPicPr>
          <p:nvPr/>
        </p:nvPicPr>
        <p:blipFill>
          <a:blip r:embed="rId5"/>
          <a:stretch>
            <a:fillRect/>
          </a:stretch>
        </p:blipFill>
        <p:spPr>
          <a:xfrm>
            <a:off x="2142184" y="3739978"/>
            <a:ext cx="14962792" cy="3170313"/>
          </a:xfrm>
          <a:prstGeom prst="rect">
            <a:avLst/>
          </a:prstGeom>
        </p:spPr>
      </p:pic>
      <p:pic>
        <p:nvPicPr>
          <p:cNvPr id="8" name="Picture 7"/>
          <p:cNvPicPr>
            <a:picLocks noChangeAspect="1"/>
          </p:cNvPicPr>
          <p:nvPr/>
        </p:nvPicPr>
        <p:blipFill>
          <a:blip r:embed="rId6"/>
          <a:stretch>
            <a:fillRect/>
          </a:stretch>
        </p:blipFill>
        <p:spPr>
          <a:xfrm>
            <a:off x="339227" y="6024430"/>
            <a:ext cx="1574083" cy="609322"/>
          </a:xfrm>
          <a:prstGeom prst="rect">
            <a:avLst/>
          </a:prstGeom>
        </p:spPr>
      </p:pic>
      <p:sp>
        <p:nvSpPr>
          <p:cNvPr id="9" name="TextBox 8"/>
          <p:cNvSpPr txBox="1"/>
          <p:nvPr/>
        </p:nvSpPr>
        <p:spPr>
          <a:xfrm>
            <a:off x="6996544" y="5189247"/>
            <a:ext cx="2479431" cy="369332"/>
          </a:xfrm>
          <a:prstGeom prst="rect">
            <a:avLst/>
          </a:prstGeom>
          <a:noFill/>
        </p:spPr>
        <p:txBody>
          <a:bodyPr wrap="square" rtlCol="0">
            <a:spAutoFit/>
          </a:bodyPr>
          <a:lstStyle/>
          <a:p>
            <a:r>
              <a:rPr lang="en-GB" b="1" dirty="0">
                <a:solidFill>
                  <a:schemeClr val="bg1"/>
                </a:solidFill>
                <a:latin typeface="Arial" charset="0"/>
                <a:ea typeface="Arial" charset="0"/>
                <a:cs typeface="Arial" charset="0"/>
              </a:rPr>
              <a:t>SSG</a:t>
            </a:r>
          </a:p>
        </p:txBody>
      </p:sp>
      <p:sp>
        <p:nvSpPr>
          <p:cNvPr id="10" name="TextBox 9"/>
          <p:cNvSpPr txBox="1"/>
          <p:nvPr/>
        </p:nvSpPr>
        <p:spPr>
          <a:xfrm>
            <a:off x="6996544" y="5565005"/>
            <a:ext cx="2982790" cy="369332"/>
          </a:xfrm>
          <a:prstGeom prst="rect">
            <a:avLst/>
          </a:prstGeom>
          <a:noFill/>
        </p:spPr>
        <p:txBody>
          <a:bodyPr wrap="square" rtlCol="0">
            <a:spAutoFit/>
          </a:bodyPr>
          <a:lstStyle/>
          <a:p>
            <a:r>
              <a:rPr lang="en-GB" b="1" dirty="0">
                <a:solidFill>
                  <a:schemeClr val="bg1"/>
                </a:solidFill>
                <a:latin typeface="Arial" charset="0"/>
                <a:ea typeface="Arial" charset="0"/>
                <a:cs typeface="Arial" charset="0"/>
              </a:rPr>
              <a:t>Conditioned Games</a:t>
            </a:r>
          </a:p>
        </p:txBody>
      </p:sp>
      <p:sp>
        <p:nvSpPr>
          <p:cNvPr id="11" name="TextBox 10"/>
          <p:cNvSpPr txBox="1"/>
          <p:nvPr/>
        </p:nvSpPr>
        <p:spPr>
          <a:xfrm>
            <a:off x="6996544" y="6026670"/>
            <a:ext cx="2982790" cy="369332"/>
          </a:xfrm>
          <a:prstGeom prst="rect">
            <a:avLst/>
          </a:prstGeom>
          <a:noFill/>
        </p:spPr>
        <p:txBody>
          <a:bodyPr wrap="square" rtlCol="0">
            <a:spAutoFit/>
          </a:bodyPr>
          <a:lstStyle/>
          <a:p>
            <a:r>
              <a:rPr lang="en-GB" b="1">
                <a:solidFill>
                  <a:schemeClr val="bg1"/>
                </a:solidFill>
                <a:latin typeface="Arial" charset="0"/>
                <a:ea typeface="Arial" charset="0"/>
                <a:cs typeface="Arial" charset="0"/>
              </a:rPr>
              <a:t>Practice Plays</a:t>
            </a:r>
          </a:p>
        </p:txBody>
      </p:sp>
      <mc:AlternateContent xmlns:mc="http://schemas.openxmlformats.org/markup-compatibility/2006" xmlns:p14="http://schemas.microsoft.com/office/powerpoint/2010/main">
        <mc:Choice Requires="p14">
          <p:contentPart p14:bwMode="auto" r:id="rId7">
            <p14:nvContentPartPr>
              <p14:cNvPr id="2" name="Ink 1">
                <a:extLst>
                  <a:ext uri="{FF2B5EF4-FFF2-40B4-BE49-F238E27FC236}">
                    <a16:creationId xmlns:a16="http://schemas.microsoft.com/office/drawing/2014/main" id="{189045FA-DABB-45E2-9E9F-18C972757621}"/>
                  </a:ext>
                </a:extLst>
              </p14:cNvPr>
              <p14:cNvContentPartPr/>
              <p14:nvPr/>
            </p14:nvContentPartPr>
            <p14:xfrm>
              <a:off x="2978799" y="4904581"/>
              <a:ext cx="9525" cy="9525"/>
            </p14:xfrm>
          </p:contentPart>
        </mc:Choice>
        <mc:Fallback xmlns="">
          <p:pic>
            <p:nvPicPr>
              <p:cNvPr id="2" name="Ink 1">
                <a:extLst>
                  <a:ext uri="{FF2B5EF4-FFF2-40B4-BE49-F238E27FC236}">
                    <a16:creationId xmlns:a16="http://schemas.microsoft.com/office/drawing/2014/main" id="{189045FA-DABB-45E2-9E9F-18C972757621}"/>
                  </a:ext>
                </a:extLst>
              </p:cNvPr>
              <p:cNvPicPr/>
              <p:nvPr/>
            </p:nvPicPr>
            <p:blipFill>
              <a:blip r:embed="rId8"/>
              <a:stretch>
                <a:fillRect/>
              </a:stretch>
            </p:blipFill>
            <p:spPr>
              <a:xfrm>
                <a:off x="2502549" y="4428331"/>
                <a:ext cx="952500" cy="952500"/>
              </a:xfrm>
              <a:prstGeom prst="rect">
                <a:avLst/>
              </a:prstGeom>
            </p:spPr>
          </p:pic>
        </mc:Fallback>
      </mc:AlternateContent>
    </p:spTree>
    <p:extLst>
      <p:ext uri="{BB962C8B-B14F-4D97-AF65-F5344CB8AC3E}">
        <p14:creationId xmlns:p14="http://schemas.microsoft.com/office/powerpoint/2010/main" val="174269024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27144" y="-120791"/>
            <a:ext cx="5184183" cy="7094146"/>
          </a:xfrm>
          <a:prstGeom prst="rect">
            <a:avLst/>
          </a:prstGeom>
        </p:spPr>
      </p:pic>
      <p:sp>
        <p:nvSpPr>
          <p:cNvPr id="4" name="Title 1"/>
          <p:cNvSpPr>
            <a:spLocks noGrp="1"/>
          </p:cNvSpPr>
          <p:nvPr>
            <p:ph type="title"/>
          </p:nvPr>
        </p:nvSpPr>
        <p:spPr>
          <a:xfrm>
            <a:off x="153847" y="3186671"/>
            <a:ext cx="4642388" cy="1475945"/>
          </a:xfrm>
        </p:spPr>
        <p:txBody>
          <a:bodyPr>
            <a:normAutofit/>
          </a:bodyPr>
          <a:lstStyle/>
          <a:p>
            <a:r>
              <a:rPr lang="en-IE" b="1" dirty="0">
                <a:solidFill>
                  <a:schemeClr val="bg1"/>
                </a:solidFill>
                <a:latin typeface="Arial" charset="0"/>
                <a:ea typeface="Arial" charset="0"/>
                <a:cs typeface="Arial" charset="0"/>
              </a:rPr>
              <a:t>Learning </a:t>
            </a:r>
            <a:r>
              <a:rPr lang="en-IE" b="1">
                <a:solidFill>
                  <a:schemeClr val="bg1"/>
                </a:solidFill>
                <a:latin typeface="Arial" charset="0"/>
                <a:ea typeface="Arial" charset="0"/>
                <a:cs typeface="Arial" charset="0"/>
              </a:rPr>
              <a:t>Cycle </a:t>
            </a:r>
            <a:br>
              <a:rPr lang="en-IE" b="1">
                <a:solidFill>
                  <a:schemeClr val="bg1"/>
                </a:solidFill>
                <a:latin typeface="Arial" charset="0"/>
                <a:ea typeface="Arial" charset="0"/>
                <a:cs typeface="Arial" charset="0"/>
              </a:rPr>
            </a:br>
            <a:r>
              <a:rPr lang="en-IE" b="1">
                <a:solidFill>
                  <a:schemeClr val="bg1"/>
                </a:solidFill>
                <a:latin typeface="Arial" charset="0"/>
                <a:ea typeface="Arial" charset="0"/>
                <a:cs typeface="Arial" charset="0"/>
              </a:rPr>
              <a:t>(</a:t>
            </a:r>
            <a:r>
              <a:rPr lang="en-IE" b="1" dirty="0">
                <a:solidFill>
                  <a:schemeClr val="bg1"/>
                </a:solidFill>
                <a:latin typeface="Arial" charset="0"/>
                <a:ea typeface="Arial" charset="0"/>
                <a:cs typeface="Arial" charset="0"/>
              </a:rPr>
              <a:t>Adapted Kolb)</a:t>
            </a:r>
          </a:p>
        </p:txBody>
      </p:sp>
      <p:pic>
        <p:nvPicPr>
          <p:cNvPr id="7" name="Picture 6"/>
          <p:cNvPicPr>
            <a:picLocks noChangeAspect="1"/>
          </p:cNvPicPr>
          <p:nvPr/>
        </p:nvPicPr>
        <p:blipFill>
          <a:blip r:embed="rId4"/>
          <a:stretch>
            <a:fillRect/>
          </a:stretch>
        </p:blipFill>
        <p:spPr>
          <a:xfrm>
            <a:off x="10266520" y="5799344"/>
            <a:ext cx="1574083" cy="609322"/>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8843" y="316523"/>
            <a:ext cx="5345363" cy="5928829"/>
          </a:xfrm>
          <a:prstGeom prst="rect">
            <a:avLst/>
          </a:prstGeom>
        </p:spPr>
      </p:pic>
    </p:spTree>
    <p:extLst>
      <p:ext uri="{BB962C8B-B14F-4D97-AF65-F5344CB8AC3E}">
        <p14:creationId xmlns:p14="http://schemas.microsoft.com/office/powerpoint/2010/main" val="253840146"/>
      </p:ext>
    </p:extLst>
  </p:cSld>
  <p:clrMapOvr>
    <a:masterClrMapping/>
  </p:clrMapOvr>
  <p:transition spd="slow">
    <p:push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7">
            <a:extLst>
              <a:ext uri="{FF2B5EF4-FFF2-40B4-BE49-F238E27FC236}">
                <a16:creationId xmlns:a16="http://schemas.microsoft.com/office/drawing/2014/main" id="{6F5815EA-AD01-4D80-BC1A-8F4A79E5EE3D}"/>
              </a:ext>
            </a:extLst>
          </p:cNvPr>
          <p:cNvSpPr txBox="1">
            <a:spLocks noChangeArrowheads="1"/>
          </p:cNvSpPr>
          <p:nvPr/>
        </p:nvSpPr>
        <p:spPr bwMode="auto">
          <a:xfrm>
            <a:off x="1664145" y="632539"/>
            <a:ext cx="84232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GB" altLang="en-US" sz="3600" b="1">
                <a:solidFill>
                  <a:srgbClr val="00577D"/>
                </a:solidFill>
              </a:rPr>
              <a:t>A Player has to make thousands of decisions in a game</a:t>
            </a:r>
          </a:p>
        </p:txBody>
      </p:sp>
      <p:sp>
        <p:nvSpPr>
          <p:cNvPr id="5" name="Text Box 23">
            <a:extLst>
              <a:ext uri="{FF2B5EF4-FFF2-40B4-BE49-F238E27FC236}">
                <a16:creationId xmlns:a16="http://schemas.microsoft.com/office/drawing/2014/main" id="{E224808A-B84C-455B-AF12-21D01A858A7D}"/>
              </a:ext>
            </a:extLst>
          </p:cNvPr>
          <p:cNvSpPr txBox="1">
            <a:spLocks noChangeArrowheads="1"/>
          </p:cNvSpPr>
          <p:nvPr/>
        </p:nvSpPr>
        <p:spPr bwMode="auto">
          <a:xfrm>
            <a:off x="2092516" y="5476582"/>
            <a:ext cx="7848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GB" altLang="en-US" sz="3600" b="1">
                <a:solidFill>
                  <a:srgbClr val="00577D"/>
                </a:solidFill>
              </a:rPr>
              <a:t>It is equally important to know when as to know how</a:t>
            </a:r>
          </a:p>
        </p:txBody>
      </p:sp>
      <p:pic>
        <p:nvPicPr>
          <p:cNvPr id="6" name="Picture 5"/>
          <p:cNvPicPr>
            <a:picLocks noChangeAspect="1"/>
          </p:cNvPicPr>
          <p:nvPr/>
        </p:nvPicPr>
        <p:blipFill>
          <a:blip r:embed="rId3"/>
          <a:stretch>
            <a:fillRect/>
          </a:stretch>
        </p:blipFill>
        <p:spPr>
          <a:xfrm>
            <a:off x="6345936" y="5367151"/>
            <a:ext cx="9145748" cy="1937799"/>
          </a:xfrm>
          <a:prstGeom prst="rect">
            <a:avLst/>
          </a:prstGeom>
        </p:spPr>
      </p:pic>
      <p:pic>
        <p:nvPicPr>
          <p:cNvPr id="7" name="Picture 6"/>
          <p:cNvPicPr>
            <a:picLocks noChangeAspect="1"/>
          </p:cNvPicPr>
          <p:nvPr/>
        </p:nvPicPr>
        <p:blipFill>
          <a:blip r:embed="rId4"/>
          <a:stretch>
            <a:fillRect/>
          </a:stretch>
        </p:blipFill>
        <p:spPr>
          <a:xfrm>
            <a:off x="289559" y="6031390"/>
            <a:ext cx="1574083" cy="609322"/>
          </a:xfrm>
          <a:prstGeom prst="rect">
            <a:avLst/>
          </a:prstGeom>
        </p:spPr>
      </p:pic>
      <p:pic>
        <p:nvPicPr>
          <p:cNvPr id="8" name="Picture 7"/>
          <p:cNvPicPr>
            <a:picLocks noChangeAspect="1"/>
          </p:cNvPicPr>
          <p:nvPr/>
        </p:nvPicPr>
        <p:blipFill>
          <a:blip r:embed="rId3"/>
          <a:stretch>
            <a:fillRect/>
          </a:stretch>
        </p:blipFill>
        <p:spPr>
          <a:xfrm rot="10800000">
            <a:off x="-3128932" y="-623858"/>
            <a:ext cx="9145748" cy="1937799"/>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55720" y="1781261"/>
            <a:ext cx="3834384" cy="3834384"/>
          </a:xfrm>
          <a:prstGeom prst="rect">
            <a:avLst/>
          </a:prstGeom>
        </p:spPr>
      </p:pic>
    </p:spTree>
    <p:extLst>
      <p:ext uri="{BB962C8B-B14F-4D97-AF65-F5344CB8AC3E}">
        <p14:creationId xmlns:p14="http://schemas.microsoft.com/office/powerpoint/2010/main" val="768586982"/>
      </p:ext>
    </p:extLst>
  </p:cSld>
  <p:clrMapOvr>
    <a:masterClrMapping/>
  </p:clrMapOvr>
  <p:transition spd="slow">
    <p:push dir="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800B46E478534DB02DB8C2F0ECA1E6" ma:contentTypeVersion="7" ma:contentTypeDescription="Create a new document." ma:contentTypeScope="" ma:versionID="ffb2b2bf4b9a5bb2ba202a3795d86d41">
  <xsd:schema xmlns:xsd="http://www.w3.org/2001/XMLSchema" xmlns:xs="http://www.w3.org/2001/XMLSchema" xmlns:p="http://schemas.microsoft.com/office/2006/metadata/properties" xmlns:ns2="1bb91157-10f9-4c5d-be4b-bea387957a32" targetNamespace="http://schemas.microsoft.com/office/2006/metadata/properties" ma:root="true" ma:fieldsID="4d4d936a306469116f3e410579a19d74" ns2:_="">
    <xsd:import namespace="1bb91157-10f9-4c5d-be4b-bea387957a3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b91157-10f9-4c5d-be4b-bea387957a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AE26114-7F99-4E5B-91E2-DAA64619A0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bb91157-10f9-4c5d-be4b-bea387957a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DDD5A52-C9A7-4A38-AE42-31FA6AC09E77}">
  <ds:schemaRefs>
    <ds:schemaRef ds:uri="http://schemas.microsoft.com/sharepoint/v3/contenttype/forms"/>
  </ds:schemaRefs>
</ds:datastoreItem>
</file>

<file path=customXml/itemProps3.xml><?xml version="1.0" encoding="utf-8"?>
<ds:datastoreItem xmlns:ds="http://schemas.openxmlformats.org/officeDocument/2006/customXml" ds:itemID="{CB4442AE-9063-4619-B32C-65ED90C2D989}">
  <ds:schemaRefs>
    <ds:schemaRef ds:uri="http://purl.org/dc/dcmitype/"/>
    <ds:schemaRef ds:uri="http://schemas.microsoft.com/office/2006/documentManagement/types"/>
    <ds:schemaRef ds:uri="http://schemas.microsoft.com/office/2006/metadata/properties"/>
    <ds:schemaRef ds:uri="http://purl.org/dc/elements/1.1/"/>
    <ds:schemaRef ds:uri="http://www.w3.org/XML/1998/namespace"/>
    <ds:schemaRef ds:uri="http://purl.org/dc/terms/"/>
    <ds:schemaRef ds:uri="1bb91157-10f9-4c5d-be4b-bea387957a32"/>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401</TotalTime>
  <Words>1409</Words>
  <Application>Microsoft Office PowerPoint</Application>
  <PresentationFormat>Widescreen</PresentationFormat>
  <Paragraphs>188</Paragraphs>
  <Slides>15</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ＭＳ Ｐゴシック</vt:lpstr>
      <vt:lpstr>Arial</vt:lpstr>
      <vt:lpstr>Arial Hebrew</vt:lpstr>
      <vt:lpstr>Calibri</vt:lpstr>
      <vt:lpstr>Calibri Light</vt:lpstr>
      <vt:lpstr>Wingdings</vt:lpstr>
      <vt:lpstr>Office Theme</vt:lpstr>
      <vt:lpstr>PowerPoint Presentation</vt:lpstr>
      <vt:lpstr>PowerPoint Presentation</vt:lpstr>
      <vt:lpstr>Definition of  Tactical Prowess/ Decision Making</vt:lpstr>
      <vt:lpstr>PowerPoint Presentation</vt:lpstr>
      <vt:lpstr>PowerPoint Presentation</vt:lpstr>
      <vt:lpstr>Effective Questioning </vt:lpstr>
      <vt:lpstr>Decision Making Continuum</vt:lpstr>
      <vt:lpstr>Learning Cycle  (Adapted Kolb)</vt:lpstr>
      <vt:lpstr>PowerPoint Presentation</vt:lpstr>
      <vt:lpstr>TASK</vt:lpstr>
      <vt:lpstr>Role of the player developed by the coach  </vt:lpstr>
      <vt:lpstr>Our Role as Coaches? </vt:lpstr>
      <vt:lpstr>GAMES BASED COACHING MODEL</vt:lpstr>
      <vt:lpstr>PowerPoint Presentation</vt:lpstr>
      <vt:lpstr>Outcomes for the Session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Colm Clear Leinster</cp:lastModifiedBy>
  <cp:revision>127</cp:revision>
  <dcterms:created xsi:type="dcterms:W3CDTF">2020-05-06T15:13:19Z</dcterms:created>
  <dcterms:modified xsi:type="dcterms:W3CDTF">2021-10-14T16:04:20Z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0x010100A9800B46E478534DB02DB8C2F0ECA1E6</vt:lpwstr>
  </property>
</Properties>
</file>