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0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E94C7-9B34-48CA-8ED3-5CE47C638EF7}" v="120" dt="2020-06-12T14:49:24.868"/>
    <p1510:client id="{52470A03-F0BB-43D0-8E2A-DCA3A25DE00E}" v="115" dt="2020-06-15T08:05:09.290"/>
    <p1510:client id="{2FFF061B-0B1C-4CB9-A92E-DE63E57DE2F6}" v="2" dt="2020-06-11T19:53:56.376"/>
    <p1510:client id="{DEC0FD73-5764-4596-A186-9B861F71EB02}" v="210" dt="2020-06-19T10:32:19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7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.keenan.gm leitrim" userId="S::thomas.keenan.gm.leitrim@gaa.ie::6255211e-c1fb-49da-9c67-65d6fd330320" providerId="AD" clId="Web-{52470A03-F0BB-43D0-8E2A-DCA3A25DE00E}"/>
    <pc:docChg chg="modSld">
      <pc:chgData name="thomas.keenan.gm leitrim" userId="S::thomas.keenan.gm.leitrim@gaa.ie::6255211e-c1fb-49da-9c67-65d6fd330320" providerId="AD" clId="Web-{52470A03-F0BB-43D0-8E2A-DCA3A25DE00E}" dt="2020-06-15T08:05:10.353" v="181" actId="20577"/>
      <pc:docMkLst>
        <pc:docMk/>
      </pc:docMkLst>
      <pc:sldChg chg="modSp addAnim delAnim">
        <pc:chgData name="thomas.keenan.gm leitrim" userId="S::thomas.keenan.gm.leitrim@gaa.ie::6255211e-c1fb-49da-9c67-65d6fd330320" providerId="AD" clId="Web-{52470A03-F0BB-43D0-8E2A-DCA3A25DE00E}" dt="2020-06-15T08:05:10.353" v="181" actId="20577"/>
        <pc:sldMkLst>
          <pc:docMk/>
          <pc:sldMk cId="1966771432" sldId="268"/>
        </pc:sldMkLst>
        <pc:spChg chg="mod">
          <ac:chgData name="thomas.keenan.gm leitrim" userId="S::thomas.keenan.gm.leitrim@gaa.ie::6255211e-c1fb-49da-9c67-65d6fd330320" providerId="AD" clId="Web-{52470A03-F0BB-43D0-8E2A-DCA3A25DE00E}" dt="2020-06-15T08:05:10.353" v="181" actId="20577"/>
          <ac:spMkLst>
            <pc:docMk/>
            <pc:sldMk cId="1966771432" sldId="268"/>
            <ac:spMk id="3" creationId="{24A02F36-F369-49C2-8391-8A1546EF8E0A}"/>
          </ac:spMkLst>
        </pc:spChg>
        <pc:spChg chg="mod">
          <ac:chgData name="thomas.keenan.gm leitrim" userId="S::thomas.keenan.gm.leitrim@gaa.ie::6255211e-c1fb-49da-9c67-65d6fd330320" providerId="AD" clId="Web-{52470A03-F0BB-43D0-8E2A-DCA3A25DE00E}" dt="2020-06-15T08:02:51.166" v="41" actId="20577"/>
          <ac:spMkLst>
            <pc:docMk/>
            <pc:sldMk cId="1966771432" sldId="268"/>
            <ac:spMk id="4" creationId="{EB60F93D-A156-4DDB-AA2C-3054F162CDC1}"/>
          </ac:spMkLst>
        </pc:spChg>
      </pc:sldChg>
    </pc:docChg>
  </pc:docChgLst>
  <pc:docChgLst>
    <pc:chgData name="thomas.keenan.gm leitrim" userId="S::thomas.keenan.gm.leitrim@gaa.ie::6255211e-c1fb-49da-9c67-65d6fd330320" providerId="AD" clId="Web-{09FE94C7-9B34-48CA-8ED3-5CE47C638EF7}"/>
    <pc:docChg chg="modSld">
      <pc:chgData name="thomas.keenan.gm leitrim" userId="S::thomas.keenan.gm.leitrim@gaa.ie::6255211e-c1fb-49da-9c67-65d6fd330320" providerId="AD" clId="Web-{09FE94C7-9B34-48CA-8ED3-5CE47C638EF7}" dt="2020-06-12T14:49:22.431" v="112" actId="20577"/>
      <pc:docMkLst>
        <pc:docMk/>
      </pc:docMkLst>
      <pc:sldChg chg="modSp">
        <pc:chgData name="thomas.keenan.gm leitrim" userId="S::thomas.keenan.gm.leitrim@gaa.ie::6255211e-c1fb-49da-9c67-65d6fd330320" providerId="AD" clId="Web-{09FE94C7-9B34-48CA-8ED3-5CE47C638EF7}" dt="2020-06-12T14:31:44.795" v="54" actId="20577"/>
        <pc:sldMkLst>
          <pc:docMk/>
          <pc:sldMk cId="208764258" sldId="260"/>
        </pc:sldMkLst>
        <pc:spChg chg="mod">
          <ac:chgData name="thomas.keenan.gm leitrim" userId="S::thomas.keenan.gm.leitrim@gaa.ie::6255211e-c1fb-49da-9c67-65d6fd330320" providerId="AD" clId="Web-{09FE94C7-9B34-48CA-8ED3-5CE47C638EF7}" dt="2020-06-12T14:31:44.795" v="54" actId="20577"/>
          <ac:spMkLst>
            <pc:docMk/>
            <pc:sldMk cId="208764258" sldId="260"/>
            <ac:spMk id="8" creationId="{C9FB57F1-756B-4D0E-B941-488FCF9831C4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30:48.667" v="39" actId="20577"/>
        <pc:sldMkLst>
          <pc:docMk/>
          <pc:sldMk cId="1095126304" sldId="261"/>
        </pc:sldMkLst>
        <pc:spChg chg="mod">
          <ac:chgData name="thomas.keenan.gm leitrim" userId="S::thomas.keenan.gm.leitrim@gaa.ie::6255211e-c1fb-49da-9c67-65d6fd330320" providerId="AD" clId="Web-{09FE94C7-9B34-48CA-8ED3-5CE47C638EF7}" dt="2020-06-12T14:30:48.667" v="39" actId="20577"/>
          <ac:spMkLst>
            <pc:docMk/>
            <pc:sldMk cId="1095126304" sldId="261"/>
            <ac:spMk id="7" creationId="{BEB2EE82-1874-483D-9C4A-B28DCE0D4B03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35:02.775" v="61" actId="20577"/>
        <pc:sldMkLst>
          <pc:docMk/>
          <pc:sldMk cId="739208834" sldId="265"/>
        </pc:sldMkLst>
        <pc:spChg chg="mod">
          <ac:chgData name="thomas.keenan.gm leitrim" userId="S::thomas.keenan.gm.leitrim@gaa.ie::6255211e-c1fb-49da-9c67-65d6fd330320" providerId="AD" clId="Web-{09FE94C7-9B34-48CA-8ED3-5CE47C638EF7}" dt="2020-06-12T14:35:02.775" v="61" actId="20577"/>
          <ac:spMkLst>
            <pc:docMk/>
            <pc:sldMk cId="739208834" sldId="265"/>
            <ac:spMk id="6" creationId="{4AED5777-73C7-4E8B-8EF2-4765972CCEFB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44:42.119" v="106" actId="20577"/>
        <pc:sldMkLst>
          <pc:docMk/>
          <pc:sldMk cId="339904854" sldId="277"/>
        </pc:sldMkLst>
        <pc:spChg chg="mod">
          <ac:chgData name="thomas.keenan.gm leitrim" userId="S::thomas.keenan.gm.leitrim@gaa.ie::6255211e-c1fb-49da-9c67-65d6fd330320" providerId="AD" clId="Web-{09FE94C7-9B34-48CA-8ED3-5CE47C638EF7}" dt="2020-06-12T14:44:42.119" v="106" actId="20577"/>
          <ac:spMkLst>
            <pc:docMk/>
            <pc:sldMk cId="339904854" sldId="277"/>
            <ac:spMk id="4" creationId="{B97C6447-92EC-4195-BD2C-E34E0C2DEBBA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49:22.431" v="112" actId="20577"/>
        <pc:sldMkLst>
          <pc:docMk/>
          <pc:sldMk cId="868509253" sldId="288"/>
        </pc:sldMkLst>
        <pc:spChg chg="mod">
          <ac:chgData name="thomas.keenan.gm leitrim" userId="S::thomas.keenan.gm.leitrim@gaa.ie::6255211e-c1fb-49da-9c67-65d6fd330320" providerId="AD" clId="Web-{09FE94C7-9B34-48CA-8ED3-5CE47C638EF7}" dt="2020-06-12T14:49:19.181" v="111" actId="20577"/>
          <ac:spMkLst>
            <pc:docMk/>
            <pc:sldMk cId="868509253" sldId="288"/>
            <ac:spMk id="5" creationId="{01941C0E-9929-4D54-8B05-0EB4C870C289}"/>
          </ac:spMkLst>
        </pc:spChg>
        <pc:spChg chg="mod">
          <ac:chgData name="thomas.keenan.gm leitrim" userId="S::thomas.keenan.gm.leitrim@gaa.ie::6255211e-c1fb-49da-9c67-65d6fd330320" providerId="AD" clId="Web-{09FE94C7-9B34-48CA-8ED3-5CE47C638EF7}" dt="2020-06-12T14:49:22.431" v="112" actId="20577"/>
          <ac:spMkLst>
            <pc:docMk/>
            <pc:sldMk cId="868509253" sldId="288"/>
            <ac:spMk id="6" creationId="{32A213C6-35B9-4FC8-9A6E-8F6EC8E434FA}"/>
          </ac:spMkLst>
        </pc:spChg>
      </pc:sldChg>
    </pc:docChg>
  </pc:docChgLst>
  <pc:docChgLst>
    <pc:chgData name="paul.garrigan.gda wicklow" userId="S::paul.garrigan.gda.wicklow@gaa.ie::d399a7ad-e9f9-4946-8feb-ec92b28585d1" providerId="AD" clId="Web-{DEC0FD73-5764-4596-A186-9B861F71EB02}"/>
    <pc:docChg chg="delSld modSld">
      <pc:chgData name="paul.garrigan.gda wicklow" userId="S::paul.garrigan.gda.wicklow@gaa.ie::d399a7ad-e9f9-4946-8feb-ec92b28585d1" providerId="AD" clId="Web-{DEC0FD73-5764-4596-A186-9B861F71EB02}" dt="2020-06-19T10:32:19.455" v="218" actId="20577"/>
      <pc:docMkLst>
        <pc:docMk/>
      </pc:docMkLst>
      <pc:sldChg chg="modSp">
        <pc:chgData name="paul.garrigan.gda wicklow" userId="S::paul.garrigan.gda.wicklow@gaa.ie::d399a7ad-e9f9-4946-8feb-ec92b28585d1" providerId="AD" clId="Web-{DEC0FD73-5764-4596-A186-9B861F71EB02}" dt="2020-06-19T10:19:43.276" v="109" actId="20577"/>
        <pc:sldMkLst>
          <pc:docMk/>
          <pc:sldMk cId="1311822485" sldId="264"/>
        </pc:sldMkLst>
        <pc:spChg chg="mod">
          <ac:chgData name="paul.garrigan.gda wicklow" userId="S::paul.garrigan.gda.wicklow@gaa.ie::d399a7ad-e9f9-4946-8feb-ec92b28585d1" providerId="AD" clId="Web-{DEC0FD73-5764-4596-A186-9B861F71EB02}" dt="2020-06-19T10:19:43.276" v="109" actId="20577"/>
          <ac:spMkLst>
            <pc:docMk/>
            <pc:sldMk cId="1311822485" sldId="264"/>
            <ac:spMk id="4" creationId="{99B5F3DA-BFB9-436F-AE46-864C0D9B61DD}"/>
          </ac:spMkLst>
        </pc:spChg>
        <pc:spChg chg="mod">
          <ac:chgData name="paul.garrigan.gda wicklow" userId="S::paul.garrigan.gda.wicklow@gaa.ie::d399a7ad-e9f9-4946-8feb-ec92b28585d1" providerId="AD" clId="Web-{DEC0FD73-5764-4596-A186-9B861F71EB02}" dt="2020-06-19T10:18:48.291" v="83" actId="20577"/>
          <ac:spMkLst>
            <pc:docMk/>
            <pc:sldMk cId="1311822485" sldId="264"/>
            <ac:spMk id="5" creationId="{2ABC0187-20BB-4459-BF53-A6E070DDE948}"/>
          </ac:spMkLst>
        </pc:spChg>
      </pc:sldChg>
      <pc:sldChg chg="del">
        <pc:chgData name="paul.garrigan.gda wicklow" userId="S::paul.garrigan.gda.wicklow@gaa.ie::d399a7ad-e9f9-4946-8feb-ec92b28585d1" providerId="AD" clId="Web-{DEC0FD73-5764-4596-A186-9B861F71EB02}" dt="2020-06-19T10:27:33.921" v="110"/>
        <pc:sldMkLst>
          <pc:docMk/>
          <pc:sldMk cId="739208834" sldId="265"/>
        </pc:sldMkLst>
      </pc:sldChg>
      <pc:sldChg chg="modSp">
        <pc:chgData name="paul.garrigan.gda wicklow" userId="S::paul.garrigan.gda.wicklow@gaa.ie::d399a7ad-e9f9-4946-8feb-ec92b28585d1" providerId="AD" clId="Web-{DEC0FD73-5764-4596-A186-9B861F71EB02}" dt="2020-06-19T10:29:31.688" v="211" actId="20577"/>
        <pc:sldMkLst>
          <pc:docMk/>
          <pc:sldMk cId="742005755" sldId="267"/>
        </pc:sldMkLst>
        <pc:spChg chg="mod">
          <ac:chgData name="paul.garrigan.gda wicklow" userId="S::paul.garrigan.gda.wicklow@gaa.ie::d399a7ad-e9f9-4946-8feb-ec92b28585d1" providerId="AD" clId="Web-{DEC0FD73-5764-4596-A186-9B861F71EB02}" dt="2020-06-19T10:29:31.688" v="211" actId="20577"/>
          <ac:spMkLst>
            <pc:docMk/>
            <pc:sldMk cId="742005755" sldId="267"/>
            <ac:spMk id="4" creationId="{653AD70A-0CF7-4B0C-A69B-403BC8F6B2BF}"/>
          </ac:spMkLst>
        </pc:spChg>
      </pc:sldChg>
      <pc:sldChg chg="modSp">
        <pc:chgData name="paul.garrigan.gda wicklow" userId="S::paul.garrigan.gda.wicklow@gaa.ie::d399a7ad-e9f9-4946-8feb-ec92b28585d1" providerId="AD" clId="Web-{DEC0FD73-5764-4596-A186-9B861F71EB02}" dt="2020-06-19T10:32:19.455" v="218" actId="20577"/>
        <pc:sldMkLst>
          <pc:docMk/>
          <pc:sldMk cId="2146343892" sldId="270"/>
        </pc:sldMkLst>
        <pc:spChg chg="mod">
          <ac:chgData name="paul.garrigan.gda wicklow" userId="S::paul.garrigan.gda.wicklow@gaa.ie::d399a7ad-e9f9-4946-8feb-ec92b28585d1" providerId="AD" clId="Web-{DEC0FD73-5764-4596-A186-9B861F71EB02}" dt="2020-06-19T10:32:19.455" v="218" actId="20577"/>
          <ac:spMkLst>
            <pc:docMk/>
            <pc:sldMk cId="2146343892" sldId="270"/>
            <ac:spMk id="13" creationId="{5F3B0734-5261-4499-A521-A0C98C4CB8B7}"/>
          </ac:spMkLst>
        </pc:spChg>
      </pc:sldChg>
      <pc:sldChg chg="modNotes">
        <pc:chgData name="paul.garrigan.gda wicklow" userId="S::paul.garrigan.gda.wicklow@gaa.ie::d399a7ad-e9f9-4946-8feb-ec92b28585d1" providerId="AD" clId="Web-{DEC0FD73-5764-4596-A186-9B861F71EB02}" dt="2020-06-19T10:17:11.541" v="12"/>
        <pc:sldMkLst>
          <pc:docMk/>
          <pc:sldMk cId="882872605" sldId="291"/>
        </pc:sldMkLst>
      </pc:sldChg>
    </pc:docChg>
  </pc:docChgLst>
  <pc:docChgLst>
    <pc:chgData name="paul.garrigan.gda wicklow" userId="S::paul.garrigan.gda.wicklow@gaa.ie::d399a7ad-e9f9-4946-8feb-ec92b28585d1" providerId="AD" clId="Web-{2FFF061B-0B1C-4CB9-A92E-DE63E57DE2F6}"/>
    <pc:docChg chg="modSld">
      <pc:chgData name="paul.garrigan.gda wicklow" userId="S::paul.garrigan.gda.wicklow@gaa.ie::d399a7ad-e9f9-4946-8feb-ec92b28585d1" providerId="AD" clId="Web-{2FFF061B-0B1C-4CB9-A92E-DE63E57DE2F6}" dt="2020-06-11T19:53:56.376" v="1" actId="1076"/>
      <pc:docMkLst>
        <pc:docMk/>
      </pc:docMkLst>
      <pc:sldChg chg="modSp">
        <pc:chgData name="paul.garrigan.gda wicklow" userId="S::paul.garrigan.gda.wicklow@gaa.ie::d399a7ad-e9f9-4946-8feb-ec92b28585d1" providerId="AD" clId="Web-{2FFF061B-0B1C-4CB9-A92E-DE63E57DE2F6}" dt="2020-06-11T19:53:56.376" v="1" actId="1076"/>
        <pc:sldMkLst>
          <pc:docMk/>
          <pc:sldMk cId="2005408999" sldId="263"/>
        </pc:sldMkLst>
        <pc:spChg chg="mod">
          <ac:chgData name="paul.garrigan.gda wicklow" userId="S::paul.garrigan.gda.wicklow@gaa.ie::d399a7ad-e9f9-4946-8feb-ec92b28585d1" providerId="AD" clId="Web-{2FFF061B-0B1C-4CB9-A92E-DE63E57DE2F6}" dt="2020-06-11T19:53:52.594" v="0" actId="14100"/>
          <ac:spMkLst>
            <pc:docMk/>
            <pc:sldMk cId="2005408999" sldId="263"/>
            <ac:spMk id="6" creationId="{14AC6322-836F-44F5-9163-C748751A3552}"/>
          </ac:spMkLst>
        </pc:spChg>
        <pc:picChg chg="mod">
          <ac:chgData name="paul.garrigan.gda wicklow" userId="S::paul.garrigan.gda.wicklow@gaa.ie::d399a7ad-e9f9-4946-8feb-ec92b28585d1" providerId="AD" clId="Web-{2FFF061B-0B1C-4CB9-A92E-DE63E57DE2F6}" dt="2020-06-11T19:53:56.376" v="1" actId="1076"/>
          <ac:picMkLst>
            <pc:docMk/>
            <pc:sldMk cId="2005408999" sldId="263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2E856-85AB-4C67-B489-67E3437C85F9}" type="datetimeFigureOut">
              <a:rPr lang="en-GB"/>
              <a:t>01/11/2021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788A4-7C49-4AB7-8FBD-A41F98278CED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60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Change </a:t>
            </a:r>
            <a:r>
              <a:rPr lang="en-US" dirty="0" err="1">
                <a:cs typeface="Calibri"/>
              </a:rPr>
              <a:t>colour</a:t>
            </a:r>
            <a:r>
              <a:rPr lang="en-US" dirty="0">
                <a:cs typeface="Calibri"/>
              </a:rPr>
              <a:t> urine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88A4-7C49-4AB7-8FBD-A41F98278CED}" type="slidenum">
              <a:rPr lang="en-GB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79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8353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511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9732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2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42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7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341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40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20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5087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659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6FA8E-210C-8949-B53D-4B84AC7359B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9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720" y="-134115"/>
            <a:ext cx="12449908" cy="933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50" y="4852259"/>
            <a:ext cx="12192000" cy="263532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568657" y="3609614"/>
            <a:ext cx="8426450" cy="12271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Psychological Focus, Lifestyle &amp; Conclusion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5A50937-1C77-4611-9254-19B60D5D2BD5}"/>
              </a:ext>
            </a:extLst>
          </p:cNvPr>
          <p:cNvSpPr txBox="1">
            <a:spLocks noChangeArrowheads="1"/>
          </p:cNvSpPr>
          <p:nvPr/>
        </p:nvSpPr>
        <p:spPr>
          <a:xfrm>
            <a:off x="2496108" y="4804769"/>
            <a:ext cx="53022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course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05" y="3625121"/>
            <a:ext cx="2749129" cy="10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427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355" y="-59503"/>
            <a:ext cx="8657765" cy="709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550" y="5865628"/>
            <a:ext cx="1574083" cy="609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510" y="1096539"/>
            <a:ext cx="2612663" cy="42333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3AD70A-0CF7-4B0C-A69B-403BC8F6B2BF}"/>
              </a:ext>
            </a:extLst>
          </p:cNvPr>
          <p:cNvSpPr/>
          <p:nvPr/>
        </p:nvSpPr>
        <p:spPr>
          <a:xfrm>
            <a:off x="691979" y="1748633"/>
            <a:ext cx="5440491" cy="34778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How do we ensure the 5C’s are developed in our training sessions?</a:t>
            </a:r>
          </a:p>
        </p:txBody>
      </p:sp>
    </p:spTree>
    <p:extLst>
      <p:ext uri="{BB962C8B-B14F-4D97-AF65-F5344CB8AC3E}">
        <p14:creationId xmlns:p14="http://schemas.microsoft.com/office/powerpoint/2010/main" val="7420057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EFE5978F-CF36-468E-8947-F0B3C7291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7519" y="448427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>
                <a:solidFill>
                  <a:srgbClr val="006892"/>
                </a:solidFill>
              </a:rPr>
              <a:t>Variation is key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24A02F36-F369-49C2-8391-8A1546EF8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531" y="1141071"/>
            <a:ext cx="891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       Varying exercise and training routines, Vary training sequence, Vary location, </a:t>
            </a:r>
            <a:r>
              <a:rPr lang="en-US" altLang="en-US" dirty="0" err="1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Utilise</a:t>
            </a: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 different mentors/players for coaching inputs, etc.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B60F93D-A156-4DDB-AA2C-3054F162C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531" y="3558746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Maintains motivation, Stimulates interest and </a:t>
            </a:r>
            <a:endParaRPr lang="en-US" altLang="en-US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ensures that the player does not go stale, Become bored or adapt to a routine in an overly negative manner</a:t>
            </a:r>
          </a:p>
          <a:p>
            <a:pPr>
              <a:spcBef>
                <a:spcPct val="20000"/>
              </a:spcBef>
            </a:pPr>
            <a:endParaRPr lang="en-US" altLang="en-US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6" y="5720311"/>
            <a:ext cx="1289113" cy="499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215" y="2475767"/>
            <a:ext cx="1035984" cy="108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7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AB4110C7-599B-416E-BBE0-546E175D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24" y="909552"/>
            <a:ext cx="655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Challenging?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3F5689B5-79EB-42DC-A9DF-F0BE6ABB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4" y="186999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 dirty="0">
                <a:solidFill>
                  <a:srgbClr val="006892"/>
                </a:solidFill>
                <a:cs typeface="Times New Roman" panose="02020603050405020304" pitchFamily="18" charset="0"/>
              </a:rPr>
              <a:t>Understand Individual Needs within the Team			</a:t>
            </a:r>
            <a:endParaRPr lang="en-US" altLang="en-US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B29E3CFC-0DF1-47E7-BDE3-D764A53D3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4" y="263199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>
                <a:solidFill>
                  <a:srgbClr val="006892"/>
                </a:solidFill>
                <a:cs typeface="Times New Roman" panose="02020603050405020304" pitchFamily="18" charset="0"/>
              </a:rPr>
              <a:t>Set appropriate Activities and Contexts to promote enjoyment and challenge			</a:t>
            </a:r>
            <a:endParaRPr lang="en-US" altLang="en-US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3B3C840-773E-45C8-9CD2-8925E23D4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4" y="362259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>
                <a:solidFill>
                  <a:srgbClr val="006892"/>
                </a:solidFill>
                <a:cs typeface="Times New Roman" panose="02020603050405020304" pitchFamily="18" charset="0"/>
              </a:rPr>
              <a:t>Set SMARTER Goals			</a:t>
            </a:r>
            <a:endParaRPr lang="en-US" altLang="en-US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6" y="5720311"/>
            <a:ext cx="1289113" cy="499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42" y="1488990"/>
            <a:ext cx="2758668" cy="3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" y="5008605"/>
            <a:ext cx="12192000" cy="184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2" y="5720311"/>
            <a:ext cx="1289113" cy="499011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EDE34B21-60B7-4328-806A-D7B397FC3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50" y="378727"/>
            <a:ext cx="746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4400" b="1" dirty="0">
                <a:solidFill>
                  <a:srgbClr val="006892"/>
                </a:solidFill>
              </a:rPr>
              <a:t>Goal setting?</a:t>
            </a:r>
            <a:endParaRPr lang="en-GB" altLang="en-US" sz="4400" b="1" dirty="0">
              <a:solidFill>
                <a:srgbClr val="006892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385924E-21B1-4158-91D4-3980757FB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450" y="1376911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Focus on Goal Setting</a:t>
            </a:r>
            <a:r>
              <a:rPr lang="en-GB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  <a:endParaRPr lang="en-US" altLang="en-US" b="1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BB86103-9B11-44E5-B96A-E03BC842C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1910311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pecific</a:t>
            </a:r>
            <a:r>
              <a:rPr lang="en-US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8798DB1-5D54-49C9-8268-50C18DA6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2443711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easurable</a:t>
            </a:r>
            <a:r>
              <a:rPr lang="en-US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6E1690A-AD2A-48F4-B192-D30AA9B1D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2977111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greed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153F6AA-E73E-497A-B64D-0DDD71D69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3510511"/>
            <a:ext cx="541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ealistic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6B35ED7D-7B77-43B0-985C-C1BD7BBAF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4043911"/>
            <a:ext cx="624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Time Managed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6ECAFBBF-2A3B-44E5-834C-C1519D918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4577311"/>
            <a:ext cx="624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xciting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F4FB1898-5094-454B-A5F7-7073055F6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5110711"/>
            <a:ext cx="624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ecordable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5F3B0734-5261-4499-A521-A0C98C4CB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188" y="2123036"/>
            <a:ext cx="3292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-	Outcome-winning the game</a:t>
            </a:r>
            <a:endParaRPr lang="en-US" altLang="en-US" b="1" dirty="0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EEE98535-5353-40B5-BA63-8900C4D79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238" y="1513436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Types of Goals</a:t>
            </a:r>
            <a:r>
              <a:rPr lang="en-GB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  <a:endParaRPr lang="en-US" altLang="en-US" b="1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5F104432-D465-4F9B-BBBE-8C0259C18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050" y="3358111"/>
            <a:ext cx="2971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- 	Performance-playing well</a:t>
            </a:r>
            <a:endParaRPr lang="en-US" altLang="en-US" b="1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519" y="1986511"/>
            <a:ext cx="307541" cy="3492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084" y="1986511"/>
            <a:ext cx="2270748" cy="25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" y="5008605"/>
            <a:ext cx="12192000" cy="184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2" y="5720311"/>
            <a:ext cx="1289113" cy="499011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EDE34B21-60B7-4328-806A-D7B397FC3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50" y="378727"/>
            <a:ext cx="746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4400" b="1" dirty="0">
                <a:solidFill>
                  <a:srgbClr val="006892"/>
                </a:solidFill>
              </a:rPr>
              <a:t>Goal setting?</a:t>
            </a:r>
            <a:endParaRPr lang="en-GB" altLang="en-US" sz="4400" b="1" dirty="0">
              <a:solidFill>
                <a:srgbClr val="006892"/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47581DB-1F55-4633-913A-334826B7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090" y="1635111"/>
            <a:ext cx="747077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sz="2800">
                <a:solidFill>
                  <a:srgbClr val="006892"/>
                </a:solidFill>
                <a:cs typeface="Times New Roman" panose="02020603050405020304" pitchFamily="18" charset="0"/>
              </a:rPr>
              <a:t>Goals can be?</a:t>
            </a:r>
          </a:p>
          <a:p>
            <a:pPr>
              <a:spcBef>
                <a:spcPct val="20000"/>
              </a:spcBef>
            </a:pPr>
            <a:endParaRPr lang="en-IE" altLang="en-US" sz="2800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2800" dirty="0">
                <a:solidFill>
                  <a:srgbClr val="006892"/>
                </a:solidFill>
                <a:cs typeface="Times New Roman" panose="02020603050405020304" pitchFamily="18" charset="0"/>
              </a:rPr>
              <a:t>Short Term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2800" dirty="0">
                <a:solidFill>
                  <a:srgbClr val="006892"/>
                </a:solidFill>
                <a:cs typeface="Times New Roman" panose="02020603050405020304" pitchFamily="18" charset="0"/>
              </a:rPr>
              <a:t>Medium Term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2800" dirty="0">
                <a:solidFill>
                  <a:srgbClr val="006892"/>
                </a:solidFill>
                <a:cs typeface="Times New Roman" panose="02020603050405020304" pitchFamily="18" charset="0"/>
              </a:rPr>
              <a:t>Long Term </a:t>
            </a:r>
            <a:endParaRPr lang="ga-IE" altLang="en-US" sz="2800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IE" altLang="en-US" sz="2800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altLang="en-US" sz="2800" dirty="0">
              <a:solidFill>
                <a:srgbClr val="00689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563" y="378727"/>
            <a:ext cx="3813135" cy="42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34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683" y="0"/>
            <a:ext cx="605831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321" y="-59503"/>
            <a:ext cx="5645315" cy="7094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3AD70A-0CF7-4B0C-A69B-403BC8F6B2BF}"/>
              </a:ext>
            </a:extLst>
          </p:cNvPr>
          <p:cNvSpPr/>
          <p:nvPr/>
        </p:nvSpPr>
        <p:spPr>
          <a:xfrm>
            <a:off x="-327929" y="2087186"/>
            <a:ext cx="54404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Short Term</a:t>
            </a:r>
          </a:p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Goals Lead</a:t>
            </a:r>
          </a:p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To Long Term</a:t>
            </a:r>
          </a:p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Success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550" y="5865628"/>
            <a:ext cx="1574083" cy="6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5315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99F2537-3162-4728-9360-6B07E67F5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74" y="865566"/>
            <a:ext cx="8213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ga-IE" altLang="en-US" sz="2800" b="1">
                <a:solidFill>
                  <a:srgbClr val="006892"/>
                </a:solidFill>
              </a:rPr>
              <a:t>Managing Conflict </a:t>
            </a:r>
            <a:endParaRPr lang="en-IE" altLang="en-US" sz="2800" b="1" dirty="0">
              <a:solidFill>
                <a:srgbClr val="006892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4A4AE9F-E154-4F99-896E-E7DF4F5FE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47" y="1591847"/>
            <a:ext cx="806767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</a:t>
            </a: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</a:rPr>
              <a:t>When does conflict arise?</a:t>
            </a:r>
            <a:endParaRPr lang="en-US" altLang="en-US" b="1" dirty="0">
              <a:solidFill>
                <a:srgbClr val="00689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  Differences between the coach and the player </a:t>
            </a:r>
            <a:endParaRPr lang="en-US" altLang="en-US" dirty="0">
              <a:solidFill>
                <a:srgbClr val="006892"/>
              </a:solidFill>
              <a:latin typeface="Arial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Commitment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Discipline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Team Selection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What they want to achieve?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A347C53-46E1-4991-AD6C-FB6DE7955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77" y="4972242"/>
            <a:ext cx="782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6892"/>
                </a:solidFill>
              </a:rPr>
              <a:t>How can conflict be resolved?</a:t>
            </a:r>
            <a:endParaRPr lang="en-US" altLang="en-US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8" y="5685598"/>
            <a:ext cx="1289113" cy="499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943" y="1186950"/>
            <a:ext cx="3351453" cy="33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20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985CB08-A3EB-45A0-803A-F3A703A8B4F1}"/>
              </a:ext>
            </a:extLst>
          </p:cNvPr>
          <p:cNvSpPr txBox="1">
            <a:spLocks noChangeArrowheads="1"/>
          </p:cNvSpPr>
          <p:nvPr/>
        </p:nvSpPr>
        <p:spPr>
          <a:xfrm>
            <a:off x="3705299" y="855087"/>
            <a:ext cx="8428037" cy="8683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Psychological Focus Outcomes</a:t>
            </a:r>
            <a:endParaRPr lang="en-IE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0EE92B-61B6-4927-A945-BB774859B7A2}"/>
              </a:ext>
            </a:extLst>
          </p:cNvPr>
          <p:cNvSpPr txBox="1">
            <a:spLocks noChangeArrowheads="1"/>
          </p:cNvSpPr>
          <p:nvPr/>
        </p:nvSpPr>
        <p:spPr>
          <a:xfrm>
            <a:off x="4642387" y="2099311"/>
            <a:ext cx="7026764" cy="43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By the end of this Module participants will be able to:</a:t>
            </a:r>
          </a:p>
          <a:p>
            <a:pPr lvl="1"/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Define Psychological Focus for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issues surrounding the participation of youths/adults in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Describe the 5 C’s of Psychological Focus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methods of ensuring that sessions and games are enjoyable and challenging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Set goals for Players and Coaches</a:t>
            </a: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6298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52" y="4865583"/>
            <a:ext cx="12192000" cy="263532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634559" y="4020064"/>
            <a:ext cx="8426450" cy="8166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Workload, Recovery &amp; Nutrition for Youth/Adult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7" y="3625121"/>
            <a:ext cx="2749129" cy="106417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634559" y="3398679"/>
            <a:ext cx="6411351" cy="621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Lifestyle</a:t>
            </a:r>
            <a:endParaRPr lang="en-US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5A50937-1C77-4611-9254-19B60D5D2BD5}"/>
              </a:ext>
            </a:extLst>
          </p:cNvPr>
          <p:cNvSpPr txBox="1">
            <a:spLocks noChangeArrowheads="1"/>
          </p:cNvSpPr>
          <p:nvPr/>
        </p:nvSpPr>
        <p:spPr>
          <a:xfrm>
            <a:off x="2045052" y="4852259"/>
            <a:ext cx="53022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</a:t>
            </a:r>
            <a:r>
              <a:rPr lang="en-US" altLang="en-US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Award 1</a:t>
            </a: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607" y="-2487828"/>
            <a:ext cx="13063720" cy="88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7147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8" y="5685597"/>
            <a:ext cx="1289113" cy="499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862" y="1276864"/>
            <a:ext cx="3168517" cy="3554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A8F67D-B4CF-422F-A741-95E88AD2DE70}"/>
              </a:ext>
            </a:extLst>
          </p:cNvPr>
          <p:cNvSpPr txBox="1">
            <a:spLocks/>
          </p:cNvSpPr>
          <p:nvPr/>
        </p:nvSpPr>
        <p:spPr bwMode="auto">
          <a:xfrm>
            <a:off x="1448972" y="2267737"/>
            <a:ext cx="6002799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LIFESTYLE -</a:t>
            </a:r>
            <a:r>
              <a:rPr kumimoji="0" lang="en-US" sz="40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 </a:t>
            </a:r>
            <a:br>
              <a:rPr kumimoji="0" lang="en-US" sz="40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kumimoji="0" lang="en-US" sz="40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managing players workload </a:t>
            </a:r>
          </a:p>
        </p:txBody>
      </p:sp>
    </p:spTree>
    <p:extLst>
      <p:ext uri="{BB962C8B-B14F-4D97-AF65-F5344CB8AC3E}">
        <p14:creationId xmlns:p14="http://schemas.microsoft.com/office/powerpoint/2010/main" val="12525625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985CB08-A3EB-45A0-803A-F3A703A8B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5299" y="855087"/>
            <a:ext cx="8428037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IE" altLang="en-US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Psychological Focus Outcomes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10EE92B-61B6-4927-A945-BB774859B7A2}"/>
              </a:ext>
            </a:extLst>
          </p:cNvPr>
          <p:cNvSpPr txBox="1">
            <a:spLocks noChangeArrowheads="1"/>
          </p:cNvSpPr>
          <p:nvPr/>
        </p:nvSpPr>
        <p:spPr>
          <a:xfrm>
            <a:off x="4642387" y="2099311"/>
            <a:ext cx="7026764" cy="43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By the end of this Module participants will be able to:</a:t>
            </a:r>
          </a:p>
          <a:p>
            <a:pPr lvl="1"/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Define Psychological Focus for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issues surrounding the participation of youths/adults in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Describe the 5 C’s of Psychological Focus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methods of ensuring that sessions and games are enjoyable and challenging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Set goals for Players and Coaches</a:t>
            </a: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120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8" y="5685597"/>
            <a:ext cx="1289113" cy="49901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173DA4C-ABEE-4E1F-8038-5909A387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9" y="748957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GAA Award 1 – Lifestyle-Workload, Recovery &amp; Nutrition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5539E56-A52A-4604-A577-98E18AFAC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8" y="1617103"/>
            <a:ext cx="7386381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Font typeface="Wingdings" panose="05000000000000000000" pitchFamily="2" charset="2"/>
              <a:buChar char="§"/>
              <a:defRPr sz="1600">
                <a:solidFill>
                  <a:srgbClr val="6C6F70"/>
                </a:solidFill>
                <a:latin typeface="+mn-lt"/>
                <a:ea typeface="+mn-ea"/>
                <a:cs typeface="+mn-cs"/>
              </a:defRPr>
            </a:lvl1pPr>
            <a:lvl2pPr marL="379413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Char char="–"/>
              <a:defRPr sz="1400">
                <a:solidFill>
                  <a:srgbClr val="6C6F70"/>
                </a:solidFill>
                <a:latin typeface="+mn-lt"/>
                <a:ea typeface="+mn-ea"/>
              </a:defRPr>
            </a:lvl2pPr>
            <a:lvl3pPr marL="5588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•"/>
              <a:defRPr sz="1200">
                <a:solidFill>
                  <a:srgbClr val="6C6F70"/>
                </a:solidFill>
                <a:latin typeface="+mn-lt"/>
                <a:ea typeface="+mn-ea"/>
              </a:defRPr>
            </a:lvl3pPr>
            <a:lvl4pPr marL="7620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–"/>
              <a:defRPr sz="1000">
                <a:solidFill>
                  <a:srgbClr val="6C6F70"/>
                </a:solidFill>
                <a:latin typeface="+mn-lt"/>
                <a:ea typeface="+mn-ea"/>
              </a:defRPr>
            </a:lvl4pPr>
            <a:lvl5pPr marL="9604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5pPr>
            <a:lvl6pPr marL="14176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6pPr>
            <a:lvl7pPr marL="18748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7pPr>
            <a:lvl8pPr marL="23320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8pPr>
            <a:lvl9pPr marL="27892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9pPr>
          </a:lstStyle>
          <a:p>
            <a:pPr marL="190500" marR="0" lvl="0" indent="-190500" algn="l" defTabSz="914400" rtl="0" eaLnBrk="1" fontAlgn="base" latinLnBrk="0" hangingPunct="1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  <a:p>
            <a:pPr marL="379095" marR="0" lvl="1" indent="-16827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 Identify key workload issues and how they relate to the developing Youth/Adult players</a:t>
            </a: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</a:rPr>
              <a:t> Identify key recovery periods and their importance to the development of  Youth/Adult players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Identify key nutritional periods and how they relate to the development of Youth/Adult players</a:t>
            </a: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16827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349" y="1854822"/>
            <a:ext cx="3704148" cy="31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9209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B97C6447-92EC-4195-BD2C-E34E0C2DE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634" y="674387"/>
            <a:ext cx="80645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IE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YOUNG PLAYERS in the GAA are being expected to train 12 times in 9 days and could be part of 10 teams at peak periods during the year.</a:t>
            </a:r>
            <a:endParaRPr lang="en-US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IE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IE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IE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IE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The practice ‘is unsustainable’, according to </a:t>
            </a:r>
            <a:r>
              <a:rPr lang="en-IE" b="1" dirty="0" err="1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Micheal</a:t>
            </a:r>
            <a:r>
              <a:rPr lang="en-IE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 Martin, head of the GAA’s minor review workgroup who published their document which looked at the level of minor activity and the issue of burnout in the GAA </a:t>
            </a:r>
          </a:p>
          <a:p>
            <a:pPr algn="ctr">
              <a:spcBef>
                <a:spcPct val="20000"/>
              </a:spcBef>
            </a:pPr>
            <a:endParaRPr lang="en-IE" altLang="en-US" b="1" dirty="0">
              <a:solidFill>
                <a:srgbClr val="006892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44" y="5693835"/>
            <a:ext cx="1289113" cy="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681F1CEC-7EEB-4746-8214-731BBEB99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03" y="825929"/>
            <a:ext cx="782478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What do you do as a Coach if your Player is playing on…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Club U16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Club Minor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School Junior hurling team (U16)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School Senior hurling panel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County Development Squad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How many of us as Coaches communicate with the other Coaches that a Player may have?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How many of us know when our Players are playing or training?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Who has responsibility?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What happens if no-one takes responsibility for this?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64A82-05B5-4DD5-877F-20EF0AC9F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03" y="278242"/>
            <a:ext cx="8213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ga-IE" altLang="en-US" sz="28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Lifestyle - Youth</a:t>
            </a:r>
            <a:r>
              <a:rPr lang="ga-IE" altLang="en-US" sz="2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endParaRPr lang="en-IE" altLang="en-US" sz="28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403" y="890995"/>
            <a:ext cx="3704148" cy="31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50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C109B99-6FB1-46CA-AEB1-E4CC7DF3A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5" y="753590"/>
            <a:ext cx="7824787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/>
                <a:ea typeface="ＭＳ Ｐゴシック"/>
              </a:rPr>
              <a:t> What do you do as a Coach if your Player is playing on…</a:t>
            </a:r>
          </a:p>
          <a:p>
            <a:pPr>
              <a:spcBef>
                <a:spcPct val="50000"/>
              </a:spcBef>
            </a:pPr>
            <a:endParaRPr lang="en-US" altLang="en-US" sz="1800" dirty="0">
              <a:solidFill>
                <a:srgbClr val="00689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Club U.21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College Fitzgibbon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Club Senior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County U. 21 Squad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689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How many of us as Coaches communicate with the other Coaches that a Player may have?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How many of us know when our Players are playing or training?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Who has responsibility?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What happens if no-one takes responsibility for this?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5E35776-EAAE-4384-BD2E-8208084A7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30" y="205903"/>
            <a:ext cx="8213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ga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Active Lifestyle</a:t>
            </a: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- Adult</a:t>
            </a:r>
            <a:r>
              <a:rPr lang="ga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 </a:t>
            </a:r>
            <a:endParaRPr lang="en-IE" altLang="en-US" sz="2800" b="1" dirty="0">
              <a:solidFill>
                <a:srgbClr val="00689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96A0B-12B6-4BA8-A1D8-6CF4368D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484" y="1676720"/>
            <a:ext cx="34163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6892"/>
                </a:solidFill>
              </a:rPr>
              <a:t>Numerous training sessions</a:t>
            </a:r>
          </a:p>
          <a:p>
            <a:r>
              <a:rPr lang="en-US" altLang="en-US" sz="1800" dirty="0">
                <a:solidFill>
                  <a:srgbClr val="006892"/>
                </a:solidFill>
              </a:rPr>
              <a:t>Numerous Coaches</a:t>
            </a:r>
          </a:p>
          <a:p>
            <a:r>
              <a:rPr lang="en-US" altLang="en-US" sz="1800" dirty="0">
                <a:solidFill>
                  <a:srgbClr val="006892"/>
                </a:solidFill>
              </a:rPr>
              <a:t>Overlapping Competitions</a:t>
            </a:r>
          </a:p>
          <a:p>
            <a:r>
              <a:rPr lang="en-US" altLang="en-US" sz="1800" dirty="0">
                <a:solidFill>
                  <a:srgbClr val="006892"/>
                </a:solidFill>
              </a:rPr>
              <a:t>Teams at different parts of their playing season</a:t>
            </a:r>
          </a:p>
          <a:p>
            <a:endParaRPr lang="en-US" altLang="en-US" sz="1800" dirty="0">
              <a:solidFill>
                <a:srgbClr val="00689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85872" y="1932735"/>
            <a:ext cx="983904" cy="1028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175" y="1573428"/>
            <a:ext cx="2888369" cy="24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BAD312-F650-4BEB-B5BD-976433050009}"/>
              </a:ext>
            </a:extLst>
          </p:cNvPr>
          <p:cNvSpPr txBox="1">
            <a:spLocks/>
          </p:cNvSpPr>
          <p:nvPr/>
        </p:nvSpPr>
        <p:spPr bwMode="auto">
          <a:xfrm>
            <a:off x="1993042" y="310013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KEY RECOVERY PERIODS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263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382" y="1325176"/>
            <a:ext cx="20193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359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7743F-B515-4E56-A80C-ACA6F877C11C}"/>
              </a:ext>
            </a:extLst>
          </p:cNvPr>
          <p:cNvSpPr txBox="1">
            <a:spLocks/>
          </p:cNvSpPr>
          <p:nvPr/>
        </p:nvSpPr>
        <p:spPr bwMode="auto">
          <a:xfrm>
            <a:off x="1551674" y="406169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 REST AND RECOVERY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D77B9-E7BD-4C1C-A30F-F1487DE80CB6}"/>
              </a:ext>
            </a:extLst>
          </p:cNvPr>
          <p:cNvSpPr txBox="1"/>
          <p:nvPr/>
        </p:nvSpPr>
        <p:spPr>
          <a:xfrm>
            <a:off x="1619262" y="1076824"/>
            <a:ext cx="829285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Players need to recover adequately from training or games to be able to enhance performance in the next session or game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Recovery involves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Replacing fluids and energy                                    </a:t>
            </a:r>
            <a:endParaRPr lang="en-US" sz="24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Reducing muscle damage                                      </a:t>
            </a:r>
            <a:endParaRPr lang="en-US" sz="24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Reducing psychological symptoms of fatigue, such as anxiousness and irritability</a:t>
            </a:r>
            <a:endParaRPr lang="en-US" sz="24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447" y="1459381"/>
            <a:ext cx="20193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5001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6CE37D-BE6C-144F-AD45-E305DE9B07D8}"/>
              </a:ext>
            </a:extLst>
          </p:cNvPr>
          <p:cNvSpPr txBox="1">
            <a:spLocks/>
          </p:cNvSpPr>
          <p:nvPr/>
        </p:nvSpPr>
        <p:spPr bwMode="auto">
          <a:xfrm>
            <a:off x="-754920" y="237956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Daily Recovery Tips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A5B5D-B5BA-624A-BC38-349CBD1BD250}"/>
              </a:ext>
            </a:extLst>
          </p:cNvPr>
          <p:cNvSpPr txBox="1"/>
          <p:nvPr/>
        </p:nvSpPr>
        <p:spPr>
          <a:xfrm>
            <a:off x="914400" y="839533"/>
            <a:ext cx="739140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Sleep</a:t>
            </a:r>
            <a:endParaRPr lang="en-US" sz="20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7-9 hours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Avoid phone before bed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Quality Nutrition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Nutrient dense delicious food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Try to cook/prepare yourself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Plan some ‘YOU’ time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Watch a film, read a book or listen to music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Daily Recovery Rating(Player Wellness D</a:t>
            </a: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i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ary)</a:t>
            </a:r>
            <a:endParaRPr lang="en-US" sz="24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Aches/pains (lack of)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Appetite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Mood		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6479">
            <a:off x="7145361" y="589538"/>
            <a:ext cx="3659731" cy="41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3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787E49-169E-2640-ACAA-389054E3DAEF}"/>
              </a:ext>
            </a:extLst>
          </p:cNvPr>
          <p:cNvSpPr txBox="1">
            <a:spLocks/>
          </p:cNvSpPr>
          <p:nvPr/>
        </p:nvSpPr>
        <p:spPr bwMode="auto">
          <a:xfrm>
            <a:off x="-137596" y="597087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Weekly Recovery Tips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F10E5-06D8-2442-8D1D-390117617EDF}"/>
              </a:ext>
            </a:extLst>
          </p:cNvPr>
          <p:cNvSpPr txBox="1"/>
          <p:nvPr/>
        </p:nvSpPr>
        <p:spPr>
          <a:xfrm>
            <a:off x="617325" y="1556066"/>
            <a:ext cx="7391400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Massage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Local </a:t>
            </a:r>
            <a:r>
              <a:rPr lang="en-US" sz="2000" dirty="0" err="1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physio</a:t>
            </a: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 or masseuse		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Foam roller or tennis ball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Light Aerobic Work</a:t>
            </a:r>
            <a:endParaRPr lang="en-US" sz="20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Walk or cycle	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Stretch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Activation/Mobility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Yoga or Pilates		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Hydrotherapy</a:t>
            </a:r>
            <a:endParaRPr lang="en-US" sz="20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Bath with Epsom salts		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Ice Bath				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Swim (Stretches in pool)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6479">
            <a:off x="6609068" y="1390578"/>
            <a:ext cx="3054053" cy="34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0919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DEE74A-4F40-4E97-9B84-95BB406289D6}"/>
              </a:ext>
            </a:extLst>
          </p:cNvPr>
          <p:cNvSpPr txBox="1">
            <a:spLocks noChangeArrowheads="1"/>
          </p:cNvSpPr>
          <p:nvPr/>
        </p:nvSpPr>
        <p:spPr>
          <a:xfrm>
            <a:off x="5354594" y="113302"/>
            <a:ext cx="5254887" cy="46164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45000"/>
              </a:spcBef>
            </a:pPr>
            <a:endParaRPr lang="en-IE" sz="26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45000"/>
              </a:spcBef>
            </a:pPr>
            <a:endParaRPr lang="en-IE" sz="26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45000"/>
              </a:spcBef>
            </a:pPr>
            <a:endParaRPr lang="en-IE" sz="26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spcBef>
                <a:spcPct val="45000"/>
              </a:spcBef>
              <a:buFont typeface="Arial"/>
              <a:buNone/>
            </a:pPr>
            <a:r>
              <a:rPr lang="en-IE" sz="26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The importance of adequate recovery from training and games cannot be over emphasised. Building periods for recovery into a training programme is as important as incorporating proper progression. </a:t>
            </a:r>
            <a:endParaRPr lang="en-IE" altLang="en-US" sz="26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EBBDAE-DC87-439C-9534-E0B40D1AF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012" y="248611"/>
            <a:ext cx="8274050" cy="96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4907" tIns="42454" rIns="84907" bIns="42454" anchor="b"/>
          <a:lstStyle/>
          <a:p>
            <a:pPr defTabSz="846138">
              <a:lnSpc>
                <a:spcPct val="90000"/>
              </a:lnSpc>
              <a:defRPr/>
            </a:pPr>
            <a:endParaRPr lang="en-IE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846138">
              <a:lnSpc>
                <a:spcPct val="90000"/>
              </a:lnSpc>
              <a:defRPr/>
            </a:pPr>
            <a:r>
              <a:rPr lang="en-IE" sz="37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Rest and Recovery</a:t>
            </a:r>
            <a:endParaRPr lang="en-US" sz="20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015" y="5037865"/>
            <a:ext cx="1516432" cy="1283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649" y="4684871"/>
            <a:ext cx="953551" cy="17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4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BAD312-F650-4BEB-B5BD-976433050009}"/>
              </a:ext>
            </a:extLst>
          </p:cNvPr>
          <p:cNvSpPr txBox="1">
            <a:spLocks/>
          </p:cNvSpPr>
          <p:nvPr/>
        </p:nvSpPr>
        <p:spPr bwMode="auto">
          <a:xfrm>
            <a:off x="1993042" y="310013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NUTRITIONAL</a:t>
            </a:r>
            <a:b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PERIODS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263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401" y="1235283"/>
            <a:ext cx="3189945" cy="38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8066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662C1BC-718F-4A5E-8F1C-43E8A47956B8}"/>
              </a:ext>
            </a:extLst>
          </p:cNvPr>
          <p:cNvSpPr txBox="1">
            <a:spLocks noChangeArrowheads="1"/>
          </p:cNvSpPr>
          <p:nvPr/>
        </p:nvSpPr>
        <p:spPr>
          <a:xfrm>
            <a:off x="738604" y="922325"/>
            <a:ext cx="5176861" cy="4088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006892"/>
                </a:solidFill>
              </a:rPr>
              <a:t>The ability to maintain focus on the here and now, regardless of the internal and external distractions. It requires competence, confidence and cohesion..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77F9C3E-8A70-4A84-ACFD-B093B1E3C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593" y="722258"/>
            <a:ext cx="627856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The Total Player Performance Model </a:t>
            </a:r>
            <a:r>
              <a:rPr lang="en-US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–</a:t>
            </a: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 Psychological F</a:t>
            </a:r>
            <a:r>
              <a:rPr lang="en-US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o</a:t>
            </a:r>
            <a:r>
              <a:rPr lang="en-IE" altLang="en-US" sz="2800" b="1" dirty="0" err="1">
                <a:solidFill>
                  <a:srgbClr val="006892"/>
                </a:solidFill>
                <a:latin typeface="Arial"/>
                <a:ea typeface="ＭＳ Ｐゴシック"/>
              </a:rPr>
              <a:t>cus</a:t>
            </a: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 </a:t>
            </a:r>
            <a:endParaRPr lang="en-IE" altLang="en-US" sz="2800" b="1" dirty="0">
              <a:solidFill>
                <a:srgbClr val="006892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C75EB67-2D8C-4B78-B671-740B2553D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04" y="2090981"/>
            <a:ext cx="6448425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80000"/>
              </a:spcBef>
              <a:buClr>
                <a:srgbClr val="005B82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6892"/>
                </a:solidFill>
              </a:rPr>
              <a:t>What do we mean by Psychological Focus?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5" y="5008605"/>
            <a:ext cx="12192000" cy="1849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53" y="5511401"/>
            <a:ext cx="1574083" cy="609322"/>
          </a:xfrm>
          <a:prstGeom prst="rect">
            <a:avLst/>
          </a:prstGeom>
        </p:spPr>
      </p:pic>
      <p:pic>
        <p:nvPicPr>
          <p:cNvPr id="1026" name="Picture 2" descr="Henry Shefflin set to take the hot seat as Galway Senior Hurling Manager -  Leinster Express">
            <a:extLst>
              <a:ext uri="{FF2B5EF4-FFF2-40B4-BE49-F238E27FC236}">
                <a16:creationId xmlns:a16="http://schemas.microsoft.com/office/drawing/2014/main" id="{CB8FC88E-E989-4DFD-8DDD-3FF15217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92" y="564967"/>
            <a:ext cx="5166744" cy="3875058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8822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60111264-B6C9-4A1D-B991-297F37411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56" y="1443682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Nutrition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E3A33C22-451F-4103-9D9E-23E3BC9A7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56" y="2345725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Food is composed of nutrients which are essential to players if they are to maintain optimal performance. These nutrients underpin the importance of having a well-balanced diet.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861" y="559783"/>
            <a:ext cx="4278184" cy="52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91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3">
            <a:extLst>
              <a:ext uri="{FF2B5EF4-FFF2-40B4-BE49-F238E27FC236}">
                <a16:creationId xmlns:a16="http://schemas.microsoft.com/office/drawing/2014/main" id="{20EBC2D1-5B7B-466B-AB7C-216201D1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85" y="497369"/>
            <a:ext cx="762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Important Nutritional Periods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035">
            <a:extLst>
              <a:ext uri="{FF2B5EF4-FFF2-40B4-BE49-F238E27FC236}">
                <a16:creationId xmlns:a16="http://schemas.microsoft.com/office/drawing/2014/main" id="{12F1B228-3440-491C-B3CB-9541C15B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967" y="2202436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>
                <a:solidFill>
                  <a:srgbClr val="006892"/>
                </a:solidFill>
                <a:cs typeface="Times New Roman" panose="02020603050405020304" pitchFamily="18" charset="0"/>
              </a:rPr>
              <a:t>3 Key Time Periods - </a:t>
            </a:r>
          </a:p>
        </p:txBody>
      </p:sp>
      <p:sp>
        <p:nvSpPr>
          <p:cNvPr id="4" name="Rectangle 1036">
            <a:extLst>
              <a:ext uri="{FF2B5EF4-FFF2-40B4-BE49-F238E27FC236}">
                <a16:creationId xmlns:a16="http://schemas.microsoft.com/office/drawing/2014/main" id="{6AF23495-9364-4EBD-91A3-3B4E3E1FD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3" y="2946262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Pre-Exercise	</a:t>
            </a:r>
            <a:endParaRPr lang="en-US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5" name="Rectangle 1037">
            <a:extLst>
              <a:ext uri="{FF2B5EF4-FFF2-40B4-BE49-F238E27FC236}">
                <a16:creationId xmlns:a16="http://schemas.microsoft.com/office/drawing/2014/main" id="{01941C0E-9929-4D54-8B05-0EB4C870C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977" y="3690088"/>
            <a:ext cx="792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During Exercise	</a:t>
            </a:r>
            <a:endParaRPr lang="en-US" dirty="0">
              <a:solidFill>
                <a:srgbClr val="006892"/>
              </a:solidFill>
            </a:endParaRPr>
          </a:p>
        </p:txBody>
      </p:sp>
      <p:sp>
        <p:nvSpPr>
          <p:cNvPr id="6" name="Rectangle 1038">
            <a:extLst>
              <a:ext uri="{FF2B5EF4-FFF2-40B4-BE49-F238E27FC236}">
                <a16:creationId xmlns:a16="http://schemas.microsoft.com/office/drawing/2014/main" id="{32A213C6-35B9-4FC8-9A6E-8F6EC8E43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942" y="4547028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Post Exercise	</a:t>
            </a:r>
            <a:endParaRPr lang="en-US" dirty="0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169" y="407772"/>
            <a:ext cx="4887596" cy="54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0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3">
            <a:extLst>
              <a:ext uri="{FF2B5EF4-FFF2-40B4-BE49-F238E27FC236}">
                <a16:creationId xmlns:a16="http://schemas.microsoft.com/office/drawing/2014/main" id="{77D38191-00DA-431E-9BA1-C245C05F0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36" y="263307"/>
            <a:ext cx="7620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Important Nutritional Periods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035">
            <a:extLst>
              <a:ext uri="{FF2B5EF4-FFF2-40B4-BE49-F238E27FC236}">
                <a16:creationId xmlns:a16="http://schemas.microsoft.com/office/drawing/2014/main" id="{5CB7DFE7-B259-448A-9F1B-85A28D353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00188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3 Key Time Periods – Pre-Exercise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1036">
            <a:extLst>
              <a:ext uri="{FF2B5EF4-FFF2-40B4-BE49-F238E27FC236}">
                <a16:creationId xmlns:a16="http://schemas.microsoft.com/office/drawing/2014/main" id="{4F811794-D2F6-4987-9A95-D381B8FDB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36493"/>
            <a:ext cx="83058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</a:pPr>
            <a:endParaRPr lang="en-US" altLang="en-US" b="1" dirty="0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Ensuring that a player is properly fueled and hydrated before a game/training session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A light meal of Carbohydrates, some Protein and low Fat e.g. Cereal, Beans on Toast, Banana Sandwiches, Pasta, Chicken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Water or a Sports Drink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Some players suffer from nerves and may not be able to eat. Ensure that they have sufficient fluids!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436972"/>
            <a:ext cx="10743028" cy="1421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4" y="5883305"/>
            <a:ext cx="1289113" cy="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8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5FAE0CB5-8480-4183-8EB7-40B1144C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253894"/>
            <a:ext cx="762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Nutrition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FA5249B7-167B-4DDE-B362-D5855BD46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872675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>
                <a:solidFill>
                  <a:srgbClr val="006892"/>
                </a:solidFill>
                <a:cs typeface="Times New Roman" panose="02020603050405020304" pitchFamily="18" charset="0"/>
              </a:rPr>
              <a:t>Fluid and Hydration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EEAE2E3-CC89-4915-A0D4-115C42746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278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6892"/>
                </a:solidFill>
                <a:cs typeface="Times New Roman" panose="02020603050405020304" pitchFamily="18" charset="0"/>
              </a:rPr>
              <a:t>Dehydration has a direct relationship to Reduced Performance levels. 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E92DF94-8198-4D0D-9686-AACD28951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23422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6892"/>
                </a:solidFill>
                <a:cs typeface="Times New Roman" panose="02020603050405020304" pitchFamily="18" charset="0"/>
              </a:rPr>
              <a:t>The aim is to match sweat loss with fluid intake 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B45FCCE-0C0B-4C5F-A97A-A55CDC65C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29518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6892"/>
                </a:solidFill>
                <a:cs typeface="Times New Roman" panose="02020603050405020304" pitchFamily="18" charset="0"/>
              </a:rPr>
              <a:t>Sports Drinks replace fluid, electrolytes (sodium, potassium etc) plus Carbohydrates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84529309-693C-47BF-B319-FEBA5AE0E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38662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6892"/>
                </a:solidFill>
                <a:cs typeface="Times New Roman" panose="02020603050405020304" pitchFamily="18" charset="0"/>
              </a:rPr>
              <a:t>Thirst is a poor indicator of dehydration – by the time you’re thirsty, you’re already dehydrated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2C7B24EB-8392-4A2D-932D-8C25FF30C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4936224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6892"/>
                </a:solidFill>
                <a:cs typeface="Times New Roman" panose="02020603050405020304" pitchFamily="18" charset="0"/>
              </a:rPr>
              <a:t>Caffeine and Alcohol are detrimental in excess as they have a diuretic effect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436972"/>
            <a:ext cx="10743028" cy="142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8" y="5899781"/>
            <a:ext cx="1289113" cy="499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875" y="253894"/>
            <a:ext cx="2746467" cy="3347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664" y="3707685"/>
            <a:ext cx="1319849" cy="24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72" y="395415"/>
            <a:ext cx="4448304" cy="5346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72" y="5436973"/>
            <a:ext cx="10743028" cy="1421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61" y="6050380"/>
            <a:ext cx="1289113" cy="499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522" y="1729946"/>
            <a:ext cx="2635862" cy="28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260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2AEBBDAE-DC87-439C-9534-E0B40D1AF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969" y="528697"/>
            <a:ext cx="8274050" cy="96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4907" tIns="42454" rIns="84907" bIns="42454" anchor="b"/>
          <a:lstStyle/>
          <a:p>
            <a:pPr defTabSz="846138">
              <a:lnSpc>
                <a:spcPct val="90000"/>
              </a:lnSpc>
              <a:defRPr/>
            </a:pPr>
            <a:endParaRPr lang="en-IE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846138">
              <a:lnSpc>
                <a:spcPct val="90000"/>
              </a:lnSpc>
              <a:defRPr/>
            </a:pPr>
            <a:r>
              <a:rPr lang="en-IE" sz="37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Lifestyle Outcomes Review</a:t>
            </a:r>
            <a:endParaRPr lang="en-US" sz="20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FF0C198-3467-4144-AF50-E0DEB6E78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599" y="1879217"/>
            <a:ext cx="777355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Font typeface="Wingdings" panose="05000000000000000000" pitchFamily="2" charset="2"/>
              <a:buChar char="§"/>
              <a:defRPr sz="1600">
                <a:solidFill>
                  <a:srgbClr val="6C6F70"/>
                </a:solidFill>
                <a:latin typeface="+mn-lt"/>
                <a:ea typeface="+mn-ea"/>
                <a:cs typeface="+mn-cs"/>
              </a:defRPr>
            </a:lvl1pPr>
            <a:lvl2pPr marL="379413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Char char="–"/>
              <a:defRPr sz="1400">
                <a:solidFill>
                  <a:srgbClr val="6C6F70"/>
                </a:solidFill>
                <a:latin typeface="+mn-lt"/>
                <a:ea typeface="+mn-ea"/>
              </a:defRPr>
            </a:lvl2pPr>
            <a:lvl3pPr marL="5588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•"/>
              <a:defRPr sz="1200">
                <a:solidFill>
                  <a:srgbClr val="6C6F70"/>
                </a:solidFill>
                <a:latin typeface="+mn-lt"/>
                <a:ea typeface="+mn-ea"/>
              </a:defRPr>
            </a:lvl3pPr>
            <a:lvl4pPr marL="7620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–"/>
              <a:defRPr sz="1000">
                <a:solidFill>
                  <a:srgbClr val="6C6F70"/>
                </a:solidFill>
                <a:latin typeface="+mn-lt"/>
                <a:ea typeface="+mn-ea"/>
              </a:defRPr>
            </a:lvl4pPr>
            <a:lvl5pPr marL="9604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5pPr>
            <a:lvl6pPr marL="14176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6pPr>
            <a:lvl7pPr marL="18748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7pPr>
            <a:lvl8pPr marL="23320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8pPr>
            <a:lvl9pPr marL="27892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9pPr>
          </a:lstStyle>
          <a:p>
            <a:pPr marL="190500" marR="0" lvl="0" indent="-190500" algn="l" defTabSz="914400" rtl="0" eaLnBrk="1" fontAlgn="base" latinLnBrk="0" hangingPunct="1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By the end of this Course participants will be able to: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2857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 Identify key workload issues and how they relate to the developing Youth/Adult player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379095" marR="0" lvl="1" indent="-2857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 Identify key recovery periods and their importance to the development of  Youth/Adult players</a:t>
            </a:r>
          </a:p>
          <a:p>
            <a:pPr marL="379095" marR="0" lvl="1" indent="-2857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Identify the key nutritional periods and how they relate to the development of Youth/Adult players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531434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57" y="-134115"/>
            <a:ext cx="12449908" cy="933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50" y="4868735"/>
            <a:ext cx="12192000" cy="263532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346235" y="3444857"/>
            <a:ext cx="8426450" cy="1227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Conclusion</a:t>
            </a:r>
            <a:endParaRPr lang="en-US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24" y="5697545"/>
            <a:ext cx="1661927" cy="6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7954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255" y="1523999"/>
            <a:ext cx="9390978" cy="36920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481280-F6E1-41D2-9808-8BBF4BB3391D}"/>
              </a:ext>
            </a:extLst>
          </p:cNvPr>
          <p:cNvSpPr txBox="1">
            <a:spLocks/>
          </p:cNvSpPr>
          <p:nvPr/>
        </p:nvSpPr>
        <p:spPr bwMode="auto">
          <a:xfrm>
            <a:off x="769080" y="416739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COACH EDUCATION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72" y="5436973"/>
            <a:ext cx="10743028" cy="142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61" y="6050380"/>
            <a:ext cx="1289113" cy="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6806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589371"/>
            <a:ext cx="10743028" cy="1421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1" y="6050380"/>
            <a:ext cx="1289113" cy="4990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2F5585-8C9F-499B-94BD-93BE0A2A65FC}"/>
              </a:ext>
            </a:extLst>
          </p:cNvPr>
          <p:cNvSpPr txBox="1">
            <a:spLocks/>
          </p:cNvSpPr>
          <p:nvPr/>
        </p:nvSpPr>
        <p:spPr>
          <a:xfrm>
            <a:off x="434761" y="287265"/>
            <a:ext cx="8428037" cy="868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COACHING RESOURCES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44" y="1571582"/>
            <a:ext cx="5247502" cy="36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9527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57" y="-134115"/>
            <a:ext cx="12449908" cy="933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50" y="4868735"/>
            <a:ext cx="12192000" cy="263532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024959" y="3403668"/>
            <a:ext cx="8426450" cy="1227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24" y="5697545"/>
            <a:ext cx="1661927" cy="6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31523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50F3A5-67BA-44B0-97EC-4F8DA9A483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53" y="-707960"/>
            <a:ext cx="14228987" cy="7106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6" y="5035933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53" y="5511401"/>
            <a:ext cx="1574083" cy="609322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FBC5F206-8299-4966-9308-DB0CED48B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61" y="862378"/>
            <a:ext cx="842803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The Typical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Youth Player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BEB2EE82-1874-483D-9C4A-B28DCE0D4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12" y="2704011"/>
            <a:ext cx="52365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cs typeface="ＭＳ Ｐゴシック"/>
              </a:rPr>
              <a:t> Identify issues that affect a Youth players ability to play</a:t>
            </a:r>
          </a:p>
        </p:txBody>
      </p:sp>
    </p:spTree>
    <p:extLst>
      <p:ext uri="{BB962C8B-B14F-4D97-AF65-F5344CB8AC3E}">
        <p14:creationId xmlns:p14="http://schemas.microsoft.com/office/powerpoint/2010/main" val="36337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A4ED40-80D3-4FDE-94EA-4D0DC50587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922" y="-821461"/>
            <a:ext cx="14228987" cy="7106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409" y="5007489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39" y="5980531"/>
            <a:ext cx="1574083" cy="60932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9FB57F1-756B-4D0E-B941-488FCF98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" y="0"/>
            <a:ext cx="632941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defRPr/>
            </a:pPr>
            <a:b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lang="en-GB" altLang="en-US" sz="3200" b="1" kern="0" dirty="0">
                <a:latin typeface="Arial"/>
                <a:ea typeface="ＭＳ Ｐゴシック"/>
                <a:cs typeface="ＭＳ Ｐゴシック"/>
              </a:rPr>
              <a:t>Typical Youth</a:t>
            </a: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….key words highlighted by coaches….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504BE23E-B583-4986-86ED-12C4AC7AEC95}"/>
              </a:ext>
            </a:extLst>
          </p:cNvPr>
          <p:cNvGrpSpPr>
            <a:grpSpLocks/>
          </p:cNvGrpSpPr>
          <p:nvPr/>
        </p:nvGrpSpPr>
        <p:grpSpPr bwMode="auto">
          <a:xfrm>
            <a:off x="649918" y="1610728"/>
            <a:ext cx="7169150" cy="3349626"/>
            <a:chOff x="158" y="1445"/>
            <a:chExt cx="4516" cy="2110"/>
          </a:xfrm>
        </p:grpSpPr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C0D789AC-1237-4D80-AD41-555E5F4CA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" y="1490"/>
              <a:ext cx="48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Drink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5" name="Text Box 6">
              <a:extLst>
                <a:ext uri="{FF2B5EF4-FFF2-40B4-BE49-F238E27FC236}">
                  <a16:creationId xmlns:a16="http://schemas.microsoft.com/office/drawing/2014/main" id="{2D5E7A91-8156-4E9A-B7DB-04C7CF459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" y="1942"/>
              <a:ext cx="11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School/College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24EC8DF8-B26F-4107-B9DB-E52815151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3" y="1445"/>
              <a:ext cx="56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Health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15B31CF7-AD94-440C-9F3B-36ABE0B02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2456"/>
              <a:ext cx="111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Relationships:</a:t>
              </a: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Family</a:t>
              </a: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Friends/Peers</a:t>
              </a: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Coaches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8" name="Text Box 9">
              <a:extLst>
                <a:ext uri="{FF2B5EF4-FFF2-40B4-BE49-F238E27FC236}">
                  <a16:creationId xmlns:a16="http://schemas.microsoft.com/office/drawing/2014/main" id="{7491788F-50A4-411A-A17B-2BC6D9554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" y="2797"/>
              <a:ext cx="14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Work-Part time job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BA4E5C28-5006-424B-9C8A-8BBDA2FC5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" y="3322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Financial worries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30" name="Text Box 11">
              <a:extLst>
                <a:ext uri="{FF2B5EF4-FFF2-40B4-BE49-F238E27FC236}">
                  <a16:creationId xmlns:a16="http://schemas.microsoft.com/office/drawing/2014/main" id="{BF0AC132-A127-4A44-9B92-9D305C795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" y="1984"/>
              <a:ext cx="5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Drugs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31" name="Text Box 15">
              <a:extLst>
                <a:ext uri="{FF2B5EF4-FFF2-40B4-BE49-F238E27FC236}">
                  <a16:creationId xmlns:a16="http://schemas.microsoft.com/office/drawing/2014/main" id="{6DD891B4-6145-49F1-A0F0-D464C9CB7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" y="1445"/>
              <a:ext cx="23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Volunteer in the local community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25D7C101-9549-4996-B0E0-21377A10B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2" y="2432"/>
              <a:ext cx="22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Commitment to different sports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</p:grpSp>
      <p:sp>
        <p:nvSpPr>
          <p:cNvPr id="33" name="Text Box 4">
            <a:extLst>
              <a:ext uri="{FF2B5EF4-FFF2-40B4-BE49-F238E27FC236}">
                <a16:creationId xmlns:a16="http://schemas.microsoft.com/office/drawing/2014/main" id="{5A44D078-80B8-44E8-90D6-ED77BA6B5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34" y="5195303"/>
            <a:ext cx="782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6892"/>
                </a:solidFill>
              </a:rPr>
              <a:t> What can a coach do to help?</a:t>
            </a:r>
            <a:endParaRPr lang="en-US" altLang="en-US" b="1" dirty="0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A58D9159-4AB9-4AC2-B276-F388C3B29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1" y="4657478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6892"/>
                </a:solidFill>
              </a:rPr>
              <a:t>Pressure/ Stress</a:t>
            </a:r>
            <a:endParaRPr lang="en-US" altLang="en-US" sz="1800" b="1" dirty="0">
              <a:solidFill>
                <a:srgbClr val="0068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4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9" y="5511401"/>
            <a:ext cx="1574083" cy="60932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BC5F206-8299-4966-9308-DB0CED48B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85" y="952751"/>
            <a:ext cx="3416029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lvl="0"/>
            <a:r>
              <a:rPr lang="en-GB" altLang="en-US" sz="4000" b="1" kern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The Typical Adult Player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EB2EE82-1874-483D-9C4A-B28DCE0D4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44" y="2679297"/>
            <a:ext cx="52365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Identify issues that affect an Adult players ability to play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263" y="510745"/>
            <a:ext cx="2291648" cy="623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6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9" y="5511401"/>
            <a:ext cx="1574083" cy="609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858" y="469556"/>
            <a:ext cx="2291648" cy="623907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9FB57F1-756B-4D0E-B941-488FCF98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40" y="-73956"/>
            <a:ext cx="632941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Adult typical….key words highlighted by coaches….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DAA0CF3C-0B25-4653-B49D-855E3E6FE7AD}"/>
              </a:ext>
            </a:extLst>
          </p:cNvPr>
          <p:cNvGrpSpPr>
            <a:grpSpLocks/>
          </p:cNvGrpSpPr>
          <p:nvPr/>
        </p:nvGrpSpPr>
        <p:grpSpPr bwMode="auto">
          <a:xfrm>
            <a:off x="492124" y="1548566"/>
            <a:ext cx="7799390" cy="2967038"/>
            <a:chOff x="-1643" y="1519"/>
            <a:chExt cx="4913" cy="1869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C8F9097-8E19-4B55-9882-28A482CD4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36" y="1830"/>
              <a:ext cx="4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Drink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208B73DB-D300-4AF9-8995-252012073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521"/>
              <a:ext cx="9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Overweight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D14A4458-5B95-4E24-9A95-09AA153C9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2080"/>
              <a:ext cx="56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Health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06C938F4-10A6-4921-8255-D6E5BB9A0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" y="2761"/>
              <a:ext cx="107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Relationships</a:t>
              </a:r>
            </a:p>
            <a:p>
              <a:pPr eaLnBrk="1" hangingPunct="1"/>
              <a:endParaRPr lang="en-GB" altLang="en-US" sz="1800" b="1" dirty="0">
                <a:solidFill>
                  <a:srgbClr val="006892"/>
                </a:solidFill>
              </a:endParaRP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Married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25639FF8-6E1D-4423-8BD9-242368C6E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" y="1796"/>
              <a:ext cx="47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Work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0D80D4B8-C6C8-406F-B920-59FA4F4DA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" y="1519"/>
              <a:ext cx="13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Finance Problems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E1386166-5382-439E-BCCE-C54ED25F9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40" y="2140"/>
              <a:ext cx="5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Drugs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ACAAD5-D079-4940-B949-543565E54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43" y="2469"/>
              <a:ext cx="7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Children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B9F06B31-B037-4E3F-AC59-2003A1DE4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5" y="1805"/>
              <a:ext cx="167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Administration in Club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34667142-750C-414D-B22C-188893194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43" y="2808"/>
              <a:ext cx="77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Coaching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0BC7EB11-E3B3-492F-898E-54DEEBBAB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36" y="3155"/>
              <a:ext cx="7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Volunteer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CD880419-DE65-4389-9E51-B20EA700F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" y="2420"/>
              <a:ext cx="13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Plays other sports</a:t>
              </a:r>
            </a:p>
          </p:txBody>
        </p:sp>
      </p:grpSp>
      <p:sp>
        <p:nvSpPr>
          <p:cNvPr id="23" name="Text Box 5">
            <a:extLst>
              <a:ext uri="{FF2B5EF4-FFF2-40B4-BE49-F238E27FC236}">
                <a16:creationId xmlns:a16="http://schemas.microsoft.com/office/drawing/2014/main" id="{A0224F52-9F13-4DE4-8AD6-C4B59400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8" y="2431301"/>
            <a:ext cx="2346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solidFill>
                  <a:srgbClr val="006892"/>
                </a:solidFill>
              </a:rPr>
              <a:t>Pressure/Stress</a:t>
            </a:r>
            <a:endParaRPr lang="en-US" altLang="en-US" sz="1800" b="1" dirty="0">
              <a:solidFill>
                <a:srgbClr val="006892"/>
              </a:solidFill>
            </a:endParaRP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840757C4-1DCC-49B8-93CD-056F5F1D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4" y="1549122"/>
            <a:ext cx="2749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solidFill>
                  <a:srgbClr val="006892"/>
                </a:solidFill>
              </a:rPr>
              <a:t>Becoming Unemployed</a:t>
            </a:r>
            <a:endParaRPr lang="en-US" altLang="en-US" sz="1800" b="1" dirty="0">
              <a:solidFill>
                <a:srgbClr val="006892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5A44D078-80B8-44E8-90D6-ED77BA6B5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48" y="4898983"/>
            <a:ext cx="782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6892"/>
                </a:solidFill>
              </a:rPr>
              <a:t> What can a coach do to help?</a:t>
            </a:r>
            <a:endParaRPr lang="en-US" altLang="en-US" b="1" dirty="0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11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19" y="-47010"/>
            <a:ext cx="8657765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550" y="5865628"/>
            <a:ext cx="1574083" cy="609322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14AC6322-836F-44F5-9163-C748751A3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00" y="1252859"/>
            <a:ext cx="54023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6000" b="1">
                <a:solidFill>
                  <a:schemeClr val="bg1"/>
                </a:solidFill>
              </a:rPr>
              <a:t>What are the 5C’s of Psychological Focus?</a:t>
            </a:r>
            <a:endParaRPr lang="en-GB" altLang="en-US" sz="6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510" y="1096539"/>
            <a:ext cx="2612663" cy="42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89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99B5F3DA-BFB9-436F-AE46-864C0D9B6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87" y="1884405"/>
            <a:ext cx="8601075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onfidence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ompetent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ommitted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oncentration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ontrol</a:t>
            </a:r>
          </a:p>
          <a:p>
            <a:pPr marL="384175" indent="-384175">
              <a:spcBef>
                <a:spcPct val="20000"/>
              </a:spcBef>
              <a:defRPr/>
            </a:pPr>
            <a:endParaRPr lang="en-IE" sz="28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defRPr/>
            </a:pPr>
            <a:endParaRPr lang="en-US" sz="2800" dirty="0">
              <a:solidFill>
                <a:srgbClr val="006892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2ABC0187-20BB-4459-BF53-A6E070DDE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87" y="649416"/>
            <a:ext cx="71961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The 5C’s of Psychological Focus </a:t>
            </a:r>
            <a:endParaRPr lang="en-IE" altLang="en-US" sz="3200" b="1">
              <a:solidFill>
                <a:srgbClr val="006892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6" y="5720311"/>
            <a:ext cx="1289113" cy="499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64" y="766117"/>
            <a:ext cx="4202177" cy="48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2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800B46E478534DB02DB8C2F0ECA1E6" ma:contentTypeVersion="9" ma:contentTypeDescription="Create a new document." ma:contentTypeScope="" ma:versionID="3a6f62008977fb197e86ea35f4811523">
  <xsd:schema xmlns:xsd="http://www.w3.org/2001/XMLSchema" xmlns:xs="http://www.w3.org/2001/XMLSchema" xmlns:p="http://schemas.microsoft.com/office/2006/metadata/properties" xmlns:ns2="1bb91157-10f9-4c5d-be4b-bea387957a32" targetNamespace="http://schemas.microsoft.com/office/2006/metadata/properties" ma:root="true" ma:fieldsID="ac0695f7932e641bf805331aa8aaec69" ns2:_="">
    <xsd:import namespace="1bb91157-10f9-4c5d-be4b-bea387957a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91157-10f9-4c5d-be4b-bea387957a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8891E8-BE5A-4693-B690-29E78E45C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b91157-10f9-4c5d-be4b-bea387957a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B5ED4C-03BA-439A-A86F-871A738C7B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80E2C3-11A2-4707-BF4A-5ECB7313411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1500</Words>
  <Application>Microsoft Office PowerPoint</Application>
  <PresentationFormat>Widescreen</PresentationFormat>
  <Paragraphs>229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MS PGothic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GAA Award 1 – Psychological Focus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Colm Clear Leinster</cp:lastModifiedBy>
  <cp:revision>230</cp:revision>
  <dcterms:created xsi:type="dcterms:W3CDTF">2020-06-09T14:33:28Z</dcterms:created>
  <dcterms:modified xsi:type="dcterms:W3CDTF">2021-11-01T15:38:39Z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0x010100A9800B46E478534DB02DB8C2F0ECA1E6</vt:lpwstr>
  </property>
</Properties>
</file>