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82" r:id="rId27"/>
    <p:sldId id="278" r:id="rId28"/>
    <p:sldId id="279" r:id="rId29"/>
    <p:sldId id="280" r:id="rId30"/>
    <p:sldId id="281" r:id="rId31"/>
    <p:sldId id="284" r:id="rId32"/>
    <p:sldId id="283" r:id="rId33"/>
    <p:sldId id="285" r:id="rId34"/>
    <p:sldId id="286" r:id="rId35"/>
    <p:sldId id="287" r:id="rId36"/>
    <p:sldId id="288" r:id="rId37"/>
    <p:sldId id="289" r:id="rId38"/>
    <p:sldId id="290" r:id="rId39"/>
    <p:sldId id="291" r:id="rId40"/>
    <p:sldId id="29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B76D3C-AE15-186C-6A9E-AB8774F90997}" v="1" dt="2020-06-08T08:53:55.689"/>
    <p1510:client id="{BB4436A7-A4C8-377A-3573-012F9444C377}" v="23" dt="2020-06-08T10:39:15.207"/>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74"/>
    <p:restoredTop sz="94660"/>
  </p:normalViewPr>
  <p:slideViewPr>
    <p:cSldViewPr snapToGrid="0" snapToObjects="1">
      <p:cViewPr varScale="1">
        <p:scale>
          <a:sx n="83" d="100"/>
          <a:sy n="83" d="100"/>
        </p:scale>
        <p:origin x="547"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Keane GDA Sligo" userId="S::louise.keane.gda.sligo@gaa.ie::3da9f62d-01d0-4b69-bc21-23cf56d9a863" providerId="AD" clId="Web-{04B76D3C-AE15-186C-6A9E-AB8774F90997}"/>
    <pc:docChg chg="sldOrd">
      <pc:chgData name="Louise Keane GDA Sligo" userId="S::louise.keane.gda.sligo@gaa.ie::3da9f62d-01d0-4b69-bc21-23cf56d9a863" providerId="AD" clId="Web-{04B76D3C-AE15-186C-6A9E-AB8774F90997}" dt="2020-06-08T08:53:55.689" v="0"/>
      <pc:docMkLst>
        <pc:docMk/>
      </pc:docMkLst>
      <pc:sldChg chg="ord">
        <pc:chgData name="Louise Keane GDA Sligo" userId="S::louise.keane.gda.sligo@gaa.ie::3da9f62d-01d0-4b69-bc21-23cf56d9a863" providerId="AD" clId="Web-{04B76D3C-AE15-186C-6A9E-AB8774F90997}" dt="2020-06-08T08:53:55.689" v="0"/>
        <pc:sldMkLst>
          <pc:docMk/>
          <pc:sldMk cId="1148711953" sldId="284"/>
        </pc:sldMkLst>
      </pc:sldChg>
    </pc:docChg>
  </pc:docChgLst>
  <pc:docChgLst>
    <pc:chgData name="Louise Keane GDA Sligo" userId="S::louise.keane.gda.sligo@gaa.ie::3da9f62d-01d0-4b69-bc21-23cf56d9a863" providerId="AD" clId="Web-{BB4436A7-A4C8-377A-3573-012F9444C377}"/>
    <pc:docChg chg="modSld">
      <pc:chgData name="Louise Keane GDA Sligo" userId="S::louise.keane.gda.sligo@gaa.ie::3da9f62d-01d0-4b69-bc21-23cf56d9a863" providerId="AD" clId="Web-{BB4436A7-A4C8-377A-3573-012F9444C377}" dt="2020-06-08T10:39:13.738" v="21" actId="20577"/>
      <pc:docMkLst>
        <pc:docMk/>
      </pc:docMkLst>
      <pc:sldChg chg="modSp">
        <pc:chgData name="Louise Keane GDA Sligo" userId="S::louise.keane.gda.sligo@gaa.ie::3da9f62d-01d0-4b69-bc21-23cf56d9a863" providerId="AD" clId="Web-{BB4436A7-A4C8-377A-3573-012F9444C377}" dt="2020-06-08T10:39:13.738" v="21" actId="20577"/>
        <pc:sldMkLst>
          <pc:docMk/>
          <pc:sldMk cId="852146430" sldId="265"/>
        </pc:sldMkLst>
        <pc:spChg chg="mod">
          <ac:chgData name="Louise Keane GDA Sligo" userId="S::louise.keane.gda.sligo@gaa.ie::3da9f62d-01d0-4b69-bc21-23cf56d9a863" providerId="AD" clId="Web-{BB4436A7-A4C8-377A-3573-012F9444C377}" dt="2020-06-08T10:39:01.754" v="14" actId="20577"/>
          <ac:spMkLst>
            <pc:docMk/>
            <pc:sldMk cId="852146430" sldId="265"/>
            <ac:spMk id="8" creationId="{8634AD03-FC22-49DC-9AD1-6D5760F509F9}"/>
          </ac:spMkLst>
        </pc:spChg>
        <pc:spChg chg="mod">
          <ac:chgData name="Louise Keane GDA Sligo" userId="S::louise.keane.gda.sligo@gaa.ie::3da9f62d-01d0-4b69-bc21-23cf56d9a863" providerId="AD" clId="Web-{BB4436A7-A4C8-377A-3573-012F9444C377}" dt="2020-06-08T10:39:13.738" v="21" actId="20577"/>
          <ac:spMkLst>
            <pc:docMk/>
            <pc:sldMk cId="852146430" sldId="265"/>
            <ac:spMk id="9" creationId="{3AB75C55-6978-485E-9A34-4B88F91ABBA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F5FFA65-0A76-184E-9999-0A45A692E4F0}"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0FEFD-60BE-8446-9EFA-A08EE86992FB}" type="slidenum">
              <a:rPr lang="en-US" smtClean="0"/>
              <a:t>‹#›</a:t>
            </a:fld>
            <a:endParaRPr lang="en-US"/>
          </a:p>
        </p:txBody>
      </p:sp>
    </p:spTree>
    <p:extLst>
      <p:ext uri="{BB962C8B-B14F-4D97-AF65-F5344CB8AC3E}">
        <p14:creationId xmlns:p14="http://schemas.microsoft.com/office/powerpoint/2010/main" val="703515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F5FFA65-0A76-184E-9999-0A45A692E4F0}"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0FEFD-60BE-8446-9EFA-A08EE86992FB}" type="slidenum">
              <a:rPr lang="en-US" smtClean="0"/>
              <a:t>‹#›</a:t>
            </a:fld>
            <a:endParaRPr lang="en-US"/>
          </a:p>
        </p:txBody>
      </p:sp>
    </p:spTree>
    <p:extLst>
      <p:ext uri="{BB962C8B-B14F-4D97-AF65-F5344CB8AC3E}">
        <p14:creationId xmlns:p14="http://schemas.microsoft.com/office/powerpoint/2010/main" val="588251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F5FFA65-0A76-184E-9999-0A45A692E4F0}"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0FEFD-60BE-8446-9EFA-A08EE86992FB}" type="slidenum">
              <a:rPr lang="en-US" smtClean="0"/>
              <a:t>‹#›</a:t>
            </a:fld>
            <a:endParaRPr lang="en-US"/>
          </a:p>
        </p:txBody>
      </p:sp>
    </p:spTree>
    <p:extLst>
      <p:ext uri="{BB962C8B-B14F-4D97-AF65-F5344CB8AC3E}">
        <p14:creationId xmlns:p14="http://schemas.microsoft.com/office/powerpoint/2010/main" val="1876792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F5FFA65-0A76-184E-9999-0A45A692E4F0}"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0FEFD-60BE-8446-9EFA-A08EE86992FB}" type="slidenum">
              <a:rPr lang="en-US" smtClean="0"/>
              <a:t>‹#›</a:t>
            </a:fld>
            <a:endParaRPr lang="en-US"/>
          </a:p>
        </p:txBody>
      </p:sp>
    </p:spTree>
    <p:extLst>
      <p:ext uri="{BB962C8B-B14F-4D97-AF65-F5344CB8AC3E}">
        <p14:creationId xmlns:p14="http://schemas.microsoft.com/office/powerpoint/2010/main" val="1915591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F5FFA65-0A76-184E-9999-0A45A692E4F0}"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0FEFD-60BE-8446-9EFA-A08EE86992FB}" type="slidenum">
              <a:rPr lang="en-US" smtClean="0"/>
              <a:t>‹#›</a:t>
            </a:fld>
            <a:endParaRPr lang="en-US"/>
          </a:p>
        </p:txBody>
      </p:sp>
    </p:spTree>
    <p:extLst>
      <p:ext uri="{BB962C8B-B14F-4D97-AF65-F5344CB8AC3E}">
        <p14:creationId xmlns:p14="http://schemas.microsoft.com/office/powerpoint/2010/main" val="266899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F5FFA65-0A76-184E-9999-0A45A692E4F0}"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0FEFD-60BE-8446-9EFA-A08EE86992FB}" type="slidenum">
              <a:rPr lang="en-US" smtClean="0"/>
              <a:t>‹#›</a:t>
            </a:fld>
            <a:endParaRPr lang="en-US"/>
          </a:p>
        </p:txBody>
      </p:sp>
    </p:spTree>
    <p:extLst>
      <p:ext uri="{BB962C8B-B14F-4D97-AF65-F5344CB8AC3E}">
        <p14:creationId xmlns:p14="http://schemas.microsoft.com/office/powerpoint/2010/main" val="1835016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F5FFA65-0A76-184E-9999-0A45A692E4F0}" type="datetimeFigureOut">
              <a:rPr lang="en-US" smtClean="0"/>
              <a:t>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70FEFD-60BE-8446-9EFA-A08EE86992FB}" type="slidenum">
              <a:rPr lang="en-US" smtClean="0"/>
              <a:t>‹#›</a:t>
            </a:fld>
            <a:endParaRPr lang="en-US"/>
          </a:p>
        </p:txBody>
      </p:sp>
    </p:spTree>
    <p:extLst>
      <p:ext uri="{BB962C8B-B14F-4D97-AF65-F5344CB8AC3E}">
        <p14:creationId xmlns:p14="http://schemas.microsoft.com/office/powerpoint/2010/main" val="1107476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F5FFA65-0A76-184E-9999-0A45A692E4F0}" type="datetimeFigureOut">
              <a:rPr lang="en-US" smtClean="0"/>
              <a:t>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70FEFD-60BE-8446-9EFA-A08EE86992FB}" type="slidenum">
              <a:rPr lang="en-US" smtClean="0"/>
              <a:t>‹#›</a:t>
            </a:fld>
            <a:endParaRPr lang="en-US"/>
          </a:p>
        </p:txBody>
      </p:sp>
    </p:spTree>
    <p:extLst>
      <p:ext uri="{BB962C8B-B14F-4D97-AF65-F5344CB8AC3E}">
        <p14:creationId xmlns:p14="http://schemas.microsoft.com/office/powerpoint/2010/main" val="1108750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5FFA65-0A76-184E-9999-0A45A692E4F0}" type="datetimeFigureOut">
              <a:rPr lang="en-US" smtClean="0"/>
              <a:t>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70FEFD-60BE-8446-9EFA-A08EE86992FB}" type="slidenum">
              <a:rPr lang="en-US" smtClean="0"/>
              <a:t>‹#›</a:t>
            </a:fld>
            <a:endParaRPr lang="en-US"/>
          </a:p>
        </p:txBody>
      </p:sp>
    </p:spTree>
    <p:extLst>
      <p:ext uri="{BB962C8B-B14F-4D97-AF65-F5344CB8AC3E}">
        <p14:creationId xmlns:p14="http://schemas.microsoft.com/office/powerpoint/2010/main" val="1045846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F5FFA65-0A76-184E-9999-0A45A692E4F0}"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0FEFD-60BE-8446-9EFA-A08EE86992FB}" type="slidenum">
              <a:rPr lang="en-US" smtClean="0"/>
              <a:t>‹#›</a:t>
            </a:fld>
            <a:endParaRPr lang="en-US"/>
          </a:p>
        </p:txBody>
      </p:sp>
    </p:spTree>
    <p:extLst>
      <p:ext uri="{BB962C8B-B14F-4D97-AF65-F5344CB8AC3E}">
        <p14:creationId xmlns:p14="http://schemas.microsoft.com/office/powerpoint/2010/main" val="39124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F5FFA65-0A76-184E-9999-0A45A692E4F0}"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0FEFD-60BE-8446-9EFA-A08EE86992FB}" type="slidenum">
              <a:rPr lang="en-US" smtClean="0"/>
              <a:t>‹#›</a:t>
            </a:fld>
            <a:endParaRPr lang="en-US"/>
          </a:p>
        </p:txBody>
      </p:sp>
    </p:spTree>
    <p:extLst>
      <p:ext uri="{BB962C8B-B14F-4D97-AF65-F5344CB8AC3E}">
        <p14:creationId xmlns:p14="http://schemas.microsoft.com/office/powerpoint/2010/main" val="109536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5FFA65-0A76-184E-9999-0A45A692E4F0}" type="datetimeFigureOut">
              <a:rPr lang="en-US" smtClean="0"/>
              <a:t>11/1/2021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0FEFD-60BE-8446-9EFA-A08EE86992FB}" type="slidenum">
              <a:rPr lang="en-US" smtClean="0"/>
              <a:t>‹#›</a:t>
            </a:fld>
            <a:endParaRPr lang="en-US"/>
          </a:p>
        </p:txBody>
      </p:sp>
    </p:spTree>
    <p:extLst>
      <p:ext uri="{BB962C8B-B14F-4D97-AF65-F5344CB8AC3E}">
        <p14:creationId xmlns:p14="http://schemas.microsoft.com/office/powerpoint/2010/main" val="886404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6.emf"/><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3.emf"/><Relationship Id="rId7" Type="http://schemas.openxmlformats.org/officeDocument/2006/relationships/image" Target="../media/image10.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0"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5007" y="-119577"/>
            <a:ext cx="12449908" cy="9337431"/>
          </a:xfrm>
          <a:prstGeom prst="rect">
            <a:avLst/>
          </a:prstGeom>
        </p:spPr>
      </p:pic>
      <p:pic>
        <p:nvPicPr>
          <p:cNvPr id="5" name="Picture 4"/>
          <p:cNvPicPr>
            <a:picLocks noChangeAspect="1"/>
          </p:cNvPicPr>
          <p:nvPr/>
        </p:nvPicPr>
        <p:blipFill>
          <a:blip r:embed="rId3"/>
          <a:stretch>
            <a:fillRect/>
          </a:stretch>
        </p:blipFill>
        <p:spPr>
          <a:xfrm>
            <a:off x="2042608" y="5035045"/>
            <a:ext cx="12192000" cy="2635325"/>
          </a:xfrm>
          <a:prstGeom prst="rect">
            <a:avLst/>
          </a:prstGeom>
        </p:spPr>
      </p:pic>
      <p:sp>
        <p:nvSpPr>
          <p:cNvPr id="6" name="Rectangle 2">
            <a:extLst>
              <a:ext uri="{FF2B5EF4-FFF2-40B4-BE49-F238E27FC236}">
                <a16:creationId xmlns:a16="http://schemas.microsoft.com/office/drawing/2014/main" id="{D4F4A01E-6BF7-401D-B1B3-13E966689C43}"/>
              </a:ext>
            </a:extLst>
          </p:cNvPr>
          <p:cNvSpPr txBox="1">
            <a:spLocks noChangeArrowheads="1"/>
          </p:cNvSpPr>
          <p:nvPr/>
        </p:nvSpPr>
        <p:spPr>
          <a:xfrm>
            <a:off x="3765550" y="3675962"/>
            <a:ext cx="8426450" cy="1227138"/>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b="1" dirty="0">
                <a:solidFill>
                  <a:srgbClr val="006892"/>
                </a:solidFill>
                <a:latin typeface="Arial" charset="0"/>
                <a:ea typeface="Arial" charset="0"/>
                <a:cs typeface="Arial" charset="0"/>
              </a:rPr>
              <a:t>Participant Feedback</a:t>
            </a:r>
            <a:br>
              <a:rPr lang="en-US" altLang="en-US" b="1" dirty="0">
                <a:solidFill>
                  <a:srgbClr val="006892"/>
                </a:solidFill>
                <a:latin typeface="Arial" charset="0"/>
                <a:ea typeface="Arial" charset="0"/>
                <a:cs typeface="Arial" charset="0"/>
              </a:rPr>
            </a:br>
            <a:r>
              <a:rPr lang="en-US" altLang="en-US" b="1" dirty="0">
                <a:solidFill>
                  <a:srgbClr val="006892"/>
                </a:solidFill>
                <a:latin typeface="Arial" charset="0"/>
                <a:ea typeface="Arial" charset="0"/>
                <a:cs typeface="Arial" charset="0"/>
              </a:rPr>
              <a:t>Rules and Planning</a:t>
            </a:r>
          </a:p>
        </p:txBody>
      </p:sp>
      <p:sp>
        <p:nvSpPr>
          <p:cNvPr id="7" name="Rectangle 3">
            <a:extLst>
              <a:ext uri="{FF2B5EF4-FFF2-40B4-BE49-F238E27FC236}">
                <a16:creationId xmlns:a16="http://schemas.microsoft.com/office/drawing/2014/main" id="{A5A50937-1C77-4611-9254-19B60D5D2BD5}"/>
              </a:ext>
            </a:extLst>
          </p:cNvPr>
          <p:cNvSpPr txBox="1">
            <a:spLocks noChangeArrowheads="1"/>
          </p:cNvSpPr>
          <p:nvPr/>
        </p:nvSpPr>
        <p:spPr>
          <a:xfrm>
            <a:off x="2631753" y="4835783"/>
            <a:ext cx="5302250" cy="1752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buFont typeface="Wingdings" panose="05000000000000000000" pitchFamily="2" charset="2"/>
              <a:buNone/>
            </a:pPr>
            <a:r>
              <a:rPr lang="en-US" altLang="en-US">
                <a:solidFill>
                  <a:srgbClr val="006892"/>
                </a:solidFill>
                <a:latin typeface="Arial" charset="0"/>
                <a:ea typeface="Arial" charset="0"/>
                <a:cs typeface="Arial" charset="0"/>
              </a:rPr>
              <a:t>GAA Award 1 Course</a:t>
            </a:r>
            <a:endParaRPr lang="en-US" altLang="en-US" dirty="0">
              <a:solidFill>
                <a:srgbClr val="006892"/>
              </a:solidFill>
              <a:latin typeface="Arial" charset="0"/>
              <a:ea typeface="Arial" charset="0"/>
              <a:cs typeface="Arial" charset="0"/>
            </a:endParaRPr>
          </a:p>
          <a:p>
            <a:pPr>
              <a:buFont typeface="Wingdings" panose="05000000000000000000" pitchFamily="2" charset="2"/>
              <a:buNone/>
            </a:pPr>
            <a:endParaRPr lang="en-US" altLang="en-US" dirty="0">
              <a:latin typeface="Arial" charset="0"/>
              <a:ea typeface="Arial" charset="0"/>
              <a:cs typeface="Arial" charset="0"/>
            </a:endParaRPr>
          </a:p>
        </p:txBody>
      </p:sp>
      <p:pic>
        <p:nvPicPr>
          <p:cNvPr id="8" name="Picture 7"/>
          <p:cNvPicPr>
            <a:picLocks noChangeAspect="1"/>
          </p:cNvPicPr>
          <p:nvPr/>
        </p:nvPicPr>
        <p:blipFill>
          <a:blip r:embed="rId4"/>
          <a:stretch>
            <a:fillRect/>
          </a:stretch>
        </p:blipFill>
        <p:spPr>
          <a:xfrm>
            <a:off x="735283" y="3639659"/>
            <a:ext cx="2749129" cy="1064179"/>
          </a:xfrm>
          <a:prstGeom prst="rect">
            <a:avLst/>
          </a:prstGeom>
        </p:spPr>
      </p:pic>
    </p:spTree>
    <p:extLst>
      <p:ext uri="{BB962C8B-B14F-4D97-AF65-F5344CB8AC3E}">
        <p14:creationId xmlns:p14="http://schemas.microsoft.com/office/powerpoint/2010/main" val="208032156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0800000">
            <a:off x="-1" y="0"/>
            <a:ext cx="10401583" cy="1577808"/>
          </a:xfrm>
          <a:prstGeom prst="rect">
            <a:avLst/>
          </a:prstGeom>
        </p:spPr>
      </p:pic>
      <p:sp>
        <p:nvSpPr>
          <p:cNvPr id="5" name="Title 1"/>
          <p:cNvSpPr>
            <a:spLocks noGrp="1"/>
          </p:cNvSpPr>
          <p:nvPr>
            <p:ph type="title"/>
          </p:nvPr>
        </p:nvSpPr>
        <p:spPr>
          <a:xfrm>
            <a:off x="1617235" y="207810"/>
            <a:ext cx="6147416" cy="868363"/>
          </a:xfrm>
        </p:spPr>
        <p:txBody>
          <a:bodyPr>
            <a:noAutofit/>
          </a:bodyPr>
          <a:lstStyle/>
          <a:p>
            <a:r>
              <a:rPr lang="en-IE" altLang="en-US" sz="3200" b="1">
                <a:solidFill>
                  <a:schemeClr val="bg1"/>
                </a:solidFill>
                <a:latin typeface="Arial" charset="0"/>
                <a:ea typeface="Arial" charset="0"/>
                <a:cs typeface="Arial" charset="0"/>
              </a:rPr>
              <a:t>What Playing Facts should we look for ?</a:t>
            </a:r>
            <a:endParaRPr lang="en-US" altLang="en-US" sz="3200" b="1" dirty="0">
              <a:solidFill>
                <a:schemeClr val="bg1"/>
              </a:solidFill>
              <a:latin typeface="Arial" charset="0"/>
              <a:ea typeface="Arial" charset="0"/>
              <a:cs typeface="Arial" charset="0"/>
            </a:endParaRPr>
          </a:p>
        </p:txBody>
      </p:sp>
      <p:pic>
        <p:nvPicPr>
          <p:cNvPr id="6" name="Picture 5"/>
          <p:cNvPicPr>
            <a:picLocks noChangeAspect="1"/>
          </p:cNvPicPr>
          <p:nvPr/>
        </p:nvPicPr>
        <p:blipFill>
          <a:blip r:embed="rId2"/>
          <a:stretch>
            <a:fillRect/>
          </a:stretch>
        </p:blipFill>
        <p:spPr>
          <a:xfrm>
            <a:off x="4285281" y="5596750"/>
            <a:ext cx="8314701" cy="1261250"/>
          </a:xfrm>
          <a:prstGeom prst="rect">
            <a:avLst/>
          </a:prstGeom>
        </p:spPr>
      </p:pic>
      <p:pic>
        <p:nvPicPr>
          <p:cNvPr id="7" name="Picture 6"/>
          <p:cNvPicPr>
            <a:picLocks noChangeAspect="1"/>
          </p:cNvPicPr>
          <p:nvPr/>
        </p:nvPicPr>
        <p:blipFill>
          <a:blip r:embed="rId3"/>
          <a:stretch>
            <a:fillRect/>
          </a:stretch>
        </p:blipFill>
        <p:spPr>
          <a:xfrm>
            <a:off x="464063" y="5794377"/>
            <a:ext cx="1426731" cy="552283"/>
          </a:xfrm>
          <a:prstGeom prst="rect">
            <a:avLst/>
          </a:prstGeom>
        </p:spPr>
      </p:pic>
      <p:sp>
        <p:nvSpPr>
          <p:cNvPr id="8" name="Rectangle 4">
            <a:extLst>
              <a:ext uri="{FF2B5EF4-FFF2-40B4-BE49-F238E27FC236}">
                <a16:creationId xmlns:a16="http://schemas.microsoft.com/office/drawing/2014/main" id="{8634AD03-FC22-49DC-9AD1-6D5760F509F9}"/>
              </a:ext>
            </a:extLst>
          </p:cNvPr>
          <p:cNvSpPr txBox="1">
            <a:spLocks noChangeArrowheads="1"/>
          </p:cNvSpPr>
          <p:nvPr/>
        </p:nvSpPr>
        <p:spPr>
          <a:xfrm>
            <a:off x="540686" y="2344007"/>
            <a:ext cx="4101056" cy="26892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altLang="en-US" sz="3000" dirty="0">
                <a:solidFill>
                  <a:srgbClr val="006892"/>
                </a:solidFill>
                <a:latin typeface="arial"/>
                <a:cs typeface="arial"/>
              </a:rPr>
              <a:t>Scores – from play </a:t>
            </a:r>
            <a:endParaRPr lang="en-IE" altLang="en-US" sz="3000">
              <a:solidFill>
                <a:srgbClr val="006892"/>
              </a:solidFill>
              <a:latin typeface="arial"/>
              <a:cs typeface="arial"/>
            </a:endParaRPr>
          </a:p>
          <a:p>
            <a:r>
              <a:rPr lang="en-IE" altLang="en-US" sz="3000" dirty="0">
                <a:solidFill>
                  <a:srgbClr val="006892"/>
                </a:solidFill>
                <a:latin typeface="arial"/>
                <a:cs typeface="arial"/>
              </a:rPr>
              <a:t> Scores – from frees </a:t>
            </a:r>
          </a:p>
          <a:p>
            <a:r>
              <a:rPr lang="en-IE" altLang="en-US" sz="3000" dirty="0">
                <a:solidFill>
                  <a:srgbClr val="006892"/>
                </a:solidFill>
                <a:latin typeface="arial"/>
                <a:ea typeface="ＭＳ Ｐゴシック"/>
                <a:cs typeface="arial"/>
              </a:rPr>
              <a:t> Frees won </a:t>
            </a:r>
          </a:p>
          <a:p>
            <a:r>
              <a:rPr lang="en-IE" altLang="en-US" sz="3000" dirty="0">
                <a:solidFill>
                  <a:srgbClr val="006892"/>
                </a:solidFill>
                <a:latin typeface="arial"/>
                <a:ea typeface="ＭＳ Ｐゴシック"/>
                <a:cs typeface="arial"/>
              </a:rPr>
              <a:t>Breaking Ball – Won </a:t>
            </a:r>
          </a:p>
          <a:p>
            <a:r>
              <a:rPr lang="en-IE" altLang="en-US" sz="3000" dirty="0">
                <a:solidFill>
                  <a:srgbClr val="006892"/>
                </a:solidFill>
                <a:latin typeface="arial"/>
                <a:ea typeface="ＭＳ Ｐゴシック"/>
                <a:cs typeface="arial"/>
              </a:rPr>
              <a:t>Kick outs won </a:t>
            </a:r>
            <a:endParaRPr lang="en-IE" altLang="en-US" sz="3000">
              <a:solidFill>
                <a:srgbClr val="006892"/>
              </a:solidFill>
              <a:latin typeface="arial"/>
              <a:cs typeface="arial"/>
            </a:endParaRPr>
          </a:p>
          <a:p>
            <a:endParaRPr lang="en-IE" altLang="en-US" dirty="0"/>
          </a:p>
        </p:txBody>
      </p:sp>
      <p:sp>
        <p:nvSpPr>
          <p:cNvPr id="9" name="Rectangle 4">
            <a:extLst>
              <a:ext uri="{FF2B5EF4-FFF2-40B4-BE49-F238E27FC236}">
                <a16:creationId xmlns:a16="http://schemas.microsoft.com/office/drawing/2014/main" id="{3AB75C55-6978-485E-9A34-4B88F91ABBA0}"/>
              </a:ext>
            </a:extLst>
          </p:cNvPr>
          <p:cNvSpPr>
            <a:spLocks noChangeArrowheads="1"/>
          </p:cNvSpPr>
          <p:nvPr/>
        </p:nvSpPr>
        <p:spPr bwMode="auto">
          <a:xfrm>
            <a:off x="4915001" y="2280018"/>
            <a:ext cx="5065713" cy="371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marL="190500" indent="-1905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80000"/>
              </a:spcBef>
              <a:buClr>
                <a:srgbClr val="005B82"/>
              </a:buClr>
              <a:buFont typeface="Wingdings" panose="05000000000000000000" pitchFamily="2" charset="2"/>
              <a:buChar char="§"/>
            </a:pPr>
            <a:r>
              <a:rPr lang="en-IE" altLang="en-US" sz="2800" dirty="0">
                <a:solidFill>
                  <a:srgbClr val="006892"/>
                </a:solidFill>
                <a:latin typeface="Arial"/>
                <a:ea typeface="ＭＳ Ｐゴシック"/>
                <a:cs typeface="Arial"/>
              </a:rPr>
              <a:t> </a:t>
            </a:r>
            <a:r>
              <a:rPr lang="en-IE" altLang="en-US" sz="3000" dirty="0">
                <a:solidFill>
                  <a:srgbClr val="006892"/>
                </a:solidFill>
                <a:latin typeface="Arial"/>
                <a:ea typeface="ＭＳ Ｐゴシック"/>
                <a:cs typeface="Arial"/>
              </a:rPr>
              <a:t>Personal Fouls </a:t>
            </a:r>
          </a:p>
          <a:p>
            <a:pPr>
              <a:lnSpc>
                <a:spcPct val="90000"/>
              </a:lnSpc>
              <a:spcBef>
                <a:spcPct val="80000"/>
              </a:spcBef>
              <a:buClr>
                <a:srgbClr val="005B82"/>
              </a:buClr>
              <a:buFont typeface="Wingdings" panose="05000000000000000000" pitchFamily="2" charset="2"/>
              <a:buChar char="§"/>
            </a:pPr>
            <a:r>
              <a:rPr lang="en-IE" altLang="en-US" sz="3000" dirty="0">
                <a:solidFill>
                  <a:srgbClr val="006892"/>
                </a:solidFill>
                <a:latin typeface="Arial"/>
                <a:ea typeface="ＭＳ Ｐゴシック"/>
                <a:cs typeface="Arial"/>
              </a:rPr>
              <a:t>Shots Short or to Keeper </a:t>
            </a:r>
          </a:p>
          <a:p>
            <a:pPr>
              <a:lnSpc>
                <a:spcPct val="90000"/>
              </a:lnSpc>
              <a:spcBef>
                <a:spcPct val="80000"/>
              </a:spcBef>
              <a:buClr>
                <a:srgbClr val="005B82"/>
              </a:buClr>
              <a:buFont typeface="Wingdings" panose="05000000000000000000" pitchFamily="2" charset="2"/>
              <a:buChar char="§"/>
            </a:pPr>
            <a:r>
              <a:rPr lang="en-IE" altLang="en-US" sz="3000" dirty="0">
                <a:solidFill>
                  <a:srgbClr val="006892"/>
                </a:solidFill>
                <a:latin typeface="Arial"/>
                <a:ea typeface="ＭＳ Ｐゴシック"/>
                <a:cs typeface="Arial"/>
              </a:rPr>
              <a:t> Technical Fouls </a:t>
            </a:r>
          </a:p>
          <a:p>
            <a:pPr>
              <a:lnSpc>
                <a:spcPct val="90000"/>
              </a:lnSpc>
              <a:spcBef>
                <a:spcPct val="80000"/>
              </a:spcBef>
              <a:buClr>
                <a:srgbClr val="005B82"/>
              </a:buClr>
              <a:buFont typeface="Wingdings" panose="05000000000000000000" pitchFamily="2" charset="2"/>
              <a:buChar char="§"/>
            </a:pPr>
            <a:r>
              <a:rPr lang="en-IE" altLang="en-US" sz="3000" dirty="0">
                <a:solidFill>
                  <a:srgbClr val="006892"/>
                </a:solidFill>
                <a:latin typeface="Arial"/>
                <a:ea typeface="ＭＳ Ｐゴシック"/>
                <a:cs typeface="Arial"/>
              </a:rPr>
              <a:t> Frees conceded </a:t>
            </a:r>
          </a:p>
          <a:p>
            <a:pPr>
              <a:lnSpc>
                <a:spcPct val="90000"/>
              </a:lnSpc>
              <a:spcBef>
                <a:spcPct val="80000"/>
              </a:spcBef>
              <a:buClr>
                <a:srgbClr val="005B82"/>
              </a:buClr>
              <a:buFont typeface="Wingdings" panose="05000000000000000000" pitchFamily="2" charset="2"/>
              <a:buChar char="§"/>
            </a:pPr>
            <a:r>
              <a:rPr lang="en-IE" altLang="en-US" sz="3000" dirty="0">
                <a:solidFill>
                  <a:srgbClr val="006892"/>
                </a:solidFill>
                <a:latin typeface="Arial"/>
                <a:ea typeface="ＭＳ Ｐゴシック"/>
                <a:cs typeface="Arial"/>
              </a:rPr>
              <a:t>Puck outs lost </a:t>
            </a:r>
          </a:p>
          <a:p>
            <a:pPr eaLnBrk="1" hangingPunct="1">
              <a:lnSpc>
                <a:spcPct val="90000"/>
              </a:lnSpc>
              <a:spcBef>
                <a:spcPct val="80000"/>
              </a:spcBef>
              <a:buClr>
                <a:srgbClr val="005B82"/>
              </a:buClr>
              <a:buFont typeface="Wingdings" panose="05000000000000000000" pitchFamily="2" charset="2"/>
              <a:buChar char="§"/>
            </a:pPr>
            <a:endParaRPr lang="en-IE" altLang="en-US" sz="2800" dirty="0"/>
          </a:p>
        </p:txBody>
      </p:sp>
      <p:sp>
        <p:nvSpPr>
          <p:cNvPr id="10" name="Rectangle 4">
            <a:extLst>
              <a:ext uri="{FF2B5EF4-FFF2-40B4-BE49-F238E27FC236}">
                <a16:creationId xmlns:a16="http://schemas.microsoft.com/office/drawing/2014/main" id="{520ACBB3-978F-4740-93A2-9EFCE784057C}"/>
              </a:ext>
            </a:extLst>
          </p:cNvPr>
          <p:cNvSpPr>
            <a:spLocks noChangeArrowheads="1"/>
          </p:cNvSpPr>
          <p:nvPr/>
        </p:nvSpPr>
        <p:spPr bwMode="auto">
          <a:xfrm>
            <a:off x="580537" y="1689468"/>
            <a:ext cx="982104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90500" indent="-1905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80000"/>
              </a:spcBef>
              <a:buClr>
                <a:srgbClr val="005B82"/>
              </a:buClr>
              <a:buFont typeface="Wingdings" panose="05000000000000000000" pitchFamily="2" charset="2"/>
              <a:buChar char="§"/>
            </a:pPr>
            <a:r>
              <a:rPr lang="en-IE" altLang="en-US" sz="2800" dirty="0"/>
              <a:t> </a:t>
            </a:r>
            <a:r>
              <a:rPr lang="en-IE" altLang="en-US" sz="2800" b="1" dirty="0">
                <a:solidFill>
                  <a:srgbClr val="006892"/>
                </a:solidFill>
              </a:rPr>
              <a:t>Skill Performance – which skills are performed</a:t>
            </a:r>
          </a:p>
        </p:txBody>
      </p:sp>
    </p:spTree>
    <p:extLst>
      <p:ext uri="{BB962C8B-B14F-4D97-AF65-F5344CB8AC3E}">
        <p14:creationId xmlns:p14="http://schemas.microsoft.com/office/powerpoint/2010/main" val="852146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 calcmode="lin" valueType="num">
                                      <p:cBhvr additive="base">
                                        <p:cTn id="31"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 calcmode="lin" valueType="num">
                                      <p:cBhvr additive="base">
                                        <p:cTn id="37"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 calcmode="lin" valueType="num">
                                      <p:cBhvr additive="base">
                                        <p:cTn id="4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 calcmode="lin" valueType="num">
                                      <p:cBhvr additive="base">
                                        <p:cTn id="49"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9">
                                            <p:txEl>
                                              <p:pRg st="2" end="2"/>
                                            </p:txEl>
                                          </p:spTgt>
                                        </p:tgtEl>
                                        <p:attrNameLst>
                                          <p:attrName>style.visibility</p:attrName>
                                        </p:attrNameLst>
                                      </p:cBhvr>
                                      <p:to>
                                        <p:strVal val="visible"/>
                                      </p:to>
                                    </p:set>
                                    <p:anim calcmode="lin" valueType="num">
                                      <p:cBhvr additive="base">
                                        <p:cTn id="55"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9">
                                            <p:txEl>
                                              <p:pRg st="3" end="3"/>
                                            </p:txEl>
                                          </p:spTgt>
                                        </p:tgtEl>
                                        <p:attrNameLst>
                                          <p:attrName>style.visibility</p:attrName>
                                        </p:attrNameLst>
                                      </p:cBhvr>
                                      <p:to>
                                        <p:strVal val="visible"/>
                                      </p:to>
                                    </p:set>
                                    <p:anim calcmode="lin" valueType="num">
                                      <p:cBhvr additive="base">
                                        <p:cTn id="61"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9">
                                            <p:txEl>
                                              <p:pRg st="4" end="4"/>
                                            </p:txEl>
                                          </p:spTgt>
                                        </p:tgtEl>
                                        <p:attrNameLst>
                                          <p:attrName>style.visibility</p:attrName>
                                        </p:attrNameLst>
                                      </p:cBhvr>
                                      <p:to>
                                        <p:strVal val="visible"/>
                                      </p:to>
                                    </p:set>
                                    <p:anim calcmode="lin" valueType="num">
                                      <p:cBhvr additive="base">
                                        <p:cTn id="67" dur="50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P spid="9" grpId="0" build="p" autoUpdateAnimBg="0"/>
      <p:bldP spid="10"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rot="10800000">
            <a:off x="-61993" y="7735"/>
            <a:ext cx="10401583" cy="1577808"/>
          </a:xfrm>
          <a:prstGeom prst="rect">
            <a:avLst/>
          </a:prstGeom>
        </p:spPr>
      </p:pic>
      <p:sp>
        <p:nvSpPr>
          <p:cNvPr id="9" name="Title 1"/>
          <p:cNvSpPr>
            <a:spLocks noGrp="1"/>
          </p:cNvSpPr>
          <p:nvPr>
            <p:ph type="title"/>
          </p:nvPr>
        </p:nvSpPr>
        <p:spPr>
          <a:xfrm>
            <a:off x="1177428" y="200368"/>
            <a:ext cx="6147416" cy="868363"/>
          </a:xfrm>
        </p:spPr>
        <p:txBody>
          <a:bodyPr>
            <a:noAutofit/>
          </a:bodyPr>
          <a:lstStyle/>
          <a:p>
            <a:pPr lvl="0" eaLnBrk="0" fontAlgn="base" hangingPunct="0">
              <a:spcAft>
                <a:spcPct val="0"/>
              </a:spcAft>
            </a:pPr>
            <a:r>
              <a:rPr lang="ga-IE" altLang="en-US" sz="2800" b="1" dirty="0">
                <a:solidFill>
                  <a:schemeClr val="bg1"/>
                </a:solidFill>
                <a:latin typeface="Arial"/>
                <a:ea typeface="ＭＳ Ｐゴシック"/>
                <a:cs typeface="ＭＳ Ｐゴシック"/>
              </a:rPr>
              <a:t>Recording the Playing Facts</a:t>
            </a:r>
            <a:endParaRPr lang="en-IE" altLang="en-US" sz="2800" b="1" dirty="0">
              <a:solidFill>
                <a:schemeClr val="bg1"/>
              </a:solidFill>
              <a:latin typeface="Arial"/>
              <a:ea typeface="ＭＳ Ｐゴシック"/>
              <a:cs typeface="ＭＳ Ｐゴシック"/>
            </a:endParaRPr>
          </a:p>
        </p:txBody>
      </p:sp>
      <p:pic>
        <p:nvPicPr>
          <p:cNvPr id="10" name="Picture 9"/>
          <p:cNvPicPr>
            <a:picLocks noChangeAspect="1"/>
          </p:cNvPicPr>
          <p:nvPr/>
        </p:nvPicPr>
        <p:blipFill>
          <a:blip r:embed="rId2"/>
          <a:stretch>
            <a:fillRect/>
          </a:stretch>
        </p:blipFill>
        <p:spPr>
          <a:xfrm>
            <a:off x="4223288" y="5596750"/>
            <a:ext cx="8314701" cy="1261250"/>
          </a:xfrm>
          <a:prstGeom prst="rect">
            <a:avLst/>
          </a:prstGeom>
        </p:spPr>
      </p:pic>
      <p:pic>
        <p:nvPicPr>
          <p:cNvPr id="11" name="Picture 10"/>
          <p:cNvPicPr>
            <a:picLocks noChangeAspect="1"/>
          </p:cNvPicPr>
          <p:nvPr/>
        </p:nvPicPr>
        <p:blipFill>
          <a:blip r:embed="rId3"/>
          <a:stretch>
            <a:fillRect/>
          </a:stretch>
        </p:blipFill>
        <p:spPr>
          <a:xfrm>
            <a:off x="464063" y="5794377"/>
            <a:ext cx="1426731" cy="552283"/>
          </a:xfrm>
          <a:prstGeom prst="rect">
            <a:avLst/>
          </a:prstGeom>
        </p:spPr>
      </p:pic>
      <p:sp>
        <p:nvSpPr>
          <p:cNvPr id="12" name="Rectangle 6">
            <a:extLst>
              <a:ext uri="{FF2B5EF4-FFF2-40B4-BE49-F238E27FC236}">
                <a16:creationId xmlns:a16="http://schemas.microsoft.com/office/drawing/2014/main" id="{7CEB8B09-71C5-4DC4-BB46-102F5F83C8D3}"/>
              </a:ext>
            </a:extLst>
          </p:cNvPr>
          <p:cNvSpPr>
            <a:spLocks noChangeArrowheads="1"/>
          </p:cNvSpPr>
          <p:nvPr/>
        </p:nvSpPr>
        <p:spPr bwMode="auto">
          <a:xfrm>
            <a:off x="395288" y="1847850"/>
            <a:ext cx="8428037" cy="116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80000"/>
              </a:spcBef>
              <a:buClr>
                <a:srgbClr val="005B82"/>
              </a:buClr>
              <a:buFont typeface="Arial" panose="020B0604020202020204" pitchFamily="34" charset="0"/>
              <a:buChar char="•"/>
            </a:pPr>
            <a:r>
              <a:rPr lang="ga-IE" altLang="en-US" dirty="0">
                <a:solidFill>
                  <a:srgbClr val="006892"/>
                </a:solidFill>
                <a:latin typeface="Arial" charset="0"/>
              </a:rPr>
              <a:t>Identify what you want to analyse</a:t>
            </a:r>
          </a:p>
          <a:p>
            <a:pPr>
              <a:spcBef>
                <a:spcPct val="80000"/>
              </a:spcBef>
              <a:buClr>
                <a:srgbClr val="005B82"/>
              </a:buClr>
              <a:buFont typeface="Arial" panose="020B0604020202020204" pitchFamily="34" charset="0"/>
              <a:buChar char="•"/>
            </a:pPr>
            <a:r>
              <a:rPr lang="ga-IE" altLang="en-US" dirty="0">
                <a:solidFill>
                  <a:srgbClr val="006892"/>
                </a:solidFill>
                <a:latin typeface="Arial" charset="0"/>
                <a:ea typeface="ＭＳ Ｐゴシック"/>
              </a:rPr>
              <a:t>Is this information actionable?</a:t>
            </a:r>
            <a:endParaRPr lang="ga-IE" altLang="en-US" dirty="0">
              <a:solidFill>
                <a:srgbClr val="006892"/>
              </a:solidFill>
              <a:latin typeface="Arial" charset="0"/>
            </a:endParaRPr>
          </a:p>
          <a:p>
            <a:pPr>
              <a:spcBef>
                <a:spcPct val="80000"/>
              </a:spcBef>
              <a:buClr>
                <a:srgbClr val="005B82"/>
              </a:buClr>
              <a:buFontTx/>
              <a:buAutoNum type="arabicPeriod"/>
            </a:pPr>
            <a:endParaRPr lang="en-US" altLang="en-US" dirty="0">
              <a:solidFill>
                <a:srgbClr val="6C6F70"/>
              </a:solidFill>
            </a:endParaRPr>
          </a:p>
          <a:p>
            <a:pPr>
              <a:spcBef>
                <a:spcPct val="80000"/>
              </a:spcBef>
              <a:buClr>
                <a:srgbClr val="005B82"/>
              </a:buClr>
              <a:buFontTx/>
              <a:buAutoNum type="arabicPeriod"/>
            </a:pPr>
            <a:endParaRPr lang="en-GB" altLang="en-US" dirty="0">
              <a:solidFill>
                <a:srgbClr val="6C6F70"/>
              </a:solidFill>
            </a:endParaRPr>
          </a:p>
          <a:p>
            <a:pPr>
              <a:spcBef>
                <a:spcPct val="80000"/>
              </a:spcBef>
              <a:buClr>
                <a:srgbClr val="005B82"/>
              </a:buClr>
              <a:buFont typeface="Wingdings" panose="05000000000000000000" pitchFamily="2" charset="2"/>
              <a:buChar char="§"/>
            </a:pPr>
            <a:endParaRPr lang="en-GB" altLang="en-US" dirty="0">
              <a:solidFill>
                <a:srgbClr val="6C6F70"/>
              </a:solidFill>
            </a:endParaRPr>
          </a:p>
        </p:txBody>
      </p:sp>
      <p:graphicFrame>
        <p:nvGraphicFramePr>
          <p:cNvPr id="13" name="Table 12">
            <a:extLst>
              <a:ext uri="{FF2B5EF4-FFF2-40B4-BE49-F238E27FC236}">
                <a16:creationId xmlns:a16="http://schemas.microsoft.com/office/drawing/2014/main" id="{59F16FD1-DDAC-41A1-8659-8D991F305D68}"/>
              </a:ext>
            </a:extLst>
          </p:cNvPr>
          <p:cNvGraphicFramePr>
            <a:graphicFrameLocks noGrp="1"/>
          </p:cNvGraphicFramePr>
          <p:nvPr>
            <p:extLst>
              <p:ext uri="{D42A27DB-BD31-4B8C-83A1-F6EECF244321}">
                <p14:modId xmlns:p14="http://schemas.microsoft.com/office/powerpoint/2010/main" val="319623712"/>
              </p:ext>
            </p:extLst>
          </p:nvPr>
        </p:nvGraphicFramePr>
        <p:xfrm>
          <a:off x="636158" y="3143782"/>
          <a:ext cx="8332783" cy="2125980"/>
        </p:xfrm>
        <a:graphic>
          <a:graphicData uri="http://schemas.openxmlformats.org/drawingml/2006/table">
            <a:tbl>
              <a:tblPr/>
              <a:tblGrid>
                <a:gridCol w="1096661">
                  <a:extLst>
                    <a:ext uri="{9D8B030D-6E8A-4147-A177-3AD203B41FA5}">
                      <a16:colId xmlns:a16="http://schemas.microsoft.com/office/drawing/2014/main" val="20000"/>
                    </a:ext>
                  </a:extLst>
                </a:gridCol>
                <a:gridCol w="1729945">
                  <a:extLst>
                    <a:ext uri="{9D8B030D-6E8A-4147-A177-3AD203B41FA5}">
                      <a16:colId xmlns:a16="http://schemas.microsoft.com/office/drawing/2014/main" val="20001"/>
                    </a:ext>
                  </a:extLst>
                </a:gridCol>
                <a:gridCol w="1482810">
                  <a:extLst>
                    <a:ext uri="{9D8B030D-6E8A-4147-A177-3AD203B41FA5}">
                      <a16:colId xmlns:a16="http://schemas.microsoft.com/office/drawing/2014/main" val="20002"/>
                    </a:ext>
                  </a:extLst>
                </a:gridCol>
                <a:gridCol w="1864367">
                  <a:extLst>
                    <a:ext uri="{9D8B030D-6E8A-4147-A177-3AD203B41FA5}">
                      <a16:colId xmlns:a16="http://schemas.microsoft.com/office/drawing/2014/main" val="20003"/>
                    </a:ext>
                  </a:extLst>
                </a:gridCol>
                <a:gridCol w="2159000">
                  <a:extLst>
                    <a:ext uri="{9D8B030D-6E8A-4147-A177-3AD203B41FA5}">
                      <a16:colId xmlns:a16="http://schemas.microsoft.com/office/drawing/2014/main" val="20004"/>
                    </a:ext>
                  </a:extLst>
                </a:gridCol>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a:ea typeface="ＭＳ Ｐゴシック"/>
                        </a:rPr>
                        <a:t>Player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tc>
                  <a:txBody>
                    <a:bodyPr/>
                    <a:lstStyle/>
                    <a:p>
                      <a:pPr marL="0" marR="0" lvl="0" indent="0" algn="l" rtl="0" eaLnBrk="1" fontAlgn="base" latinLnBrk="0" hangingPunct="1">
                        <a:lnSpc>
                          <a:spcPct val="100000"/>
                        </a:lnSpc>
                        <a:spcBef>
                          <a:spcPct val="0"/>
                        </a:spcBef>
                        <a:spcAft>
                          <a:spcPct val="0"/>
                        </a:spcAft>
                        <a:buFontTx/>
                        <a:buNone/>
                      </a:pPr>
                      <a:r>
                        <a:rPr lang="en-US" sz="1800" b="1" i="0" u="none" strike="noStrike" cap="none" normalizeH="0" baseline="0" dirty="0">
                          <a:ln>
                            <a:noFill/>
                          </a:ln>
                          <a:solidFill>
                            <a:srgbClr val="FFFFFF"/>
                          </a:solidFill>
                          <a:effectLst/>
                          <a:latin typeface="Arial"/>
                          <a:ea typeface="ＭＳ Ｐゴシック"/>
                        </a:rPr>
                        <a:t>Frontal Block</a:t>
                      </a:r>
                      <a:endParaRPr kumimoji="0" lang="en-US" sz="1800" b="1" i="0" u="none" strike="noStrike" cap="none" normalizeH="0" baseline="0" dirty="0">
                        <a:ln>
                          <a:noFill/>
                        </a:ln>
                        <a:solidFill>
                          <a:srgbClr val="FFFFFF"/>
                        </a:solidFill>
                        <a:effectLst/>
                        <a:latin typeface="Arial"/>
                        <a:ea typeface="ＭＳ Ｐゴシック"/>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tc>
                  <a:txBody>
                    <a:bodyPr/>
                    <a:lstStyle/>
                    <a:p>
                      <a:pPr marL="0" marR="0" lvl="0" indent="0" algn="l" rtl="0" eaLnBrk="1" fontAlgn="base" latinLnBrk="0" hangingPunct="1">
                        <a:lnSpc>
                          <a:spcPct val="100000"/>
                        </a:lnSpc>
                        <a:spcBef>
                          <a:spcPct val="0"/>
                        </a:spcBef>
                        <a:spcAft>
                          <a:spcPct val="0"/>
                        </a:spcAft>
                        <a:buFontTx/>
                        <a:buNone/>
                      </a:pPr>
                      <a:r>
                        <a:rPr lang="en-US" sz="1800" b="1" i="0" u="none" strike="noStrike" cap="none" normalizeH="0" baseline="0" dirty="0">
                          <a:ln>
                            <a:noFill/>
                          </a:ln>
                          <a:solidFill>
                            <a:srgbClr val="FFFFFF"/>
                          </a:solidFill>
                          <a:effectLst/>
                          <a:latin typeface="Arial"/>
                          <a:ea typeface="ＭＳ Ｐゴシック"/>
                        </a:rPr>
                        <a:t>Scores from Play</a:t>
                      </a:r>
                      <a:endParaRPr kumimoji="0" lang="en-US" sz="1800" b="1" i="0" u="none" strike="noStrike" cap="none" normalizeH="0" baseline="0" dirty="0">
                        <a:ln>
                          <a:noFill/>
                        </a:ln>
                        <a:solidFill>
                          <a:srgbClr val="FFFFFF"/>
                        </a:solidFill>
                        <a:effectLst/>
                        <a:latin typeface="Arial"/>
                        <a:ea typeface="ＭＳ Ｐゴシック"/>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tc>
                  <a:txBody>
                    <a:bodyPr/>
                    <a:lstStyle/>
                    <a:p>
                      <a:pPr marL="0" marR="0" lvl="0" indent="0" algn="l" rtl="0" eaLnBrk="1" fontAlgn="base" latinLnBrk="0" hangingPunct="1">
                        <a:lnSpc>
                          <a:spcPct val="100000"/>
                        </a:lnSpc>
                        <a:spcBef>
                          <a:spcPct val="0"/>
                        </a:spcBef>
                        <a:spcAft>
                          <a:spcPct val="0"/>
                        </a:spcAft>
                        <a:buFontTx/>
                        <a:buNone/>
                      </a:pPr>
                      <a:r>
                        <a:rPr lang="en-US" sz="1800" b="1" i="0" u="none" strike="noStrike" cap="none" normalizeH="0" baseline="0" dirty="0">
                          <a:ln>
                            <a:noFill/>
                          </a:ln>
                          <a:solidFill>
                            <a:srgbClr val="FFFFFF"/>
                          </a:solidFill>
                          <a:effectLst/>
                          <a:latin typeface="Arial"/>
                          <a:ea typeface="ＭＳ Ｐゴシック"/>
                        </a:rPr>
                        <a:t>Puck Outs Won/Lost</a:t>
                      </a:r>
                      <a:endParaRPr kumimoji="0" lang="en-US" sz="1800" b="1" i="0" u="none" strike="noStrike" cap="none" normalizeH="0" baseline="0" dirty="0">
                        <a:ln>
                          <a:noFill/>
                        </a:ln>
                        <a:solidFill>
                          <a:srgbClr val="FFFFFF"/>
                        </a:solidFill>
                        <a:effectLst/>
                        <a:latin typeface="Arial"/>
                        <a:ea typeface="ＭＳ Ｐゴシック"/>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tc>
                  <a:txBody>
                    <a:bodyPr/>
                    <a:lstStyle/>
                    <a:p>
                      <a:pPr marL="0" marR="0" lvl="0" indent="0" algn="l" rtl="0" eaLnBrk="1" fontAlgn="base" latinLnBrk="0" hangingPunct="1">
                        <a:lnSpc>
                          <a:spcPct val="100000"/>
                        </a:lnSpc>
                        <a:spcBef>
                          <a:spcPct val="0"/>
                        </a:spcBef>
                        <a:spcAft>
                          <a:spcPct val="0"/>
                        </a:spcAft>
                        <a:buFontTx/>
                        <a:buNone/>
                      </a:pPr>
                      <a:r>
                        <a:rPr lang="en-US" sz="1800" b="1" i="0" u="none" strike="noStrike" cap="none" normalizeH="0" baseline="0" dirty="0">
                          <a:ln>
                            <a:noFill/>
                          </a:ln>
                          <a:solidFill>
                            <a:srgbClr val="FFFFFF"/>
                          </a:solidFill>
                          <a:effectLst/>
                          <a:latin typeface="Arial"/>
                          <a:ea typeface="ＭＳ Ｐゴシック"/>
                        </a:rPr>
                        <a:t>Breaking Ball Won/Lost</a:t>
                      </a:r>
                      <a:endParaRPr kumimoji="0" lang="en-US" sz="1800" b="1" i="0" u="none" strike="noStrike" cap="none" normalizeH="0" baseline="0" dirty="0">
                        <a:ln>
                          <a:noFill/>
                        </a:ln>
                        <a:solidFill>
                          <a:srgbClr val="FFFFFF"/>
                        </a:solidFill>
                        <a:effectLst/>
                        <a:latin typeface="Arial"/>
                        <a:ea typeface="ＭＳ Ｐゴシック"/>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6C6F70"/>
                          </a:solidFill>
                          <a:effectLst/>
                          <a:latin typeface="Arial"/>
                          <a:ea typeface="ＭＳ Ｐゴシック"/>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6C6F70"/>
                        </a:solidFill>
                        <a:effectLst/>
                        <a:latin typeface="Arial"/>
                        <a:ea typeface="ＭＳ Ｐゴシック"/>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extLst>
                  <a:ext uri="{0D108BD9-81ED-4DB2-BD59-A6C34878D82A}">
                    <a16:rowId xmlns:a16="http://schemas.microsoft.com/office/drawing/2014/main" val="10001"/>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6C6F70"/>
                          </a:solidFill>
                          <a:effectLst/>
                          <a:latin typeface="Arial"/>
                          <a:ea typeface="ＭＳ Ｐゴシック"/>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800" b="0" i="0" u="none" strike="noStrike" cap="none" normalizeH="0" baseline="0" dirty="0">
                          <a:ln>
                            <a:noFill/>
                          </a:ln>
                          <a:solidFill>
                            <a:srgbClr val="6C6F70"/>
                          </a:solidFill>
                          <a:effectLst/>
                          <a:latin typeface="Arial"/>
                          <a:ea typeface="ＭＳ Ｐゴシック"/>
                        </a:rPr>
                        <a:t>3</a:t>
                      </a:r>
                      <a:endParaRPr kumimoji="0" lang="en-US" sz="1800" b="0" i="0" u="none" strike="noStrike" cap="none" normalizeH="0" baseline="0" dirty="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extLst>
                  <a:ext uri="{0D108BD9-81ED-4DB2-BD59-A6C34878D82A}">
                    <a16:rowId xmlns:a16="http://schemas.microsoft.com/office/drawing/2014/main" val="10002"/>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6C6F70"/>
                          </a:solidFill>
                          <a:effectLst/>
                          <a:latin typeface="Arial"/>
                          <a:ea typeface="ＭＳ Ｐゴシック"/>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extLst>
                  <a:ext uri="{0D108BD9-81ED-4DB2-BD59-A6C34878D82A}">
                    <a16:rowId xmlns:a16="http://schemas.microsoft.com/office/drawing/2014/main" val="10003"/>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6C6F70"/>
                          </a:solidFill>
                          <a:effectLst/>
                          <a:latin typeface="Arial"/>
                          <a:ea typeface="ＭＳ Ｐゴシック"/>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800" b="0" i="0" u="none" strike="noStrike" cap="none" normalizeH="0" baseline="0" dirty="0">
                          <a:ln>
                            <a:noFill/>
                          </a:ln>
                          <a:solidFill>
                            <a:srgbClr val="6C6F70"/>
                          </a:solidFill>
                          <a:effectLst/>
                          <a:latin typeface="Arial"/>
                          <a:ea typeface="ＭＳ Ｐゴシック"/>
                        </a:rPr>
                        <a:t>2</a:t>
                      </a:r>
                      <a:endParaRPr kumimoji="0" lang="en-US" sz="1800" b="0" i="0" u="none" strike="noStrike" cap="none" normalizeH="0" baseline="0" dirty="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007493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CDAC8FF0-539C-4031-A8CC-BAD72DBFD152}"/>
              </a:ext>
            </a:extLst>
          </p:cNvPr>
          <p:cNvSpPr>
            <a:spLocks noChangeArrowheads="1"/>
          </p:cNvSpPr>
          <p:nvPr/>
        </p:nvSpPr>
        <p:spPr bwMode="auto">
          <a:xfrm>
            <a:off x="395288" y="1847850"/>
            <a:ext cx="8428037"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80000"/>
              </a:spcBef>
              <a:buClr>
                <a:srgbClr val="005B82"/>
              </a:buClr>
              <a:buFont typeface="Arial" panose="020B0604020202020204" pitchFamily="34" charset="0"/>
              <a:buChar char="•"/>
            </a:pPr>
            <a:r>
              <a:rPr lang="ga-IE" altLang="en-US" dirty="0">
                <a:solidFill>
                  <a:srgbClr val="006892"/>
                </a:solidFill>
                <a:latin typeface="Arial"/>
                <a:ea typeface="ＭＳ Ｐゴシック"/>
              </a:rPr>
              <a:t>Identify what you want to analyse</a:t>
            </a:r>
          </a:p>
          <a:p>
            <a:pPr>
              <a:spcBef>
                <a:spcPct val="80000"/>
              </a:spcBef>
              <a:buClr>
                <a:srgbClr val="005B82"/>
              </a:buClr>
              <a:buFont typeface="Arial" panose="020B0604020202020204" pitchFamily="34" charset="0"/>
              <a:buChar char="•"/>
            </a:pPr>
            <a:r>
              <a:rPr lang="ga-IE" altLang="en-US" dirty="0">
                <a:solidFill>
                  <a:srgbClr val="006892"/>
                </a:solidFill>
              </a:rPr>
              <a:t>Is this more actionable? Why?</a:t>
            </a:r>
          </a:p>
          <a:p>
            <a:pPr>
              <a:spcBef>
                <a:spcPct val="80000"/>
              </a:spcBef>
              <a:buClr>
                <a:srgbClr val="005B82"/>
              </a:buClr>
              <a:buFont typeface="Arial" panose="020B0604020202020204" pitchFamily="34" charset="0"/>
              <a:buChar char="•"/>
            </a:pPr>
            <a:endParaRPr lang="ga-IE" altLang="en-US" dirty="0">
              <a:solidFill>
                <a:srgbClr val="6C6F70"/>
              </a:solidFill>
            </a:endParaRPr>
          </a:p>
          <a:p>
            <a:pPr>
              <a:spcBef>
                <a:spcPct val="80000"/>
              </a:spcBef>
              <a:buClr>
                <a:srgbClr val="005B82"/>
              </a:buClr>
              <a:buFont typeface="Wingdings" panose="05000000000000000000" pitchFamily="2" charset="2"/>
              <a:buChar char="§"/>
            </a:pPr>
            <a:endParaRPr lang="ga-IE" altLang="en-US" dirty="0">
              <a:solidFill>
                <a:srgbClr val="6C6F70"/>
              </a:solidFill>
            </a:endParaRPr>
          </a:p>
          <a:p>
            <a:pPr>
              <a:spcBef>
                <a:spcPct val="80000"/>
              </a:spcBef>
              <a:buClr>
                <a:srgbClr val="005B82"/>
              </a:buClr>
              <a:buFontTx/>
              <a:buAutoNum type="arabicPeriod"/>
            </a:pPr>
            <a:endParaRPr lang="en-US" altLang="en-US" dirty="0">
              <a:solidFill>
                <a:srgbClr val="6C6F70"/>
              </a:solidFill>
            </a:endParaRPr>
          </a:p>
          <a:p>
            <a:pPr>
              <a:spcBef>
                <a:spcPct val="80000"/>
              </a:spcBef>
              <a:buClr>
                <a:srgbClr val="005B82"/>
              </a:buClr>
              <a:buFontTx/>
              <a:buAutoNum type="arabicPeriod"/>
            </a:pPr>
            <a:endParaRPr lang="en-GB" altLang="en-US" dirty="0">
              <a:solidFill>
                <a:srgbClr val="6C6F70"/>
              </a:solidFill>
            </a:endParaRPr>
          </a:p>
          <a:p>
            <a:pPr>
              <a:spcBef>
                <a:spcPct val="80000"/>
              </a:spcBef>
              <a:buClr>
                <a:srgbClr val="005B82"/>
              </a:buClr>
              <a:buFont typeface="Wingdings" panose="05000000000000000000" pitchFamily="2" charset="2"/>
              <a:buChar char="§"/>
            </a:pPr>
            <a:endParaRPr lang="en-GB" altLang="en-US" dirty="0">
              <a:solidFill>
                <a:srgbClr val="6C6F70"/>
              </a:solidFill>
            </a:endParaRPr>
          </a:p>
        </p:txBody>
      </p:sp>
      <p:pic>
        <p:nvPicPr>
          <p:cNvPr id="6" name="Picture 5"/>
          <p:cNvPicPr>
            <a:picLocks noChangeAspect="1"/>
          </p:cNvPicPr>
          <p:nvPr/>
        </p:nvPicPr>
        <p:blipFill>
          <a:blip r:embed="rId2"/>
          <a:stretch>
            <a:fillRect/>
          </a:stretch>
        </p:blipFill>
        <p:spPr>
          <a:xfrm rot="10800000">
            <a:off x="-77492" y="0"/>
            <a:ext cx="10401583" cy="1577808"/>
          </a:xfrm>
          <a:prstGeom prst="rect">
            <a:avLst/>
          </a:prstGeom>
        </p:spPr>
      </p:pic>
      <p:pic>
        <p:nvPicPr>
          <p:cNvPr id="7" name="Picture 6"/>
          <p:cNvPicPr>
            <a:picLocks noChangeAspect="1"/>
          </p:cNvPicPr>
          <p:nvPr/>
        </p:nvPicPr>
        <p:blipFill>
          <a:blip r:embed="rId2"/>
          <a:stretch>
            <a:fillRect/>
          </a:stretch>
        </p:blipFill>
        <p:spPr>
          <a:xfrm>
            <a:off x="4223288" y="5596750"/>
            <a:ext cx="8314701" cy="1261250"/>
          </a:xfrm>
          <a:prstGeom prst="rect">
            <a:avLst/>
          </a:prstGeom>
        </p:spPr>
      </p:pic>
      <p:pic>
        <p:nvPicPr>
          <p:cNvPr id="8" name="Picture 7"/>
          <p:cNvPicPr>
            <a:picLocks noChangeAspect="1"/>
          </p:cNvPicPr>
          <p:nvPr/>
        </p:nvPicPr>
        <p:blipFill>
          <a:blip r:embed="rId3"/>
          <a:stretch>
            <a:fillRect/>
          </a:stretch>
        </p:blipFill>
        <p:spPr>
          <a:xfrm>
            <a:off x="464063" y="5794377"/>
            <a:ext cx="1426731" cy="552283"/>
          </a:xfrm>
          <a:prstGeom prst="rect">
            <a:avLst/>
          </a:prstGeom>
        </p:spPr>
      </p:pic>
      <p:sp>
        <p:nvSpPr>
          <p:cNvPr id="9" name="Title 1"/>
          <p:cNvSpPr>
            <a:spLocks noGrp="1"/>
          </p:cNvSpPr>
          <p:nvPr>
            <p:ph type="title"/>
          </p:nvPr>
        </p:nvSpPr>
        <p:spPr>
          <a:xfrm>
            <a:off x="1177428" y="200368"/>
            <a:ext cx="6147416" cy="868363"/>
          </a:xfrm>
        </p:spPr>
        <p:txBody>
          <a:bodyPr>
            <a:noAutofit/>
          </a:bodyPr>
          <a:lstStyle/>
          <a:p>
            <a:pPr lvl="0" eaLnBrk="0" fontAlgn="base" hangingPunct="0">
              <a:spcAft>
                <a:spcPct val="0"/>
              </a:spcAft>
            </a:pPr>
            <a:r>
              <a:rPr lang="ga-IE" altLang="en-US" sz="2800" b="1" dirty="0">
                <a:solidFill>
                  <a:schemeClr val="bg1"/>
                </a:solidFill>
                <a:latin typeface="Arial"/>
                <a:ea typeface="ＭＳ Ｐゴシック"/>
                <a:cs typeface="ＭＳ Ｐゴシック"/>
              </a:rPr>
              <a:t>Recording the Playing Facts</a:t>
            </a:r>
            <a:endParaRPr lang="en-IE" altLang="en-US" sz="2800" b="1" dirty="0">
              <a:solidFill>
                <a:schemeClr val="bg1"/>
              </a:solidFill>
              <a:latin typeface="Arial"/>
              <a:ea typeface="ＭＳ Ｐゴシック"/>
              <a:cs typeface="ＭＳ Ｐゴシック"/>
            </a:endParaRPr>
          </a:p>
        </p:txBody>
      </p:sp>
      <p:graphicFrame>
        <p:nvGraphicFramePr>
          <p:cNvPr id="10" name="Table 9">
            <a:extLst>
              <a:ext uri="{FF2B5EF4-FFF2-40B4-BE49-F238E27FC236}">
                <a16:creationId xmlns:a16="http://schemas.microsoft.com/office/drawing/2014/main" id="{7018E2F3-DD0F-46F6-9445-0DB3A4BDC989}"/>
              </a:ext>
            </a:extLst>
          </p:cNvPr>
          <p:cNvGraphicFramePr>
            <a:graphicFrameLocks noGrp="1"/>
          </p:cNvGraphicFramePr>
          <p:nvPr>
            <p:extLst>
              <p:ext uri="{D42A27DB-BD31-4B8C-83A1-F6EECF244321}">
                <p14:modId xmlns:p14="http://schemas.microsoft.com/office/powerpoint/2010/main" val="3282941231"/>
              </p:ext>
            </p:extLst>
          </p:nvPr>
        </p:nvGraphicFramePr>
        <p:xfrm>
          <a:off x="395288" y="3067285"/>
          <a:ext cx="9032863" cy="2125980"/>
        </p:xfrm>
        <a:graphic>
          <a:graphicData uri="http://schemas.openxmlformats.org/drawingml/2006/table">
            <a:tbl>
              <a:tblPr/>
              <a:tblGrid>
                <a:gridCol w="946149">
                  <a:extLst>
                    <a:ext uri="{9D8B030D-6E8A-4147-A177-3AD203B41FA5}">
                      <a16:colId xmlns:a16="http://schemas.microsoft.com/office/drawing/2014/main" val="20000"/>
                    </a:ext>
                  </a:extLst>
                </a:gridCol>
                <a:gridCol w="695325">
                  <a:extLst>
                    <a:ext uri="{9D8B030D-6E8A-4147-A177-3AD203B41FA5}">
                      <a16:colId xmlns:a16="http://schemas.microsoft.com/office/drawing/2014/main" val="20001"/>
                    </a:ext>
                  </a:extLst>
                </a:gridCol>
                <a:gridCol w="630237">
                  <a:extLst>
                    <a:ext uri="{9D8B030D-6E8A-4147-A177-3AD203B41FA5}">
                      <a16:colId xmlns:a16="http://schemas.microsoft.com/office/drawing/2014/main" val="20002"/>
                    </a:ext>
                  </a:extLst>
                </a:gridCol>
                <a:gridCol w="731836">
                  <a:extLst>
                    <a:ext uri="{9D8B030D-6E8A-4147-A177-3AD203B41FA5}">
                      <a16:colId xmlns:a16="http://schemas.microsoft.com/office/drawing/2014/main" val="20003"/>
                    </a:ext>
                  </a:extLst>
                </a:gridCol>
                <a:gridCol w="982660">
                  <a:extLst>
                    <a:ext uri="{9D8B030D-6E8A-4147-A177-3AD203B41FA5}">
                      <a16:colId xmlns:a16="http://schemas.microsoft.com/office/drawing/2014/main" val="20004"/>
                    </a:ext>
                  </a:extLst>
                </a:gridCol>
                <a:gridCol w="880418">
                  <a:extLst>
                    <a:ext uri="{9D8B030D-6E8A-4147-A177-3AD203B41FA5}">
                      <a16:colId xmlns:a16="http://schemas.microsoft.com/office/drawing/2014/main" val="20005"/>
                    </a:ext>
                  </a:extLst>
                </a:gridCol>
                <a:gridCol w="1094429">
                  <a:extLst>
                    <a:ext uri="{9D8B030D-6E8A-4147-A177-3AD203B41FA5}">
                      <a16:colId xmlns:a16="http://schemas.microsoft.com/office/drawing/2014/main" val="20006"/>
                    </a:ext>
                  </a:extLst>
                </a:gridCol>
                <a:gridCol w="1297457">
                  <a:extLst>
                    <a:ext uri="{9D8B030D-6E8A-4147-A177-3AD203B41FA5}">
                      <a16:colId xmlns:a16="http://schemas.microsoft.com/office/drawing/2014/main" val="20007"/>
                    </a:ext>
                  </a:extLst>
                </a:gridCol>
                <a:gridCol w="1774352">
                  <a:extLst>
                    <a:ext uri="{9D8B030D-6E8A-4147-A177-3AD203B41FA5}">
                      <a16:colId xmlns:a16="http://schemas.microsoft.com/office/drawing/2014/main" val="20008"/>
                    </a:ext>
                  </a:extLst>
                </a:gridCol>
              </a:tblGrid>
              <a:tr h="6199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a:ea typeface="ＭＳ Ｐゴシック"/>
                        </a:rPr>
                        <a:t>Player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err="1">
                          <a:ln>
                            <a:noFill/>
                          </a:ln>
                          <a:solidFill>
                            <a:srgbClr val="FFFFFF"/>
                          </a:solidFill>
                          <a:effectLst/>
                          <a:latin typeface="Arial"/>
                          <a:ea typeface="ＭＳ Ｐゴシック"/>
                        </a:rPr>
                        <a:t>Gls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a:ea typeface="ＭＳ Ｐゴシック"/>
                        </a:rPr>
                        <a:t>Pts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a:ea typeface="ＭＳ Ｐゴシック"/>
                        </a:rPr>
                        <a:t>Wide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a:ea typeface="ＭＳ Ｐゴシック"/>
                        </a:rPr>
                        <a:t>Shorts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a:ea typeface="ＭＳ Ｐゴシック"/>
                        </a:rPr>
                        <a:t>Frees For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a:rPr>
                        <a:t>Frees Against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tc>
                  <a:txBody>
                    <a:bodyPr/>
                    <a:lstStyle/>
                    <a:p>
                      <a:pPr marL="0" marR="0" lvl="0" indent="0" algn="l" rtl="0" eaLnBrk="1" fontAlgn="base" latinLnBrk="0" hangingPunct="1">
                        <a:lnSpc>
                          <a:spcPct val="100000"/>
                        </a:lnSpc>
                        <a:spcBef>
                          <a:spcPct val="0"/>
                        </a:spcBef>
                        <a:spcAft>
                          <a:spcPct val="0"/>
                        </a:spcAft>
                        <a:buFontTx/>
                        <a:buNone/>
                      </a:pPr>
                      <a:r>
                        <a:rPr lang="en-US" sz="1800" b="1" i="0" u="none" strike="noStrike" cap="none" normalizeH="0" baseline="0" dirty="0">
                          <a:ln>
                            <a:noFill/>
                          </a:ln>
                          <a:solidFill>
                            <a:srgbClr val="FFFFFF"/>
                          </a:solidFill>
                          <a:effectLst/>
                          <a:latin typeface="Arial"/>
                          <a:ea typeface="ＭＳ Ｐゴシック"/>
                        </a:rPr>
                        <a:t>Puckouts Won/Lost</a:t>
                      </a:r>
                      <a:endParaRPr kumimoji="0" lang="en-US" sz="1800" b="1" i="0" u="none" strike="noStrike" cap="none" normalizeH="0" baseline="0" dirty="0">
                        <a:ln>
                          <a:noFill/>
                        </a:ln>
                        <a:solidFill>
                          <a:srgbClr val="FFFFFF"/>
                        </a:solidFill>
                        <a:effectLst/>
                        <a:latin typeface="Arial"/>
                        <a:ea typeface="ＭＳ Ｐゴシック"/>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tc>
                  <a:txBody>
                    <a:bodyPr/>
                    <a:lstStyle/>
                    <a:p>
                      <a:pPr marL="0" marR="0" lvl="0" indent="0" algn="l" rtl="0" eaLnBrk="1" fontAlgn="base" latinLnBrk="0" hangingPunct="1">
                        <a:lnSpc>
                          <a:spcPct val="100000"/>
                        </a:lnSpc>
                        <a:spcBef>
                          <a:spcPct val="0"/>
                        </a:spcBef>
                        <a:spcAft>
                          <a:spcPct val="0"/>
                        </a:spcAft>
                        <a:buFontTx/>
                        <a:buNone/>
                      </a:pPr>
                      <a:r>
                        <a:rPr lang="en-US" sz="1800" b="1" i="0" u="none" strike="noStrike" cap="none" normalizeH="0" baseline="0" dirty="0">
                          <a:ln>
                            <a:noFill/>
                          </a:ln>
                          <a:solidFill>
                            <a:srgbClr val="FFFFFF"/>
                          </a:solidFill>
                          <a:effectLst/>
                          <a:latin typeface="Arial"/>
                          <a:ea typeface="ＭＳ Ｐゴシック"/>
                        </a:rPr>
                        <a:t>Breaking Ball Won/Lost</a:t>
                      </a:r>
                      <a:endParaRPr kumimoji="0" lang="en-US" sz="1800" b="1" i="0" u="none" strike="noStrike" cap="none" normalizeH="0" baseline="0" dirty="0">
                        <a:ln>
                          <a:noFill/>
                        </a:ln>
                        <a:solidFill>
                          <a:srgbClr val="FFFFFF"/>
                        </a:solidFill>
                        <a:effectLst/>
                        <a:latin typeface="Arial"/>
                        <a:ea typeface="ＭＳ Ｐゴシック"/>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6C6F70"/>
                          </a:solidFill>
                          <a:effectLst/>
                          <a:latin typeface="Arial"/>
                          <a:ea typeface="ＭＳ Ｐゴシック"/>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extLst>
                  <a:ext uri="{0D108BD9-81ED-4DB2-BD59-A6C34878D82A}">
                    <a16:rowId xmlns:a16="http://schemas.microsoft.com/office/drawing/2014/main" val="10001"/>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6C6F70"/>
                          </a:solidFill>
                          <a:effectLst/>
                          <a:latin typeface="Arial"/>
                          <a:ea typeface="ＭＳ Ｐゴシック"/>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extLst>
                  <a:ext uri="{0D108BD9-81ED-4DB2-BD59-A6C34878D82A}">
                    <a16:rowId xmlns:a16="http://schemas.microsoft.com/office/drawing/2014/main" val="10002"/>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6C6F70"/>
                          </a:solidFill>
                          <a:effectLst/>
                          <a:latin typeface="Arial"/>
                          <a:ea typeface="ＭＳ Ｐゴシック"/>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extLst>
                  <a:ext uri="{0D108BD9-81ED-4DB2-BD59-A6C34878D82A}">
                    <a16:rowId xmlns:a16="http://schemas.microsoft.com/office/drawing/2014/main" val="10003"/>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6C6F70"/>
                          </a:solidFill>
                          <a:effectLst/>
                          <a:latin typeface="Arial"/>
                          <a:ea typeface="ＭＳ Ｐゴシック"/>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523998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map&#10;&#10;Description generated with high confidence">
            <a:extLst>
              <a:ext uri="{FF2B5EF4-FFF2-40B4-BE49-F238E27FC236}">
                <a16:creationId xmlns:a16="http://schemas.microsoft.com/office/drawing/2014/main" id="{9D33BE66-E43E-44DD-9243-546A868A1439}"/>
              </a:ext>
            </a:extLst>
          </p:cNvPr>
          <p:cNvPicPr>
            <a:picLocks noChangeAspect="1"/>
          </p:cNvPicPr>
          <p:nvPr/>
        </p:nvPicPr>
        <p:blipFill rotWithShape="1">
          <a:blip r:embed="rId2"/>
          <a:srcRect l="2101" t="27551" r="28882" b="6888"/>
          <a:stretch/>
        </p:blipFill>
        <p:spPr>
          <a:xfrm>
            <a:off x="1146432" y="1588472"/>
            <a:ext cx="9148756" cy="3973745"/>
          </a:xfrm>
          <a:prstGeom prst="rect">
            <a:avLst/>
          </a:prstGeom>
        </p:spPr>
      </p:pic>
      <p:pic>
        <p:nvPicPr>
          <p:cNvPr id="5" name="Picture 4"/>
          <p:cNvPicPr>
            <a:picLocks noChangeAspect="1"/>
          </p:cNvPicPr>
          <p:nvPr/>
        </p:nvPicPr>
        <p:blipFill>
          <a:blip r:embed="rId3"/>
          <a:stretch>
            <a:fillRect/>
          </a:stretch>
        </p:blipFill>
        <p:spPr>
          <a:xfrm rot="10800000">
            <a:off x="0" y="-11928"/>
            <a:ext cx="9020012" cy="1368239"/>
          </a:xfrm>
          <a:prstGeom prst="rect">
            <a:avLst/>
          </a:prstGeom>
        </p:spPr>
      </p:pic>
      <p:pic>
        <p:nvPicPr>
          <p:cNvPr id="6" name="Picture 5"/>
          <p:cNvPicPr>
            <a:picLocks noChangeAspect="1"/>
          </p:cNvPicPr>
          <p:nvPr/>
        </p:nvPicPr>
        <p:blipFill>
          <a:blip r:embed="rId3"/>
          <a:stretch>
            <a:fillRect/>
          </a:stretch>
        </p:blipFill>
        <p:spPr>
          <a:xfrm>
            <a:off x="4192292" y="5596750"/>
            <a:ext cx="8314701" cy="1261250"/>
          </a:xfrm>
          <a:prstGeom prst="rect">
            <a:avLst/>
          </a:prstGeom>
        </p:spPr>
      </p:pic>
      <p:pic>
        <p:nvPicPr>
          <p:cNvPr id="7" name="Picture 6"/>
          <p:cNvPicPr>
            <a:picLocks noChangeAspect="1"/>
          </p:cNvPicPr>
          <p:nvPr/>
        </p:nvPicPr>
        <p:blipFill>
          <a:blip r:embed="rId4"/>
          <a:stretch>
            <a:fillRect/>
          </a:stretch>
        </p:blipFill>
        <p:spPr>
          <a:xfrm>
            <a:off x="433067" y="5794377"/>
            <a:ext cx="1426731" cy="552283"/>
          </a:xfrm>
          <a:prstGeom prst="rect">
            <a:avLst/>
          </a:prstGeom>
        </p:spPr>
      </p:pic>
    </p:spTree>
    <p:extLst>
      <p:ext uri="{BB962C8B-B14F-4D97-AF65-F5344CB8AC3E}">
        <p14:creationId xmlns:p14="http://schemas.microsoft.com/office/powerpoint/2010/main" val="151702672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0800000">
            <a:off x="-77492" y="0"/>
            <a:ext cx="10401583" cy="1577808"/>
          </a:xfrm>
          <a:prstGeom prst="rect">
            <a:avLst/>
          </a:prstGeom>
        </p:spPr>
      </p:pic>
      <p:pic>
        <p:nvPicPr>
          <p:cNvPr id="5" name="Picture 4"/>
          <p:cNvPicPr>
            <a:picLocks noChangeAspect="1"/>
          </p:cNvPicPr>
          <p:nvPr/>
        </p:nvPicPr>
        <p:blipFill>
          <a:blip r:embed="rId2"/>
          <a:stretch>
            <a:fillRect/>
          </a:stretch>
        </p:blipFill>
        <p:spPr>
          <a:xfrm>
            <a:off x="4223288" y="5596750"/>
            <a:ext cx="8314701" cy="1261250"/>
          </a:xfrm>
          <a:prstGeom prst="rect">
            <a:avLst/>
          </a:prstGeom>
        </p:spPr>
      </p:pic>
      <p:pic>
        <p:nvPicPr>
          <p:cNvPr id="6" name="Picture 5"/>
          <p:cNvPicPr>
            <a:picLocks noChangeAspect="1"/>
          </p:cNvPicPr>
          <p:nvPr/>
        </p:nvPicPr>
        <p:blipFill>
          <a:blip r:embed="rId3"/>
          <a:stretch>
            <a:fillRect/>
          </a:stretch>
        </p:blipFill>
        <p:spPr>
          <a:xfrm>
            <a:off x="464063" y="5794377"/>
            <a:ext cx="1426731" cy="552283"/>
          </a:xfrm>
          <a:prstGeom prst="rect">
            <a:avLst/>
          </a:prstGeom>
        </p:spPr>
      </p:pic>
      <p:sp>
        <p:nvSpPr>
          <p:cNvPr id="7" name="Title 1"/>
          <p:cNvSpPr>
            <a:spLocks noGrp="1"/>
          </p:cNvSpPr>
          <p:nvPr>
            <p:ph type="title"/>
          </p:nvPr>
        </p:nvSpPr>
        <p:spPr>
          <a:xfrm>
            <a:off x="1177428" y="200368"/>
            <a:ext cx="6147416" cy="868363"/>
          </a:xfrm>
        </p:spPr>
        <p:txBody>
          <a:bodyPr>
            <a:noAutofit/>
          </a:bodyPr>
          <a:lstStyle/>
          <a:p>
            <a:pPr lvl="0" eaLnBrk="0" fontAlgn="base" hangingPunct="0">
              <a:spcAft>
                <a:spcPct val="0"/>
              </a:spcAft>
            </a:pPr>
            <a:r>
              <a:rPr lang="ga-IE" altLang="en-US" sz="2800" b="1" dirty="0">
                <a:solidFill>
                  <a:schemeClr val="bg1"/>
                </a:solidFill>
                <a:latin typeface="Arial"/>
                <a:ea typeface="ＭＳ Ｐゴシック"/>
                <a:cs typeface="ＭＳ Ｐゴシック"/>
              </a:rPr>
              <a:t>Recording the Playing Facts</a:t>
            </a:r>
            <a:endParaRPr lang="en-IE" altLang="en-US" sz="2800" b="1" dirty="0">
              <a:solidFill>
                <a:schemeClr val="bg1"/>
              </a:solidFill>
              <a:latin typeface="Arial"/>
              <a:ea typeface="ＭＳ Ｐゴシック"/>
              <a:cs typeface="ＭＳ Ｐゴシック"/>
            </a:endParaRPr>
          </a:p>
        </p:txBody>
      </p:sp>
      <p:sp>
        <p:nvSpPr>
          <p:cNvPr id="8" name="TextBox 7">
            <a:extLst>
              <a:ext uri="{FF2B5EF4-FFF2-40B4-BE49-F238E27FC236}">
                <a16:creationId xmlns:a16="http://schemas.microsoft.com/office/drawing/2014/main" id="{0A864BCC-D1CE-4309-B29F-8F959043B635}"/>
              </a:ext>
            </a:extLst>
          </p:cNvPr>
          <p:cNvSpPr txBox="1"/>
          <p:nvPr/>
        </p:nvSpPr>
        <p:spPr>
          <a:xfrm>
            <a:off x="379997" y="1961463"/>
            <a:ext cx="334734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6892"/>
                </a:solidFill>
                <a:latin typeface="Arial"/>
                <a:ea typeface="ＭＳ Ｐゴシック"/>
              </a:rPr>
              <a:t>Shot Map/ Puck Out Map - </a:t>
            </a:r>
            <a:endParaRPr lang="en-US" dirty="0">
              <a:solidFill>
                <a:srgbClr val="006892"/>
              </a:solidFill>
            </a:endParaRPr>
          </a:p>
          <a:p>
            <a:r>
              <a:rPr lang="en-US" dirty="0">
                <a:solidFill>
                  <a:srgbClr val="006892"/>
                </a:solidFill>
                <a:latin typeface="Arial"/>
                <a:ea typeface="ＭＳ Ｐゴシック"/>
              </a:rPr>
              <a:t>Is</a:t>
            </a:r>
            <a:r>
              <a:rPr lang="en-US" dirty="0">
                <a:solidFill>
                  <a:srgbClr val="006892"/>
                </a:solidFill>
                <a:latin typeface="Arial"/>
                <a:ea typeface="ＭＳ Ｐゴシック"/>
                <a:cs typeface="Arial"/>
              </a:rPr>
              <a:t> this actionable?</a:t>
            </a:r>
            <a:endParaRPr lang="en-US" dirty="0">
              <a:solidFill>
                <a:srgbClr val="006892"/>
              </a:solidFill>
            </a:endParaRPr>
          </a:p>
        </p:txBody>
      </p:sp>
      <p:pic>
        <p:nvPicPr>
          <p:cNvPr id="9" name="Picture 8"/>
          <p:cNvPicPr>
            <a:picLocks noChangeAspect="1"/>
          </p:cNvPicPr>
          <p:nvPr/>
        </p:nvPicPr>
        <p:blipFill>
          <a:blip r:embed="rId4"/>
          <a:stretch>
            <a:fillRect/>
          </a:stretch>
        </p:blipFill>
        <p:spPr>
          <a:xfrm>
            <a:off x="3409628" y="1961463"/>
            <a:ext cx="5742121" cy="3449260"/>
          </a:xfrm>
          <a:prstGeom prst="rect">
            <a:avLst/>
          </a:prstGeom>
        </p:spPr>
      </p:pic>
    </p:spTree>
    <p:extLst>
      <p:ext uri="{BB962C8B-B14F-4D97-AF65-F5344CB8AC3E}">
        <p14:creationId xmlns:p14="http://schemas.microsoft.com/office/powerpoint/2010/main" val="70219815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4576" y="-102503"/>
            <a:ext cx="5184183" cy="7094146"/>
          </a:xfrm>
          <a:prstGeom prst="rect">
            <a:avLst/>
          </a:prstGeom>
        </p:spPr>
      </p:pic>
      <p:sp>
        <p:nvSpPr>
          <p:cNvPr id="5" name="Title 1"/>
          <p:cNvSpPr>
            <a:spLocks noGrp="1"/>
          </p:cNvSpPr>
          <p:nvPr>
            <p:ph type="title"/>
          </p:nvPr>
        </p:nvSpPr>
        <p:spPr>
          <a:xfrm>
            <a:off x="356017" y="2447623"/>
            <a:ext cx="3185345" cy="868363"/>
          </a:xfrm>
        </p:spPr>
        <p:txBody>
          <a:bodyPr>
            <a:noAutofit/>
          </a:bodyPr>
          <a:lstStyle/>
          <a:p>
            <a:pPr lvl="0" eaLnBrk="0" fontAlgn="base" hangingPunct="0">
              <a:spcAft>
                <a:spcPct val="0"/>
              </a:spcAft>
            </a:pPr>
            <a:r>
              <a:rPr lang="ga-IE" altLang="en-US" sz="4000" b="1" dirty="0">
                <a:solidFill>
                  <a:schemeClr val="bg1"/>
                </a:solidFill>
                <a:latin typeface="Arial"/>
                <a:ea typeface="ＭＳ Ｐゴシック"/>
                <a:cs typeface="ＭＳ Ｐゴシック"/>
              </a:rPr>
              <a:t>How, Where and When to use Playing Facts?</a:t>
            </a:r>
          </a:p>
        </p:txBody>
      </p:sp>
      <p:pic>
        <p:nvPicPr>
          <p:cNvPr id="6" name="Picture 5"/>
          <p:cNvPicPr>
            <a:picLocks noChangeAspect="1"/>
          </p:cNvPicPr>
          <p:nvPr/>
        </p:nvPicPr>
        <p:blipFill>
          <a:blip r:embed="rId3"/>
          <a:stretch>
            <a:fillRect/>
          </a:stretch>
        </p:blipFill>
        <p:spPr>
          <a:xfrm>
            <a:off x="2802825" y="3657601"/>
            <a:ext cx="1202731" cy="2076880"/>
          </a:xfrm>
          <a:prstGeom prst="rect">
            <a:avLst/>
          </a:prstGeom>
        </p:spPr>
      </p:pic>
      <p:pic>
        <p:nvPicPr>
          <p:cNvPr id="7" name="Picture 6"/>
          <p:cNvPicPr>
            <a:picLocks noChangeAspect="1"/>
          </p:cNvPicPr>
          <p:nvPr/>
        </p:nvPicPr>
        <p:blipFill>
          <a:blip r:embed="rId4"/>
          <a:stretch>
            <a:fillRect/>
          </a:stretch>
        </p:blipFill>
        <p:spPr>
          <a:xfrm>
            <a:off x="9716552" y="5887367"/>
            <a:ext cx="1426731" cy="552283"/>
          </a:xfrm>
          <a:prstGeom prst="rect">
            <a:avLst/>
          </a:prstGeom>
        </p:spPr>
      </p:pic>
      <p:sp>
        <p:nvSpPr>
          <p:cNvPr id="8" name="Rectangle 11">
            <a:extLst>
              <a:ext uri="{FF2B5EF4-FFF2-40B4-BE49-F238E27FC236}">
                <a16:creationId xmlns:a16="http://schemas.microsoft.com/office/drawing/2014/main" id="{3620EA5C-9DB7-4341-A12B-6B86E3F8D6D9}"/>
              </a:ext>
            </a:extLst>
          </p:cNvPr>
          <p:cNvSpPr>
            <a:spLocks noChangeArrowheads="1"/>
          </p:cNvSpPr>
          <p:nvPr/>
        </p:nvSpPr>
        <p:spPr bwMode="auto">
          <a:xfrm>
            <a:off x="5859651" y="1406875"/>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sz="2800" b="1" dirty="0">
                <a:solidFill>
                  <a:srgbClr val="006892"/>
                </a:solidFill>
                <a:cs typeface="Times New Roman" panose="02020603050405020304" pitchFamily="18" charset="0"/>
              </a:rPr>
              <a:t>1.	   During a Match</a:t>
            </a:r>
          </a:p>
        </p:txBody>
      </p:sp>
      <p:sp>
        <p:nvSpPr>
          <p:cNvPr id="9" name="Rectangle 12">
            <a:extLst>
              <a:ext uri="{FF2B5EF4-FFF2-40B4-BE49-F238E27FC236}">
                <a16:creationId xmlns:a16="http://schemas.microsoft.com/office/drawing/2014/main" id="{059A6843-350B-4C6B-90B5-2E22DA7CBE2D}"/>
              </a:ext>
            </a:extLst>
          </p:cNvPr>
          <p:cNvSpPr>
            <a:spLocks noChangeArrowheads="1"/>
          </p:cNvSpPr>
          <p:nvPr/>
        </p:nvSpPr>
        <p:spPr bwMode="auto">
          <a:xfrm>
            <a:off x="5859651" y="2321275"/>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sz="2800" b="1">
                <a:solidFill>
                  <a:srgbClr val="006892"/>
                </a:solidFill>
                <a:cs typeface="Times New Roman" panose="02020603050405020304" pitchFamily="18" charset="0"/>
              </a:rPr>
              <a:t>2.	   Half Time</a:t>
            </a:r>
          </a:p>
        </p:txBody>
      </p:sp>
      <p:sp>
        <p:nvSpPr>
          <p:cNvPr id="10" name="Rectangle 13">
            <a:extLst>
              <a:ext uri="{FF2B5EF4-FFF2-40B4-BE49-F238E27FC236}">
                <a16:creationId xmlns:a16="http://schemas.microsoft.com/office/drawing/2014/main" id="{9C164E59-E267-49E5-9A32-781BF68B4ED1}"/>
              </a:ext>
            </a:extLst>
          </p:cNvPr>
          <p:cNvSpPr>
            <a:spLocks noChangeArrowheads="1"/>
          </p:cNvSpPr>
          <p:nvPr/>
        </p:nvSpPr>
        <p:spPr bwMode="auto">
          <a:xfrm>
            <a:off x="5859651" y="3311875"/>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sz="2800" b="1">
                <a:solidFill>
                  <a:srgbClr val="006892"/>
                </a:solidFill>
                <a:cs typeface="Times New Roman" panose="02020603050405020304" pitchFamily="18" charset="0"/>
              </a:rPr>
              <a:t>3.    After a Game</a:t>
            </a:r>
          </a:p>
        </p:txBody>
      </p:sp>
      <p:sp>
        <p:nvSpPr>
          <p:cNvPr id="11" name="Rectangle 14">
            <a:extLst>
              <a:ext uri="{FF2B5EF4-FFF2-40B4-BE49-F238E27FC236}">
                <a16:creationId xmlns:a16="http://schemas.microsoft.com/office/drawing/2014/main" id="{2BF43CAF-BC01-4A06-9EA8-16351C0F1CAB}"/>
              </a:ext>
            </a:extLst>
          </p:cNvPr>
          <p:cNvSpPr>
            <a:spLocks noChangeArrowheads="1"/>
          </p:cNvSpPr>
          <p:nvPr/>
        </p:nvSpPr>
        <p:spPr bwMode="auto">
          <a:xfrm>
            <a:off x="5859651" y="4302475"/>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sz="2800" b="1">
                <a:solidFill>
                  <a:srgbClr val="006892"/>
                </a:solidFill>
                <a:cs typeface="Times New Roman" panose="02020603050405020304" pitchFamily="18" charset="0"/>
              </a:rPr>
              <a:t>4.    Post Match Review</a:t>
            </a:r>
          </a:p>
        </p:txBody>
      </p:sp>
    </p:spTree>
    <p:extLst>
      <p:ext uri="{BB962C8B-B14F-4D97-AF65-F5344CB8AC3E}">
        <p14:creationId xmlns:p14="http://schemas.microsoft.com/office/powerpoint/2010/main" val="14265518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
                                        </p:tgtEl>
                                        <p:attrNameLst>
                                          <p:attrName>ppt_c</p:attrName>
                                        </p:attrNameLst>
                                      </p:cBhvr>
                                      <p:to>
                                        <a:srgbClr val="99CCFF"/>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9"/>
                                        </p:tgtEl>
                                        <p:attrNameLst>
                                          <p:attrName>ppt_c</p:attrName>
                                        </p:attrNameLst>
                                      </p:cBhvr>
                                      <p:to>
                                        <a:srgbClr val="99CCFF"/>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0"/>
                                        </p:tgtEl>
                                        <p:attrNameLst>
                                          <p:attrName>ppt_c</p:attrName>
                                        </p:attrNameLst>
                                      </p:cBhvr>
                                      <p:to>
                                        <a:srgbClr val="99CCFF"/>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1"/>
                                        </p:tgtEl>
                                        <p:attrNameLst>
                                          <p:attrName>ppt_c</p:attrName>
                                        </p:attrNameLst>
                                      </p:cBhvr>
                                      <p:to>
                                        <a:srgbClr val="99CC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utoUpdateAnimBg="0"/>
      <p:bldP spid="10" grpId="0" autoUpdateAnimBg="0"/>
      <p:bldP spid="1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0800000">
            <a:off x="0" y="0"/>
            <a:ext cx="10401583" cy="1577808"/>
          </a:xfrm>
          <a:prstGeom prst="rect">
            <a:avLst/>
          </a:prstGeom>
        </p:spPr>
      </p:pic>
      <p:pic>
        <p:nvPicPr>
          <p:cNvPr id="5" name="Picture 4"/>
          <p:cNvPicPr>
            <a:picLocks noChangeAspect="1"/>
          </p:cNvPicPr>
          <p:nvPr/>
        </p:nvPicPr>
        <p:blipFill>
          <a:blip r:embed="rId2"/>
          <a:stretch>
            <a:fillRect/>
          </a:stretch>
        </p:blipFill>
        <p:spPr>
          <a:xfrm>
            <a:off x="4246979" y="5596750"/>
            <a:ext cx="8314701" cy="1261250"/>
          </a:xfrm>
          <a:prstGeom prst="rect">
            <a:avLst/>
          </a:prstGeom>
        </p:spPr>
      </p:pic>
      <p:pic>
        <p:nvPicPr>
          <p:cNvPr id="6" name="Picture 5"/>
          <p:cNvPicPr>
            <a:picLocks noChangeAspect="1"/>
          </p:cNvPicPr>
          <p:nvPr/>
        </p:nvPicPr>
        <p:blipFill>
          <a:blip r:embed="rId3"/>
          <a:stretch>
            <a:fillRect/>
          </a:stretch>
        </p:blipFill>
        <p:spPr>
          <a:xfrm>
            <a:off x="262585" y="5951233"/>
            <a:ext cx="1426731" cy="552283"/>
          </a:xfrm>
          <a:prstGeom prst="rect">
            <a:avLst/>
          </a:prstGeom>
        </p:spPr>
      </p:pic>
      <p:sp>
        <p:nvSpPr>
          <p:cNvPr id="7" name="Title 1"/>
          <p:cNvSpPr>
            <a:spLocks noGrp="1"/>
          </p:cNvSpPr>
          <p:nvPr>
            <p:ph type="title"/>
          </p:nvPr>
        </p:nvSpPr>
        <p:spPr>
          <a:xfrm>
            <a:off x="1270861" y="153873"/>
            <a:ext cx="6147416" cy="868363"/>
          </a:xfrm>
        </p:spPr>
        <p:txBody>
          <a:bodyPr>
            <a:noAutofit/>
          </a:bodyPr>
          <a:lstStyle/>
          <a:p>
            <a:pPr lvl="0" eaLnBrk="0" fontAlgn="base" hangingPunct="0">
              <a:spcAft>
                <a:spcPct val="0"/>
              </a:spcAft>
            </a:pPr>
            <a:r>
              <a:rPr lang="ga-IE" altLang="en-US" b="1" dirty="0">
                <a:solidFill>
                  <a:schemeClr val="bg1"/>
                </a:solidFill>
                <a:latin typeface="Arial"/>
                <a:ea typeface="ＭＳ Ｐゴシック"/>
                <a:cs typeface="ＭＳ Ｐゴシック"/>
              </a:rPr>
              <a:t>During a game</a:t>
            </a:r>
            <a:endParaRPr lang="en-IE" altLang="en-US" b="1" dirty="0">
              <a:solidFill>
                <a:schemeClr val="bg1"/>
              </a:solidFill>
              <a:latin typeface="Arial"/>
              <a:ea typeface="ＭＳ Ｐゴシック"/>
              <a:cs typeface="ＭＳ Ｐゴシック"/>
            </a:endParaRPr>
          </a:p>
        </p:txBody>
      </p:sp>
      <p:sp>
        <p:nvSpPr>
          <p:cNvPr id="18" name="Text Box 10">
            <a:extLst>
              <a:ext uri="{FF2B5EF4-FFF2-40B4-BE49-F238E27FC236}">
                <a16:creationId xmlns:a16="http://schemas.microsoft.com/office/drawing/2014/main" id="{774101B3-9940-4EF9-AC98-F47F110FF5D0}"/>
              </a:ext>
            </a:extLst>
          </p:cNvPr>
          <p:cNvSpPr txBox="1">
            <a:spLocks noChangeArrowheads="1"/>
          </p:cNvSpPr>
          <p:nvPr/>
        </p:nvSpPr>
        <p:spPr bwMode="auto">
          <a:xfrm>
            <a:off x="1895938" y="1813330"/>
            <a:ext cx="87658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GB" altLang="en-US" sz="2000" b="1" dirty="0">
                <a:solidFill>
                  <a:srgbClr val="006892"/>
                </a:solidFill>
                <a:latin typeface="Arial" charset="0"/>
                <a:ea typeface="Arial" charset="0"/>
                <a:cs typeface="Arial" charset="0"/>
              </a:rPr>
              <a:t>1.  Take notes/ Receive information from note taker</a:t>
            </a:r>
            <a:endParaRPr lang="en-US" sz="2000" dirty="0">
              <a:solidFill>
                <a:srgbClr val="006892"/>
              </a:solidFill>
              <a:latin typeface="Arial" charset="0"/>
              <a:ea typeface="Arial" charset="0"/>
              <a:cs typeface="Arial" charset="0"/>
            </a:endParaRPr>
          </a:p>
        </p:txBody>
      </p:sp>
      <p:sp>
        <p:nvSpPr>
          <p:cNvPr id="19" name="Text Box 11">
            <a:extLst>
              <a:ext uri="{FF2B5EF4-FFF2-40B4-BE49-F238E27FC236}">
                <a16:creationId xmlns:a16="http://schemas.microsoft.com/office/drawing/2014/main" id="{B0398839-49C8-41D5-A7BF-9F96F26A27BE}"/>
              </a:ext>
            </a:extLst>
          </p:cNvPr>
          <p:cNvSpPr txBox="1">
            <a:spLocks noChangeArrowheads="1"/>
          </p:cNvSpPr>
          <p:nvPr/>
        </p:nvSpPr>
        <p:spPr bwMode="auto">
          <a:xfrm>
            <a:off x="1895938" y="4450277"/>
            <a:ext cx="8001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GB" altLang="en-US" sz="2000" b="1">
                <a:solidFill>
                  <a:srgbClr val="006892"/>
                </a:solidFill>
                <a:latin typeface="Arial" charset="0"/>
                <a:ea typeface="Arial" charset="0"/>
                <a:cs typeface="Arial" charset="0"/>
              </a:rPr>
              <a:t>4.  </a:t>
            </a:r>
            <a:r>
              <a:rPr lang="en-GB" altLang="en-US" sz="2000" b="1" dirty="0">
                <a:solidFill>
                  <a:srgbClr val="006892"/>
                </a:solidFill>
                <a:latin typeface="Arial" charset="0"/>
                <a:ea typeface="Arial" charset="0"/>
                <a:cs typeface="Arial" charset="0"/>
              </a:rPr>
              <a:t>Make positional changes</a:t>
            </a:r>
          </a:p>
        </p:txBody>
      </p:sp>
      <p:sp>
        <p:nvSpPr>
          <p:cNvPr id="20" name="Text Box 15">
            <a:extLst>
              <a:ext uri="{FF2B5EF4-FFF2-40B4-BE49-F238E27FC236}">
                <a16:creationId xmlns:a16="http://schemas.microsoft.com/office/drawing/2014/main" id="{49536F45-6EF1-45B1-807C-4F2AC34D4FEC}"/>
              </a:ext>
            </a:extLst>
          </p:cNvPr>
          <p:cNvSpPr txBox="1">
            <a:spLocks noChangeArrowheads="1"/>
          </p:cNvSpPr>
          <p:nvPr/>
        </p:nvSpPr>
        <p:spPr bwMode="auto">
          <a:xfrm>
            <a:off x="1895938" y="2608511"/>
            <a:ext cx="4953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IE" altLang="en-US" sz="2000" b="1">
                <a:solidFill>
                  <a:srgbClr val="006892"/>
                </a:solidFill>
                <a:latin typeface="Arial" charset="0"/>
                <a:ea typeface="Arial" charset="0"/>
                <a:cs typeface="Arial" charset="0"/>
              </a:rPr>
              <a:t>2. </a:t>
            </a:r>
            <a:r>
              <a:rPr lang="en-IE" altLang="en-US" sz="2000" b="1" dirty="0">
                <a:solidFill>
                  <a:srgbClr val="006892"/>
                </a:solidFill>
                <a:latin typeface="Arial" charset="0"/>
                <a:ea typeface="Arial" charset="0"/>
                <a:cs typeface="Arial" charset="0"/>
              </a:rPr>
              <a:t>Analyse Performance</a:t>
            </a:r>
            <a:endParaRPr lang="en-GB" altLang="en-US" sz="2000" b="1" dirty="0">
              <a:solidFill>
                <a:srgbClr val="006892"/>
              </a:solidFill>
              <a:latin typeface="Arial" charset="0"/>
              <a:ea typeface="Arial" charset="0"/>
              <a:cs typeface="Arial" charset="0"/>
            </a:endParaRPr>
          </a:p>
        </p:txBody>
      </p:sp>
      <p:sp>
        <p:nvSpPr>
          <p:cNvPr id="21" name="Text Box 16">
            <a:extLst>
              <a:ext uri="{FF2B5EF4-FFF2-40B4-BE49-F238E27FC236}">
                <a16:creationId xmlns:a16="http://schemas.microsoft.com/office/drawing/2014/main" id="{F130599D-7EDB-4B45-A669-43161400ABD4}"/>
              </a:ext>
            </a:extLst>
          </p:cNvPr>
          <p:cNvSpPr txBox="1">
            <a:spLocks noChangeArrowheads="1"/>
          </p:cNvSpPr>
          <p:nvPr/>
        </p:nvSpPr>
        <p:spPr bwMode="auto">
          <a:xfrm>
            <a:off x="1895938" y="3549486"/>
            <a:ext cx="7162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IE" altLang="en-US" sz="2000" b="1">
                <a:solidFill>
                  <a:srgbClr val="006892"/>
                </a:solidFill>
                <a:latin typeface="Arial" charset="0"/>
                <a:ea typeface="Arial" charset="0"/>
                <a:cs typeface="Arial" charset="0"/>
              </a:rPr>
              <a:t>3. </a:t>
            </a:r>
            <a:r>
              <a:rPr lang="en-IE" altLang="en-US" sz="2000" b="1" dirty="0">
                <a:solidFill>
                  <a:srgbClr val="006892"/>
                </a:solidFill>
                <a:latin typeface="Arial" charset="0"/>
                <a:ea typeface="Arial" charset="0"/>
                <a:cs typeface="Arial" charset="0"/>
              </a:rPr>
              <a:t>Change Tactical Ploys</a:t>
            </a:r>
            <a:endParaRPr lang="en-GB" altLang="en-US" sz="2000" b="1" dirty="0">
              <a:solidFill>
                <a:srgbClr val="006892"/>
              </a:solidFill>
              <a:latin typeface="Arial" charset="0"/>
              <a:ea typeface="Arial" charset="0"/>
              <a:cs typeface="Arial" charset="0"/>
            </a:endParaRPr>
          </a:p>
        </p:txBody>
      </p:sp>
      <p:sp>
        <p:nvSpPr>
          <p:cNvPr id="22" name="TextBox 21">
            <a:extLst>
              <a:ext uri="{FF2B5EF4-FFF2-40B4-BE49-F238E27FC236}">
                <a16:creationId xmlns:a16="http://schemas.microsoft.com/office/drawing/2014/main" id="{000AC65D-B185-4380-B9D9-2F50BEB4940E}"/>
              </a:ext>
            </a:extLst>
          </p:cNvPr>
          <p:cNvSpPr txBox="1"/>
          <p:nvPr/>
        </p:nvSpPr>
        <p:spPr>
          <a:xfrm>
            <a:off x="1895938" y="5285642"/>
            <a:ext cx="692701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eaLnBrk="0" fontAlgn="base" hangingPunct="0">
              <a:spcBef>
                <a:spcPct val="0"/>
              </a:spcBef>
              <a:spcAft>
                <a:spcPct val="0"/>
              </a:spcAft>
            </a:pPr>
            <a:r>
              <a:rPr lang="en-GB" sz="2000" b="1" dirty="0">
                <a:solidFill>
                  <a:srgbClr val="006892"/>
                </a:solidFill>
                <a:latin typeface="Arial" charset="0"/>
                <a:ea typeface="Arial" charset="0"/>
                <a:cs typeface="Arial" charset="0"/>
              </a:rPr>
              <a:t>5.  Make relevant substitutions</a:t>
            </a:r>
            <a:endParaRPr lang="en-US" sz="2000" dirty="0">
              <a:solidFill>
                <a:srgbClr val="006892"/>
              </a:solidFill>
              <a:latin typeface="Arial" charset="0"/>
              <a:ea typeface="Arial" charset="0"/>
              <a:cs typeface="Arial" charset="0"/>
            </a:endParaRPr>
          </a:p>
        </p:txBody>
      </p:sp>
      <p:pic>
        <p:nvPicPr>
          <p:cNvPr id="23" name="Picture 22"/>
          <p:cNvPicPr>
            <a:picLocks noChangeAspect="1"/>
          </p:cNvPicPr>
          <p:nvPr/>
        </p:nvPicPr>
        <p:blipFill>
          <a:blip r:embed="rId4"/>
          <a:stretch>
            <a:fillRect/>
          </a:stretch>
        </p:blipFill>
        <p:spPr>
          <a:xfrm>
            <a:off x="5756495" y="2808566"/>
            <a:ext cx="6009809" cy="2971751"/>
          </a:xfrm>
          <a:prstGeom prst="rect">
            <a:avLst/>
          </a:prstGeom>
        </p:spPr>
      </p:pic>
    </p:spTree>
    <p:extLst>
      <p:ext uri="{BB962C8B-B14F-4D97-AF65-F5344CB8AC3E}">
        <p14:creationId xmlns:p14="http://schemas.microsoft.com/office/powerpoint/2010/main" val="16834114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0-#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0-#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utoUpdateAnimBg="0"/>
      <p:bldP spid="19" grpId="0" autoUpdateAnimBg="0"/>
      <p:bldP spid="20" grpId="0" autoUpdateAnimBg="0"/>
      <p:bldP spid="2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0800000">
            <a:off x="0" y="0"/>
            <a:ext cx="10401583" cy="1577808"/>
          </a:xfrm>
          <a:prstGeom prst="rect">
            <a:avLst/>
          </a:prstGeom>
        </p:spPr>
      </p:pic>
      <p:pic>
        <p:nvPicPr>
          <p:cNvPr id="5" name="Picture 4"/>
          <p:cNvPicPr>
            <a:picLocks noChangeAspect="1"/>
          </p:cNvPicPr>
          <p:nvPr/>
        </p:nvPicPr>
        <p:blipFill>
          <a:blip r:embed="rId2"/>
          <a:stretch>
            <a:fillRect/>
          </a:stretch>
        </p:blipFill>
        <p:spPr>
          <a:xfrm>
            <a:off x="4246979" y="5596750"/>
            <a:ext cx="8314701" cy="1261250"/>
          </a:xfrm>
          <a:prstGeom prst="rect">
            <a:avLst/>
          </a:prstGeom>
        </p:spPr>
      </p:pic>
      <p:pic>
        <p:nvPicPr>
          <p:cNvPr id="6" name="Picture 5"/>
          <p:cNvPicPr>
            <a:picLocks noChangeAspect="1"/>
          </p:cNvPicPr>
          <p:nvPr/>
        </p:nvPicPr>
        <p:blipFill>
          <a:blip r:embed="rId3"/>
          <a:stretch>
            <a:fillRect/>
          </a:stretch>
        </p:blipFill>
        <p:spPr>
          <a:xfrm>
            <a:off x="262585" y="5951233"/>
            <a:ext cx="1426731" cy="552283"/>
          </a:xfrm>
          <a:prstGeom prst="rect">
            <a:avLst/>
          </a:prstGeom>
        </p:spPr>
      </p:pic>
      <p:sp>
        <p:nvSpPr>
          <p:cNvPr id="7" name="Title 1"/>
          <p:cNvSpPr>
            <a:spLocks noGrp="1"/>
          </p:cNvSpPr>
          <p:nvPr>
            <p:ph type="title"/>
          </p:nvPr>
        </p:nvSpPr>
        <p:spPr>
          <a:xfrm>
            <a:off x="1270861" y="153873"/>
            <a:ext cx="6147416" cy="868363"/>
          </a:xfrm>
        </p:spPr>
        <p:txBody>
          <a:bodyPr>
            <a:noAutofit/>
          </a:bodyPr>
          <a:lstStyle/>
          <a:p>
            <a:pPr lvl="0" eaLnBrk="0" fontAlgn="base" hangingPunct="0">
              <a:spcAft>
                <a:spcPct val="0"/>
              </a:spcAft>
            </a:pPr>
            <a:r>
              <a:rPr lang="ga-IE" altLang="en-US" sz="3200" b="1" dirty="0">
                <a:solidFill>
                  <a:schemeClr val="bg1"/>
                </a:solidFill>
                <a:latin typeface="Arial"/>
                <a:ea typeface="ＭＳ Ｐゴシック"/>
                <a:cs typeface="ＭＳ Ｐゴシック"/>
              </a:rPr>
              <a:t>Immediatley after the game</a:t>
            </a:r>
            <a:endParaRPr lang="en-IE" altLang="en-US" sz="3200" b="1" dirty="0">
              <a:solidFill>
                <a:schemeClr val="bg1"/>
              </a:solidFill>
              <a:latin typeface="Arial"/>
              <a:ea typeface="ＭＳ Ｐゴシック"/>
              <a:cs typeface="ＭＳ Ｐゴシック"/>
            </a:endParaRPr>
          </a:p>
        </p:txBody>
      </p:sp>
      <p:sp>
        <p:nvSpPr>
          <p:cNvPr id="8" name="Text Box 13">
            <a:extLst>
              <a:ext uri="{FF2B5EF4-FFF2-40B4-BE49-F238E27FC236}">
                <a16:creationId xmlns:a16="http://schemas.microsoft.com/office/drawing/2014/main" id="{3051CE0B-FA55-46A4-B5AF-B13D94537A27}"/>
              </a:ext>
            </a:extLst>
          </p:cNvPr>
          <p:cNvSpPr txBox="1">
            <a:spLocks noChangeArrowheads="1"/>
          </p:cNvSpPr>
          <p:nvPr/>
        </p:nvSpPr>
        <p:spPr bwMode="auto">
          <a:xfrm>
            <a:off x="907592" y="1869786"/>
            <a:ext cx="99011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GB" altLang="en-US" sz="2000" b="1" dirty="0">
                <a:solidFill>
                  <a:srgbClr val="006892"/>
                </a:solidFill>
                <a:latin typeface="Arial" charset="0"/>
                <a:ea typeface="Arial" charset="0"/>
                <a:cs typeface="Arial" charset="0"/>
              </a:rPr>
              <a:t>1</a:t>
            </a:r>
            <a:r>
              <a:rPr lang="en-GB" altLang="en-US" b="1" dirty="0">
                <a:solidFill>
                  <a:srgbClr val="006892"/>
                </a:solidFill>
                <a:latin typeface="Arial" charset="0"/>
                <a:ea typeface="Arial" charset="0"/>
                <a:cs typeface="Arial" charset="0"/>
              </a:rPr>
              <a:t>.    Keep comments short and honest - not confrontational.</a:t>
            </a:r>
          </a:p>
        </p:txBody>
      </p:sp>
      <p:sp>
        <p:nvSpPr>
          <p:cNvPr id="9" name="Text Box 16">
            <a:extLst>
              <a:ext uri="{FF2B5EF4-FFF2-40B4-BE49-F238E27FC236}">
                <a16:creationId xmlns:a16="http://schemas.microsoft.com/office/drawing/2014/main" id="{58635A30-595E-4E8F-A475-08E39937CE96}"/>
              </a:ext>
            </a:extLst>
          </p:cNvPr>
          <p:cNvSpPr txBox="1">
            <a:spLocks noChangeArrowheads="1"/>
          </p:cNvSpPr>
          <p:nvPr/>
        </p:nvSpPr>
        <p:spPr bwMode="auto">
          <a:xfrm>
            <a:off x="916713" y="2573001"/>
            <a:ext cx="88504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GB" altLang="en-US" b="1" dirty="0">
                <a:solidFill>
                  <a:srgbClr val="006892"/>
                </a:solidFill>
                <a:latin typeface="Arial" charset="0"/>
                <a:ea typeface="Arial" charset="0"/>
                <a:cs typeface="Arial" charset="0"/>
              </a:rPr>
              <a:t>2.   Emphasise the positive aspects of the performance</a:t>
            </a:r>
          </a:p>
        </p:txBody>
      </p:sp>
      <p:sp>
        <p:nvSpPr>
          <p:cNvPr id="10" name="Text Box 17">
            <a:extLst>
              <a:ext uri="{FF2B5EF4-FFF2-40B4-BE49-F238E27FC236}">
                <a16:creationId xmlns:a16="http://schemas.microsoft.com/office/drawing/2014/main" id="{43E9E5E5-3128-4F22-91B3-E0C1AC898F57}"/>
              </a:ext>
            </a:extLst>
          </p:cNvPr>
          <p:cNvSpPr txBox="1">
            <a:spLocks noChangeArrowheads="1"/>
          </p:cNvSpPr>
          <p:nvPr/>
        </p:nvSpPr>
        <p:spPr bwMode="auto">
          <a:xfrm>
            <a:off x="916713" y="3909060"/>
            <a:ext cx="9882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GB" altLang="en-US" b="1">
                <a:solidFill>
                  <a:srgbClr val="006892"/>
                </a:solidFill>
                <a:latin typeface="Arial" charset="0"/>
                <a:ea typeface="Arial" charset="0"/>
                <a:cs typeface="Arial" charset="0"/>
              </a:rPr>
              <a:t>4.   </a:t>
            </a:r>
            <a:r>
              <a:rPr lang="en-GB" altLang="en-US" b="1" dirty="0">
                <a:solidFill>
                  <a:srgbClr val="006892"/>
                </a:solidFill>
                <a:latin typeface="Arial" charset="0"/>
                <a:ea typeface="Arial" charset="0"/>
                <a:cs typeface="Arial" charset="0"/>
              </a:rPr>
              <a:t>Talk to mentors &amp; selectors about planning next session</a:t>
            </a:r>
          </a:p>
        </p:txBody>
      </p:sp>
      <p:sp>
        <p:nvSpPr>
          <p:cNvPr id="11" name="Text Box 18">
            <a:extLst>
              <a:ext uri="{FF2B5EF4-FFF2-40B4-BE49-F238E27FC236}">
                <a16:creationId xmlns:a16="http://schemas.microsoft.com/office/drawing/2014/main" id="{15818141-1D6F-4AA1-A6C3-E121ADA8E4A9}"/>
              </a:ext>
            </a:extLst>
          </p:cNvPr>
          <p:cNvSpPr txBox="1">
            <a:spLocks noChangeArrowheads="1"/>
          </p:cNvSpPr>
          <p:nvPr/>
        </p:nvSpPr>
        <p:spPr bwMode="auto">
          <a:xfrm>
            <a:off x="916713" y="3230268"/>
            <a:ext cx="7144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GB" altLang="en-US" b="1">
                <a:solidFill>
                  <a:srgbClr val="006892"/>
                </a:solidFill>
                <a:latin typeface="Arial" charset="0"/>
                <a:ea typeface="Arial" charset="0"/>
                <a:cs typeface="Arial" charset="0"/>
              </a:rPr>
              <a:t>3.   </a:t>
            </a:r>
            <a:r>
              <a:rPr lang="en-GB" altLang="en-US" b="1" dirty="0">
                <a:solidFill>
                  <a:srgbClr val="006892"/>
                </a:solidFill>
                <a:latin typeface="Arial" charset="0"/>
                <a:ea typeface="Arial" charset="0"/>
                <a:cs typeface="Arial" charset="0"/>
              </a:rPr>
              <a:t>Gather/Listen to Factual Information</a:t>
            </a:r>
          </a:p>
        </p:txBody>
      </p:sp>
      <p:sp>
        <p:nvSpPr>
          <p:cNvPr id="12" name="Text Box 19">
            <a:extLst>
              <a:ext uri="{FF2B5EF4-FFF2-40B4-BE49-F238E27FC236}">
                <a16:creationId xmlns:a16="http://schemas.microsoft.com/office/drawing/2014/main" id="{487C3A15-B9FF-4796-890B-EE2EB1916550}"/>
              </a:ext>
            </a:extLst>
          </p:cNvPr>
          <p:cNvSpPr txBox="1">
            <a:spLocks noChangeArrowheads="1"/>
          </p:cNvSpPr>
          <p:nvPr/>
        </p:nvSpPr>
        <p:spPr bwMode="auto">
          <a:xfrm>
            <a:off x="916713" y="4730257"/>
            <a:ext cx="92809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360363" indent="-36036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60045" indent="-360045">
              <a:spcBef>
                <a:spcPct val="50000"/>
              </a:spcBef>
            </a:pPr>
            <a:r>
              <a:rPr lang="en-IE" altLang="en-US" b="1">
                <a:solidFill>
                  <a:srgbClr val="006892"/>
                </a:solidFill>
                <a:latin typeface="Arial" charset="0"/>
                <a:ea typeface="Arial" charset="0"/>
                <a:cs typeface="Arial" charset="0"/>
              </a:rPr>
              <a:t>5. </a:t>
            </a:r>
            <a:r>
              <a:rPr lang="en-IE" altLang="en-US" b="1" dirty="0">
                <a:solidFill>
                  <a:srgbClr val="006892"/>
                </a:solidFill>
                <a:latin typeface="Arial" charset="0"/>
                <a:ea typeface="Arial" charset="0"/>
                <a:cs typeface="Arial" charset="0"/>
              </a:rPr>
              <a:t>Arrange a team meeting prior to next training if it is appropriate</a:t>
            </a:r>
          </a:p>
        </p:txBody>
      </p:sp>
    </p:spTree>
    <p:extLst>
      <p:ext uri="{BB962C8B-B14F-4D97-AF65-F5344CB8AC3E}">
        <p14:creationId xmlns:p14="http://schemas.microsoft.com/office/powerpoint/2010/main" val="1771429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3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3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3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3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1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iterate type="wd">
                                    <p:tmPct val="100000"/>
                                  </p:iterate>
                                  <p:childTnLst>
                                    <p:set>
                                      <p:cBhvr>
                                        <p:cTn id="30" dur="1" fill="hold">
                                          <p:stCondLst>
                                            <p:cond delay="0"/>
                                          </p:stCondLst>
                                        </p:cTn>
                                        <p:tgtEl>
                                          <p:spTgt spid="12">
                                            <p:txEl>
                                              <p:pRg st="0" end="0"/>
                                            </p:txEl>
                                          </p:spTgt>
                                        </p:tgtEl>
                                        <p:attrNameLst>
                                          <p:attrName>style.visibility</p:attrName>
                                        </p:attrNameLst>
                                      </p:cBhvr>
                                      <p:to>
                                        <p:strVal val="visible"/>
                                      </p:to>
                                    </p:set>
                                    <p:anim calcmode="lin" valueType="num">
                                      <p:cBhvr additive="base">
                                        <p:cTn id="31" dur="3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1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P spid="9" grpId="0" build="p" autoUpdateAnimBg="0"/>
      <p:bldP spid="10" grpId="0" build="p" autoUpdateAnimBg="0"/>
      <p:bldP spid="11" grpId="0" build="p" autoUpdateAnimBg="0"/>
      <p:bldP spid="12"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0800000">
            <a:off x="0" y="0"/>
            <a:ext cx="10401583" cy="1577808"/>
          </a:xfrm>
          <a:prstGeom prst="rect">
            <a:avLst/>
          </a:prstGeom>
        </p:spPr>
      </p:pic>
      <p:pic>
        <p:nvPicPr>
          <p:cNvPr id="5" name="Picture 4"/>
          <p:cNvPicPr>
            <a:picLocks noChangeAspect="1"/>
          </p:cNvPicPr>
          <p:nvPr/>
        </p:nvPicPr>
        <p:blipFill>
          <a:blip r:embed="rId2"/>
          <a:stretch>
            <a:fillRect/>
          </a:stretch>
        </p:blipFill>
        <p:spPr>
          <a:xfrm>
            <a:off x="4236343" y="5596750"/>
            <a:ext cx="8314701" cy="1261250"/>
          </a:xfrm>
          <a:prstGeom prst="rect">
            <a:avLst/>
          </a:prstGeom>
        </p:spPr>
      </p:pic>
      <p:pic>
        <p:nvPicPr>
          <p:cNvPr id="6" name="Picture 5"/>
          <p:cNvPicPr>
            <a:picLocks noChangeAspect="1"/>
          </p:cNvPicPr>
          <p:nvPr/>
        </p:nvPicPr>
        <p:blipFill>
          <a:blip r:embed="rId3"/>
          <a:stretch>
            <a:fillRect/>
          </a:stretch>
        </p:blipFill>
        <p:spPr>
          <a:xfrm>
            <a:off x="262585" y="5951233"/>
            <a:ext cx="1426731" cy="552283"/>
          </a:xfrm>
          <a:prstGeom prst="rect">
            <a:avLst/>
          </a:prstGeom>
        </p:spPr>
      </p:pic>
      <p:sp>
        <p:nvSpPr>
          <p:cNvPr id="7" name="Title 1"/>
          <p:cNvSpPr>
            <a:spLocks noGrp="1"/>
          </p:cNvSpPr>
          <p:nvPr>
            <p:ph type="title"/>
          </p:nvPr>
        </p:nvSpPr>
        <p:spPr>
          <a:xfrm>
            <a:off x="1433593" y="354722"/>
            <a:ext cx="6147416" cy="868363"/>
          </a:xfrm>
        </p:spPr>
        <p:txBody>
          <a:bodyPr>
            <a:noAutofit/>
          </a:bodyPr>
          <a:lstStyle/>
          <a:p>
            <a:pPr eaLnBrk="0" fontAlgn="base" hangingPunct="0">
              <a:spcAft>
                <a:spcPct val="0"/>
              </a:spcAft>
            </a:pPr>
            <a:r>
              <a:rPr lang="en-IE" altLang="en-US" sz="3200" b="1">
                <a:solidFill>
                  <a:schemeClr val="bg1"/>
                </a:solidFill>
                <a:latin typeface="Arial"/>
                <a:ea typeface="ＭＳ Ｐゴシック"/>
                <a:cs typeface="ＭＳ Ｐゴシック"/>
              </a:rPr>
              <a:t>Post Match Review</a:t>
            </a:r>
            <a:br>
              <a:rPr lang="en-IE" altLang="en-US" sz="3200" b="1">
                <a:solidFill>
                  <a:schemeClr val="bg1"/>
                </a:solidFill>
                <a:latin typeface="Arial"/>
                <a:ea typeface="ＭＳ Ｐゴシック"/>
                <a:cs typeface="ＭＳ Ｐゴシック"/>
              </a:rPr>
            </a:br>
            <a:endParaRPr lang="en-IE" altLang="en-US" sz="3200" b="1" dirty="0">
              <a:solidFill>
                <a:schemeClr val="bg1"/>
              </a:solidFill>
              <a:latin typeface="Arial"/>
              <a:ea typeface="ＭＳ Ｐゴシック"/>
              <a:cs typeface="ＭＳ Ｐゴシック"/>
            </a:endParaRPr>
          </a:p>
        </p:txBody>
      </p:sp>
      <p:sp>
        <p:nvSpPr>
          <p:cNvPr id="12" name="Text Box 13">
            <a:extLst>
              <a:ext uri="{FF2B5EF4-FFF2-40B4-BE49-F238E27FC236}">
                <a16:creationId xmlns:a16="http://schemas.microsoft.com/office/drawing/2014/main" id="{542CE2B6-5436-4D7C-89A7-A9A68778D540}"/>
              </a:ext>
            </a:extLst>
          </p:cNvPr>
          <p:cNvSpPr txBox="1">
            <a:spLocks noChangeArrowheads="1"/>
          </p:cNvSpPr>
          <p:nvPr/>
        </p:nvSpPr>
        <p:spPr bwMode="auto">
          <a:xfrm>
            <a:off x="1924373" y="1734094"/>
            <a:ext cx="10544014"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GB" altLang="en-US" sz="2000" b="1">
                <a:solidFill>
                  <a:srgbClr val="006892"/>
                </a:solidFill>
                <a:latin typeface="Arial" charset="0"/>
                <a:ea typeface="Arial" charset="0"/>
                <a:cs typeface="Arial" charset="0"/>
              </a:rPr>
              <a:t>1.    </a:t>
            </a:r>
            <a:r>
              <a:rPr lang="en-IE" altLang="en-US" sz="2000" b="1">
                <a:solidFill>
                  <a:srgbClr val="006892"/>
                </a:solidFill>
                <a:latin typeface="Arial" charset="0"/>
                <a:ea typeface="Arial" charset="0"/>
                <a:cs typeface="Arial" charset="0"/>
              </a:rPr>
              <a:t>Planned meeting in advance at the appropriate time.</a:t>
            </a:r>
            <a:endParaRPr lang="en-GB" altLang="en-US" sz="2000" b="1">
              <a:solidFill>
                <a:srgbClr val="006892"/>
              </a:solidFill>
              <a:latin typeface="Arial" charset="0"/>
              <a:ea typeface="Arial" charset="0"/>
              <a:cs typeface="Arial" charset="0"/>
            </a:endParaRPr>
          </a:p>
        </p:txBody>
      </p:sp>
      <p:sp>
        <p:nvSpPr>
          <p:cNvPr id="13" name="Text Box 14">
            <a:extLst>
              <a:ext uri="{FF2B5EF4-FFF2-40B4-BE49-F238E27FC236}">
                <a16:creationId xmlns:a16="http://schemas.microsoft.com/office/drawing/2014/main" id="{60700928-9485-4C31-8C28-8773DD78B196}"/>
              </a:ext>
            </a:extLst>
          </p:cNvPr>
          <p:cNvSpPr txBox="1">
            <a:spLocks noChangeArrowheads="1"/>
          </p:cNvSpPr>
          <p:nvPr/>
        </p:nvSpPr>
        <p:spPr bwMode="auto">
          <a:xfrm>
            <a:off x="1924373" y="2267494"/>
            <a:ext cx="10544014"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lnSpc>
                <a:spcPct val="85000"/>
              </a:lnSpc>
              <a:spcBef>
                <a:spcPct val="50000"/>
              </a:spcBef>
              <a:spcAft>
                <a:spcPct val="0"/>
              </a:spcAft>
              <a:buFontTx/>
              <a:buAutoNum type="arabicPeriod" startAt="2"/>
            </a:pPr>
            <a:r>
              <a:rPr lang="en-IE" altLang="en-US" sz="2000" b="1">
                <a:solidFill>
                  <a:srgbClr val="006892"/>
                </a:solidFill>
                <a:latin typeface="Arial" charset="0"/>
                <a:ea typeface="Arial" charset="0"/>
                <a:cs typeface="Arial" charset="0"/>
              </a:rPr>
              <a:t>OPEN DISCUSSION CHAIRED BY COACH</a:t>
            </a:r>
          </a:p>
          <a:p>
            <a:pPr eaLnBrk="0" fontAlgn="base" hangingPunct="0">
              <a:lnSpc>
                <a:spcPct val="85000"/>
              </a:lnSpc>
              <a:spcBef>
                <a:spcPct val="50000"/>
              </a:spcBef>
              <a:spcAft>
                <a:spcPct val="0"/>
              </a:spcAft>
            </a:pPr>
            <a:r>
              <a:rPr lang="en-IE" altLang="en-US" sz="2000" b="1">
                <a:solidFill>
                  <a:srgbClr val="006892"/>
                </a:solidFill>
                <a:latin typeface="Arial" charset="0"/>
                <a:ea typeface="Arial" charset="0"/>
                <a:cs typeface="Arial" charset="0"/>
              </a:rPr>
              <a:t>	Key Elements:</a:t>
            </a:r>
          </a:p>
          <a:p>
            <a:pPr eaLnBrk="0" fontAlgn="base" hangingPunct="0">
              <a:lnSpc>
                <a:spcPct val="85000"/>
              </a:lnSpc>
              <a:spcBef>
                <a:spcPct val="50000"/>
              </a:spcBef>
              <a:spcAft>
                <a:spcPct val="0"/>
              </a:spcAft>
              <a:buFontTx/>
              <a:buChar char="-"/>
            </a:pPr>
            <a:r>
              <a:rPr lang="en-IE" altLang="en-US" sz="2000" b="1">
                <a:solidFill>
                  <a:srgbClr val="006892"/>
                </a:solidFill>
                <a:latin typeface="Arial" charset="0"/>
                <a:ea typeface="Arial" charset="0"/>
                <a:cs typeface="Arial" charset="0"/>
              </a:rPr>
              <a:t>Everyone encouraged to contribute in a forthright manner.</a:t>
            </a:r>
          </a:p>
          <a:p>
            <a:pPr eaLnBrk="0" fontAlgn="base" hangingPunct="0">
              <a:lnSpc>
                <a:spcPct val="85000"/>
              </a:lnSpc>
              <a:spcBef>
                <a:spcPct val="50000"/>
              </a:spcBef>
              <a:spcAft>
                <a:spcPct val="0"/>
              </a:spcAft>
              <a:buFontTx/>
              <a:buChar char="-"/>
            </a:pPr>
            <a:r>
              <a:rPr lang="en-IE" altLang="en-US" sz="2000" b="1">
                <a:solidFill>
                  <a:srgbClr val="006892"/>
                </a:solidFill>
                <a:latin typeface="Arial" charset="0"/>
                <a:ea typeface="Arial" charset="0"/>
                <a:cs typeface="Arial" charset="0"/>
              </a:rPr>
              <a:t>Constructive criticism for the good of the team.</a:t>
            </a:r>
          </a:p>
          <a:p>
            <a:pPr eaLnBrk="0" fontAlgn="base" hangingPunct="0">
              <a:lnSpc>
                <a:spcPct val="85000"/>
              </a:lnSpc>
              <a:spcBef>
                <a:spcPct val="50000"/>
              </a:spcBef>
              <a:spcAft>
                <a:spcPct val="0"/>
              </a:spcAft>
              <a:buFontTx/>
              <a:buChar char="-"/>
            </a:pPr>
            <a:r>
              <a:rPr lang="en-IE" altLang="en-US" sz="2000" b="1">
                <a:solidFill>
                  <a:srgbClr val="006892"/>
                </a:solidFill>
                <a:latin typeface="Arial" charset="0"/>
                <a:ea typeface="Arial" charset="0"/>
                <a:cs typeface="Arial" charset="0"/>
              </a:rPr>
              <a:t>Cover positive and negative.</a:t>
            </a:r>
            <a:endParaRPr lang="en-GB" altLang="en-US" sz="2000" b="1">
              <a:solidFill>
                <a:srgbClr val="006892"/>
              </a:solidFill>
              <a:latin typeface="Arial" charset="0"/>
              <a:ea typeface="Arial" charset="0"/>
              <a:cs typeface="Arial" charset="0"/>
            </a:endParaRPr>
          </a:p>
        </p:txBody>
      </p:sp>
      <p:sp>
        <p:nvSpPr>
          <p:cNvPr id="14" name="Text Box 15">
            <a:extLst>
              <a:ext uri="{FF2B5EF4-FFF2-40B4-BE49-F238E27FC236}">
                <a16:creationId xmlns:a16="http://schemas.microsoft.com/office/drawing/2014/main" id="{BE7D6F16-549A-4465-88E6-F435CF064823}"/>
              </a:ext>
            </a:extLst>
          </p:cNvPr>
          <p:cNvSpPr txBox="1">
            <a:spLocks noChangeArrowheads="1"/>
          </p:cNvSpPr>
          <p:nvPr/>
        </p:nvSpPr>
        <p:spPr bwMode="auto">
          <a:xfrm>
            <a:off x="1848173" y="4401094"/>
            <a:ext cx="10544014"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buFontTx/>
              <a:buAutoNum type="arabicPeriod" startAt="3"/>
            </a:pPr>
            <a:r>
              <a:rPr lang="en-IE" altLang="en-US" sz="2000" b="1">
                <a:solidFill>
                  <a:srgbClr val="006892"/>
                </a:solidFill>
                <a:latin typeface="Arial" charset="0"/>
                <a:ea typeface="Arial" charset="0"/>
                <a:cs typeface="Arial" charset="0"/>
              </a:rPr>
              <a:t>GIVE STATISTICAL ANALYSIS (as appropriate)</a:t>
            </a:r>
          </a:p>
          <a:p>
            <a:pPr eaLnBrk="0" fontAlgn="base" hangingPunct="0">
              <a:spcBef>
                <a:spcPct val="50000"/>
              </a:spcBef>
              <a:spcAft>
                <a:spcPct val="0"/>
              </a:spcAft>
            </a:pPr>
            <a:r>
              <a:rPr lang="en-IE" altLang="en-US" sz="2000" b="1">
                <a:solidFill>
                  <a:srgbClr val="006892"/>
                </a:solidFill>
                <a:latin typeface="Arial" charset="0"/>
                <a:ea typeface="Arial" charset="0"/>
                <a:cs typeface="Arial" charset="0"/>
              </a:rPr>
              <a:t>		A.	Statistics Sheet (Handout)</a:t>
            </a:r>
          </a:p>
          <a:p>
            <a:pPr eaLnBrk="0" fontAlgn="base" hangingPunct="0">
              <a:spcBef>
                <a:spcPct val="50000"/>
              </a:spcBef>
              <a:spcAft>
                <a:spcPct val="0"/>
              </a:spcAft>
            </a:pPr>
            <a:r>
              <a:rPr lang="en-IE" altLang="en-US" sz="2000" b="1">
                <a:solidFill>
                  <a:srgbClr val="006892"/>
                </a:solidFill>
                <a:latin typeface="Arial" charset="0"/>
                <a:ea typeface="Arial" charset="0"/>
                <a:cs typeface="Arial" charset="0"/>
              </a:rPr>
              <a:t>		B.	View video footage.</a:t>
            </a:r>
            <a:endParaRPr lang="en-GB" altLang="en-US" sz="2000" b="1">
              <a:solidFill>
                <a:srgbClr val="006892"/>
              </a:solidFill>
              <a:latin typeface="Arial" charset="0"/>
              <a:ea typeface="Arial" charset="0"/>
              <a:cs typeface="Arial" charset="0"/>
            </a:endParaRPr>
          </a:p>
        </p:txBody>
      </p:sp>
      <p:sp>
        <p:nvSpPr>
          <p:cNvPr id="15" name="Text Box 16">
            <a:extLst>
              <a:ext uri="{FF2B5EF4-FFF2-40B4-BE49-F238E27FC236}">
                <a16:creationId xmlns:a16="http://schemas.microsoft.com/office/drawing/2014/main" id="{FEEFE4EC-8009-4813-8DD4-099361C7285F}"/>
              </a:ext>
            </a:extLst>
          </p:cNvPr>
          <p:cNvSpPr txBox="1">
            <a:spLocks noChangeArrowheads="1"/>
          </p:cNvSpPr>
          <p:nvPr/>
        </p:nvSpPr>
        <p:spPr bwMode="auto">
          <a:xfrm>
            <a:off x="1848173" y="5925094"/>
            <a:ext cx="10544014"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IE" altLang="en-US" sz="2000" b="1" dirty="0">
                <a:solidFill>
                  <a:srgbClr val="006892"/>
                </a:solidFill>
                <a:latin typeface="Arial" charset="0"/>
                <a:ea typeface="Arial" charset="0"/>
                <a:cs typeface="Arial" charset="0"/>
              </a:rPr>
              <a:t>4.   SET GOALS</a:t>
            </a:r>
            <a:endParaRPr lang="en-GB" altLang="en-US" sz="2000" b="1" dirty="0">
              <a:solidFill>
                <a:srgbClr val="006892"/>
              </a:solidFill>
              <a:latin typeface="Arial" charset="0"/>
              <a:ea typeface="Arial" charset="0"/>
              <a:cs typeface="Arial" charset="0"/>
            </a:endParaRPr>
          </a:p>
        </p:txBody>
      </p:sp>
    </p:spTree>
    <p:extLst>
      <p:ext uri="{BB962C8B-B14F-4D97-AF65-F5344CB8AC3E}">
        <p14:creationId xmlns:p14="http://schemas.microsoft.com/office/powerpoint/2010/main" val="553678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13" grpId="0" autoUpdateAnimBg="0"/>
      <p:bldP spid="14" grpId="0" autoUpdateAnimBg="0"/>
      <p:bldP spid="1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0800000">
            <a:off x="0" y="0"/>
            <a:ext cx="10401583" cy="1577808"/>
          </a:xfrm>
          <a:prstGeom prst="rect">
            <a:avLst/>
          </a:prstGeom>
        </p:spPr>
      </p:pic>
      <p:pic>
        <p:nvPicPr>
          <p:cNvPr id="5" name="Picture 4"/>
          <p:cNvPicPr>
            <a:picLocks noChangeAspect="1"/>
          </p:cNvPicPr>
          <p:nvPr/>
        </p:nvPicPr>
        <p:blipFill>
          <a:blip r:embed="rId2"/>
          <a:stretch>
            <a:fillRect/>
          </a:stretch>
        </p:blipFill>
        <p:spPr>
          <a:xfrm>
            <a:off x="4236343" y="5596750"/>
            <a:ext cx="8314701" cy="1261250"/>
          </a:xfrm>
          <a:prstGeom prst="rect">
            <a:avLst/>
          </a:prstGeom>
        </p:spPr>
      </p:pic>
      <p:pic>
        <p:nvPicPr>
          <p:cNvPr id="6" name="Picture 5"/>
          <p:cNvPicPr>
            <a:picLocks noChangeAspect="1"/>
          </p:cNvPicPr>
          <p:nvPr/>
        </p:nvPicPr>
        <p:blipFill>
          <a:blip r:embed="rId3"/>
          <a:stretch>
            <a:fillRect/>
          </a:stretch>
        </p:blipFill>
        <p:spPr>
          <a:xfrm>
            <a:off x="262585" y="5951233"/>
            <a:ext cx="1426731" cy="552283"/>
          </a:xfrm>
          <a:prstGeom prst="rect">
            <a:avLst/>
          </a:prstGeom>
        </p:spPr>
      </p:pic>
      <p:pic>
        <p:nvPicPr>
          <p:cNvPr id="7" name="Picture 6"/>
          <p:cNvPicPr>
            <a:picLocks noChangeAspect="1"/>
          </p:cNvPicPr>
          <p:nvPr/>
        </p:nvPicPr>
        <p:blipFill>
          <a:blip r:embed="rId4"/>
          <a:stretch>
            <a:fillRect/>
          </a:stretch>
        </p:blipFill>
        <p:spPr>
          <a:xfrm>
            <a:off x="3229029" y="1577809"/>
            <a:ext cx="4439193" cy="4439193"/>
          </a:xfrm>
          <a:prstGeom prst="rect">
            <a:avLst/>
          </a:prstGeom>
        </p:spPr>
      </p:pic>
      <p:sp>
        <p:nvSpPr>
          <p:cNvPr id="8" name="Text Box 7">
            <a:extLst>
              <a:ext uri="{FF2B5EF4-FFF2-40B4-BE49-F238E27FC236}">
                <a16:creationId xmlns:a16="http://schemas.microsoft.com/office/drawing/2014/main" id="{2CBC192D-FE39-429B-9E20-47E4BABA6A22}"/>
              </a:ext>
            </a:extLst>
          </p:cNvPr>
          <p:cNvSpPr txBox="1">
            <a:spLocks noChangeArrowheads="1"/>
          </p:cNvSpPr>
          <p:nvPr/>
        </p:nvSpPr>
        <p:spPr bwMode="auto">
          <a:xfrm>
            <a:off x="637367" y="98934"/>
            <a:ext cx="659259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GB" altLang="en-US" sz="2800" b="1">
                <a:solidFill>
                  <a:schemeClr val="bg1"/>
                </a:solidFill>
              </a:rPr>
              <a:t>How does analysis of the Playing F</a:t>
            </a:r>
            <a:r>
              <a:rPr lang="en-US" altLang="en-US" sz="2800" b="1" dirty="0">
                <a:solidFill>
                  <a:schemeClr val="bg1"/>
                </a:solidFill>
              </a:rPr>
              <a:t>a</a:t>
            </a:r>
            <a:r>
              <a:rPr lang="en-GB" altLang="en-US" sz="2800" b="1" dirty="0" err="1">
                <a:solidFill>
                  <a:schemeClr val="bg1"/>
                </a:solidFill>
              </a:rPr>
              <a:t>cts</a:t>
            </a:r>
            <a:r>
              <a:rPr lang="en-GB" altLang="en-US" sz="2800" b="1" dirty="0">
                <a:solidFill>
                  <a:schemeClr val="bg1"/>
                </a:solidFill>
              </a:rPr>
              <a:t> work in practice</a:t>
            </a:r>
          </a:p>
        </p:txBody>
      </p:sp>
    </p:spTree>
    <p:extLst>
      <p:ext uri="{BB962C8B-B14F-4D97-AF65-F5344CB8AC3E}">
        <p14:creationId xmlns:p14="http://schemas.microsoft.com/office/powerpoint/2010/main" val="166085778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69424" y="5795424"/>
            <a:ext cx="7004954" cy="1062576"/>
          </a:xfrm>
          <a:prstGeom prst="rect">
            <a:avLst/>
          </a:prstGeom>
        </p:spPr>
      </p:pic>
      <p:pic>
        <p:nvPicPr>
          <p:cNvPr id="5" name="Picture 4"/>
          <p:cNvPicPr>
            <a:picLocks noChangeAspect="1"/>
          </p:cNvPicPr>
          <p:nvPr/>
        </p:nvPicPr>
        <p:blipFill>
          <a:blip r:embed="rId3"/>
          <a:stretch>
            <a:fillRect/>
          </a:stretch>
        </p:blipFill>
        <p:spPr>
          <a:xfrm>
            <a:off x="595798" y="5468912"/>
            <a:ext cx="1426731" cy="552283"/>
          </a:xfrm>
          <a:prstGeom prst="rect">
            <a:avLst/>
          </a:prstGeom>
        </p:spPr>
      </p:pic>
      <p:sp>
        <p:nvSpPr>
          <p:cNvPr id="8" name="Rectangle 2">
            <a:extLst>
              <a:ext uri="{FF2B5EF4-FFF2-40B4-BE49-F238E27FC236}">
                <a16:creationId xmlns:a16="http://schemas.microsoft.com/office/drawing/2014/main" id="{ECDEB976-78F6-4E24-BD87-84C0E9FC3D84}"/>
              </a:ext>
            </a:extLst>
          </p:cNvPr>
          <p:cNvSpPr txBox="1">
            <a:spLocks noChangeArrowheads="1"/>
          </p:cNvSpPr>
          <p:nvPr/>
        </p:nvSpPr>
        <p:spPr bwMode="auto">
          <a:xfrm>
            <a:off x="659403" y="1332843"/>
            <a:ext cx="989494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2800">
                <a:solidFill>
                  <a:srgbClr val="005B82"/>
                </a:solidFill>
                <a:latin typeface="+mj-lt"/>
                <a:ea typeface="+mj-ea"/>
                <a:cs typeface="+mj-cs"/>
              </a:defRPr>
            </a:lvl1pPr>
            <a:lvl2pPr algn="l" rtl="0" eaLnBrk="0" fontAlgn="base" hangingPunct="0">
              <a:lnSpc>
                <a:spcPct val="90000"/>
              </a:lnSpc>
              <a:spcBef>
                <a:spcPct val="0"/>
              </a:spcBef>
              <a:spcAft>
                <a:spcPct val="0"/>
              </a:spcAft>
              <a:defRPr sz="2800">
                <a:solidFill>
                  <a:srgbClr val="005B82"/>
                </a:solidFill>
                <a:latin typeface="Arial" pitchFamily="-110" charset="0"/>
                <a:ea typeface="ＭＳ Ｐゴシック" pitchFamily="-110" charset="-128"/>
                <a:cs typeface="ＭＳ Ｐゴシック" pitchFamily="-110" charset="-128"/>
              </a:defRPr>
            </a:lvl2pPr>
            <a:lvl3pPr algn="l" rtl="0" eaLnBrk="0" fontAlgn="base" hangingPunct="0">
              <a:lnSpc>
                <a:spcPct val="90000"/>
              </a:lnSpc>
              <a:spcBef>
                <a:spcPct val="0"/>
              </a:spcBef>
              <a:spcAft>
                <a:spcPct val="0"/>
              </a:spcAft>
              <a:defRPr sz="2800">
                <a:solidFill>
                  <a:srgbClr val="005B82"/>
                </a:solidFill>
                <a:latin typeface="Arial" pitchFamily="-110" charset="0"/>
                <a:ea typeface="ＭＳ Ｐゴシック" pitchFamily="-110" charset="-128"/>
                <a:cs typeface="ＭＳ Ｐゴシック" pitchFamily="-110" charset="-128"/>
              </a:defRPr>
            </a:lvl3pPr>
            <a:lvl4pPr algn="l" rtl="0" eaLnBrk="0" fontAlgn="base" hangingPunct="0">
              <a:lnSpc>
                <a:spcPct val="90000"/>
              </a:lnSpc>
              <a:spcBef>
                <a:spcPct val="0"/>
              </a:spcBef>
              <a:spcAft>
                <a:spcPct val="0"/>
              </a:spcAft>
              <a:defRPr sz="2800">
                <a:solidFill>
                  <a:srgbClr val="005B82"/>
                </a:solidFill>
                <a:latin typeface="Arial" pitchFamily="-110" charset="0"/>
                <a:ea typeface="ＭＳ Ｐゴシック" pitchFamily="-110" charset="-128"/>
                <a:cs typeface="ＭＳ Ｐゴシック" pitchFamily="-110" charset="-128"/>
              </a:defRPr>
            </a:lvl4pPr>
            <a:lvl5pPr algn="l" rtl="0" eaLnBrk="0" fontAlgn="base" hangingPunct="0">
              <a:lnSpc>
                <a:spcPct val="90000"/>
              </a:lnSpc>
              <a:spcBef>
                <a:spcPct val="0"/>
              </a:spcBef>
              <a:spcAft>
                <a:spcPct val="0"/>
              </a:spcAft>
              <a:defRPr sz="2800">
                <a:solidFill>
                  <a:srgbClr val="005B82"/>
                </a:solidFill>
                <a:latin typeface="Arial" pitchFamily="-110" charset="0"/>
                <a:ea typeface="ＭＳ Ｐゴシック" pitchFamily="-110" charset="-128"/>
                <a:cs typeface="ＭＳ Ｐゴシック" pitchFamily="-110" charset="-128"/>
              </a:defRPr>
            </a:lvl5pPr>
            <a:lvl6pPr marL="457200" algn="l" rtl="0" fontAlgn="base">
              <a:lnSpc>
                <a:spcPct val="90000"/>
              </a:lnSpc>
              <a:spcBef>
                <a:spcPct val="0"/>
              </a:spcBef>
              <a:spcAft>
                <a:spcPct val="0"/>
              </a:spcAft>
              <a:defRPr sz="2800">
                <a:solidFill>
                  <a:srgbClr val="005B82"/>
                </a:solidFill>
                <a:latin typeface="Arial" pitchFamily="-110" charset="0"/>
                <a:ea typeface="ＭＳ Ｐゴシック" pitchFamily="-110" charset="-128"/>
                <a:cs typeface="ＭＳ Ｐゴシック" pitchFamily="-110" charset="-128"/>
              </a:defRPr>
            </a:lvl6pPr>
            <a:lvl7pPr marL="914400" algn="l" rtl="0" fontAlgn="base">
              <a:lnSpc>
                <a:spcPct val="90000"/>
              </a:lnSpc>
              <a:spcBef>
                <a:spcPct val="0"/>
              </a:spcBef>
              <a:spcAft>
                <a:spcPct val="0"/>
              </a:spcAft>
              <a:defRPr sz="2800">
                <a:solidFill>
                  <a:srgbClr val="005B82"/>
                </a:solidFill>
                <a:latin typeface="Arial" pitchFamily="-110" charset="0"/>
                <a:ea typeface="ＭＳ Ｐゴシック" pitchFamily="-110" charset="-128"/>
                <a:cs typeface="ＭＳ Ｐゴシック" pitchFamily="-110" charset="-128"/>
              </a:defRPr>
            </a:lvl7pPr>
            <a:lvl8pPr marL="1371600" algn="l" rtl="0" fontAlgn="base">
              <a:lnSpc>
                <a:spcPct val="90000"/>
              </a:lnSpc>
              <a:spcBef>
                <a:spcPct val="0"/>
              </a:spcBef>
              <a:spcAft>
                <a:spcPct val="0"/>
              </a:spcAft>
              <a:defRPr sz="2800">
                <a:solidFill>
                  <a:srgbClr val="005B82"/>
                </a:solidFill>
                <a:latin typeface="Arial" pitchFamily="-110" charset="0"/>
                <a:ea typeface="ＭＳ Ｐゴシック" pitchFamily="-110" charset="-128"/>
                <a:cs typeface="ＭＳ Ｐゴシック" pitchFamily="-110" charset="-128"/>
              </a:defRPr>
            </a:lvl8pPr>
            <a:lvl9pPr marL="1828800" algn="l" rtl="0" fontAlgn="base">
              <a:lnSpc>
                <a:spcPct val="90000"/>
              </a:lnSpc>
              <a:spcBef>
                <a:spcPct val="0"/>
              </a:spcBef>
              <a:spcAft>
                <a:spcPct val="0"/>
              </a:spcAft>
              <a:defRPr sz="2800">
                <a:solidFill>
                  <a:srgbClr val="005B82"/>
                </a:solidFill>
                <a:latin typeface="Arial" pitchFamily="-110" charset="0"/>
                <a:ea typeface="ＭＳ Ｐゴシック" pitchFamily="-110" charset="-128"/>
                <a:cs typeface="ＭＳ Ｐゴシック" pitchFamily="-110"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IE" altLang="en-US" sz="2800" b="1" i="0" u="none" strike="noStrike" kern="0" cap="none" spc="0" normalizeH="0" baseline="0" noProof="0" dirty="0">
                <a:ln>
                  <a:noFill/>
                </a:ln>
                <a:solidFill>
                  <a:srgbClr val="005B82"/>
                </a:solidFill>
                <a:effectLst/>
                <a:uLnTx/>
                <a:uFillTx/>
                <a:latin typeface="Arial"/>
                <a:ea typeface="ＭＳ Ｐゴシック"/>
                <a:cs typeface="ＭＳ Ｐゴシック"/>
              </a:rPr>
              <a:t>GAA Award 1 – Participant Feedback, Rules &amp; Planning</a:t>
            </a:r>
            <a:r>
              <a:rPr kumimoji="0" lang="en-IE" altLang="en-US" sz="2800" b="0" i="0" u="none" strike="noStrike" kern="0" cap="none" spc="0" normalizeH="0" baseline="0" noProof="0" dirty="0">
                <a:ln>
                  <a:noFill/>
                </a:ln>
                <a:solidFill>
                  <a:srgbClr val="005B82"/>
                </a:solidFill>
                <a:effectLst/>
                <a:uLnTx/>
                <a:uFillTx/>
                <a:latin typeface="Arial"/>
                <a:ea typeface="ＭＳ Ｐゴシック"/>
                <a:cs typeface="ＭＳ Ｐゴシック"/>
              </a:rPr>
              <a:t> </a:t>
            </a:r>
          </a:p>
        </p:txBody>
      </p:sp>
      <p:sp>
        <p:nvSpPr>
          <p:cNvPr id="9" name="Rectangle 3">
            <a:extLst>
              <a:ext uri="{FF2B5EF4-FFF2-40B4-BE49-F238E27FC236}">
                <a16:creationId xmlns:a16="http://schemas.microsoft.com/office/drawing/2014/main" id="{E0EA4FCC-E54C-4206-971A-481FD687C548}"/>
              </a:ext>
            </a:extLst>
          </p:cNvPr>
          <p:cNvSpPr txBox="1">
            <a:spLocks noChangeArrowheads="1"/>
          </p:cNvSpPr>
          <p:nvPr/>
        </p:nvSpPr>
        <p:spPr bwMode="auto">
          <a:xfrm>
            <a:off x="2126308" y="1848573"/>
            <a:ext cx="8428037"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90500" indent="-190500" algn="l" rtl="0" eaLnBrk="0" fontAlgn="base" hangingPunct="0">
              <a:spcBef>
                <a:spcPct val="80000"/>
              </a:spcBef>
              <a:spcAft>
                <a:spcPct val="0"/>
              </a:spcAft>
              <a:buClr>
                <a:srgbClr val="005B82"/>
              </a:buClr>
              <a:buFont typeface="Wingdings" panose="05000000000000000000" pitchFamily="2" charset="2"/>
              <a:buChar char="§"/>
              <a:defRPr sz="1600">
                <a:solidFill>
                  <a:srgbClr val="6C6F70"/>
                </a:solidFill>
                <a:latin typeface="+mn-lt"/>
                <a:ea typeface="+mn-ea"/>
                <a:cs typeface="+mn-cs"/>
              </a:defRPr>
            </a:lvl1pPr>
            <a:lvl2pPr marL="379413" indent="-168275" algn="l" rtl="0" eaLnBrk="0" fontAlgn="base" hangingPunct="0">
              <a:spcBef>
                <a:spcPct val="40000"/>
              </a:spcBef>
              <a:spcAft>
                <a:spcPct val="0"/>
              </a:spcAft>
              <a:buClr>
                <a:srgbClr val="6C6F70"/>
              </a:buClr>
              <a:buChar char="–"/>
              <a:defRPr sz="1400">
                <a:solidFill>
                  <a:srgbClr val="6C6F70"/>
                </a:solidFill>
                <a:latin typeface="+mn-lt"/>
                <a:ea typeface="+mn-ea"/>
              </a:defRPr>
            </a:lvl2pPr>
            <a:lvl3pPr marL="558800" indent="-165100" algn="l" rtl="0" eaLnBrk="0" fontAlgn="base" hangingPunct="0">
              <a:spcBef>
                <a:spcPct val="20000"/>
              </a:spcBef>
              <a:spcAft>
                <a:spcPct val="0"/>
              </a:spcAft>
              <a:buClr>
                <a:srgbClr val="6C6F70"/>
              </a:buClr>
              <a:buChar char="•"/>
              <a:defRPr sz="1200">
                <a:solidFill>
                  <a:srgbClr val="6C6F70"/>
                </a:solidFill>
                <a:latin typeface="+mn-lt"/>
                <a:ea typeface="+mn-ea"/>
              </a:defRPr>
            </a:lvl3pPr>
            <a:lvl4pPr marL="762000" indent="-190500" algn="l" rtl="0" eaLnBrk="0" fontAlgn="base" hangingPunct="0">
              <a:spcBef>
                <a:spcPct val="20000"/>
              </a:spcBef>
              <a:spcAft>
                <a:spcPct val="0"/>
              </a:spcAft>
              <a:buClr>
                <a:srgbClr val="6C6F70"/>
              </a:buClr>
              <a:buChar char="–"/>
              <a:defRPr sz="1000">
                <a:solidFill>
                  <a:srgbClr val="6C6F70"/>
                </a:solidFill>
                <a:latin typeface="+mn-lt"/>
                <a:ea typeface="+mn-ea"/>
              </a:defRPr>
            </a:lvl4pPr>
            <a:lvl5pPr marL="960438" indent="-185738" algn="l" rtl="0" eaLnBrk="0" fontAlgn="base" hangingPunct="0">
              <a:spcBef>
                <a:spcPct val="20000"/>
              </a:spcBef>
              <a:spcAft>
                <a:spcPct val="0"/>
              </a:spcAft>
              <a:buClr>
                <a:srgbClr val="6C6F70"/>
              </a:buClr>
              <a:buChar char="»"/>
              <a:defRPr sz="1000">
                <a:solidFill>
                  <a:srgbClr val="6C6F70"/>
                </a:solidFill>
                <a:latin typeface="+mn-lt"/>
                <a:ea typeface="+mn-ea"/>
              </a:defRPr>
            </a:lvl5pPr>
            <a:lvl6pPr marL="1417638" indent="-185738" algn="l" rtl="0" fontAlgn="base">
              <a:spcBef>
                <a:spcPct val="20000"/>
              </a:spcBef>
              <a:spcAft>
                <a:spcPct val="0"/>
              </a:spcAft>
              <a:buClr>
                <a:srgbClr val="6C6F70"/>
              </a:buClr>
              <a:buChar char="»"/>
              <a:defRPr sz="1000">
                <a:solidFill>
                  <a:srgbClr val="6C6F70"/>
                </a:solidFill>
                <a:latin typeface="+mn-lt"/>
                <a:ea typeface="+mn-ea"/>
              </a:defRPr>
            </a:lvl6pPr>
            <a:lvl7pPr marL="1874838" indent="-185738" algn="l" rtl="0" fontAlgn="base">
              <a:spcBef>
                <a:spcPct val="20000"/>
              </a:spcBef>
              <a:spcAft>
                <a:spcPct val="0"/>
              </a:spcAft>
              <a:buClr>
                <a:srgbClr val="6C6F70"/>
              </a:buClr>
              <a:buChar char="»"/>
              <a:defRPr sz="1000">
                <a:solidFill>
                  <a:srgbClr val="6C6F70"/>
                </a:solidFill>
                <a:latin typeface="+mn-lt"/>
                <a:ea typeface="+mn-ea"/>
              </a:defRPr>
            </a:lvl7pPr>
            <a:lvl8pPr marL="2332038" indent="-185738" algn="l" rtl="0" fontAlgn="base">
              <a:spcBef>
                <a:spcPct val="20000"/>
              </a:spcBef>
              <a:spcAft>
                <a:spcPct val="0"/>
              </a:spcAft>
              <a:buClr>
                <a:srgbClr val="6C6F70"/>
              </a:buClr>
              <a:buChar char="»"/>
              <a:defRPr sz="1000">
                <a:solidFill>
                  <a:srgbClr val="6C6F70"/>
                </a:solidFill>
                <a:latin typeface="+mn-lt"/>
                <a:ea typeface="+mn-ea"/>
              </a:defRPr>
            </a:lvl8pPr>
            <a:lvl9pPr marL="2789238" indent="-185738" algn="l" rtl="0" fontAlgn="base">
              <a:spcBef>
                <a:spcPct val="20000"/>
              </a:spcBef>
              <a:spcAft>
                <a:spcPct val="0"/>
              </a:spcAft>
              <a:buClr>
                <a:srgbClr val="6C6F70"/>
              </a:buClr>
              <a:buChar char="»"/>
              <a:defRPr sz="1000">
                <a:solidFill>
                  <a:srgbClr val="6C6F70"/>
                </a:solidFill>
                <a:latin typeface="+mn-lt"/>
                <a:ea typeface="+mn-ea"/>
              </a:defRPr>
            </a:lvl9pPr>
          </a:lstStyle>
          <a:p>
            <a:pPr marL="190500" marR="0" lvl="0" indent="-190500" algn="l" defTabSz="914400" rtl="0" eaLnBrk="1" fontAlgn="base" latinLnBrk="0" hangingPunct="1">
              <a:lnSpc>
                <a:spcPct val="100000"/>
              </a:lnSpc>
              <a:spcBef>
                <a:spcPct val="80000"/>
              </a:spcBef>
              <a:spcAft>
                <a:spcPct val="0"/>
              </a:spcAft>
              <a:buClr>
                <a:srgbClr val="005B82"/>
              </a:buClr>
              <a:buSzTx/>
              <a:buFont typeface="Wingdings" panose="05000000000000000000" pitchFamily="2" charset="2"/>
              <a:buChar char="§"/>
              <a:tabLst/>
              <a:defRPr/>
            </a:pPr>
            <a:r>
              <a:rPr kumimoji="0" lang="en-US" altLang="en-US" sz="2200" b="0" i="0" u="none" strike="noStrike" kern="0" cap="none" spc="0" normalizeH="0" baseline="0" noProof="0" dirty="0">
                <a:ln>
                  <a:noFill/>
                </a:ln>
                <a:solidFill>
                  <a:srgbClr val="006892"/>
                </a:solidFill>
                <a:effectLst/>
                <a:uLnTx/>
                <a:uFillTx/>
                <a:latin typeface="Arial"/>
                <a:ea typeface="ＭＳ Ｐゴシック"/>
                <a:cs typeface="ＭＳ Ｐゴシック"/>
              </a:rPr>
              <a:t>By the end of this Module participants will be able to:</a:t>
            </a:r>
          </a:p>
          <a:p>
            <a:pPr marL="379095" marR="0" lvl="1" indent="-168275" algn="l" defTabSz="914400" rtl="0" eaLnBrk="0" fontAlgn="base" latinLnBrk="0" hangingPunct="0">
              <a:lnSpc>
                <a:spcPct val="100000"/>
              </a:lnSpc>
              <a:spcBef>
                <a:spcPct val="40000"/>
              </a:spcBef>
              <a:spcAft>
                <a:spcPct val="0"/>
              </a:spcAft>
              <a:buClr>
                <a:srgbClr val="6C6F70"/>
              </a:buClr>
              <a:buSzTx/>
              <a:buFontTx/>
              <a:buChar char="–"/>
              <a:tabLst/>
              <a:defRPr/>
            </a:pPr>
            <a:r>
              <a:rPr kumimoji="0" lang="en-US" altLang="en-US" sz="2000" b="0" i="0" u="none" strike="noStrike" kern="0" cap="none" spc="0" normalizeH="0" baseline="0" noProof="0" dirty="0">
                <a:ln>
                  <a:noFill/>
                </a:ln>
                <a:solidFill>
                  <a:srgbClr val="006892"/>
                </a:solidFill>
                <a:effectLst/>
                <a:uLnTx/>
                <a:uFillTx/>
                <a:latin typeface="Arial"/>
                <a:ea typeface="ＭＳ Ｐゴシック"/>
              </a:rPr>
              <a:t> Define Performance Analysis &amp; Participant Feedback</a:t>
            </a:r>
            <a:endParaRPr kumimoji="0" lang="en-US" altLang="en-US" sz="2000" b="0" i="0" u="none" strike="noStrike" kern="0" cap="none" spc="0" normalizeH="0" baseline="0" noProof="0" dirty="0">
              <a:ln>
                <a:noFill/>
              </a:ln>
              <a:solidFill>
                <a:srgbClr val="006892"/>
              </a:solidFill>
              <a:effectLst/>
              <a:uLnTx/>
              <a:uFillTx/>
              <a:latin typeface="Arial"/>
              <a:ea typeface="ＭＳ Ｐゴシック"/>
              <a:cs typeface="Arial"/>
            </a:endParaRPr>
          </a:p>
          <a:p>
            <a:pPr marL="379095" marR="0" lvl="1" indent="-168275" algn="l" defTabSz="914400" rtl="0" eaLnBrk="0" fontAlgn="base" latinLnBrk="0" hangingPunct="0">
              <a:lnSpc>
                <a:spcPct val="100000"/>
              </a:lnSpc>
              <a:spcBef>
                <a:spcPct val="40000"/>
              </a:spcBef>
              <a:spcAft>
                <a:spcPct val="0"/>
              </a:spcAft>
              <a:buClr>
                <a:srgbClr val="6C6F70"/>
              </a:buClr>
              <a:buSzTx/>
              <a:buFontTx/>
              <a:buChar char="–"/>
              <a:tabLst/>
              <a:defRPr/>
            </a:pPr>
            <a:r>
              <a:rPr kumimoji="0" lang="en-US" altLang="en-US" sz="2000" b="0" i="0" u="none" strike="noStrike" kern="0" cap="none" spc="0" normalizeH="0" baseline="0" noProof="0" dirty="0">
                <a:ln>
                  <a:noFill/>
                </a:ln>
                <a:solidFill>
                  <a:srgbClr val="006892"/>
                </a:solidFill>
                <a:effectLst/>
                <a:uLnTx/>
                <a:uFillTx/>
                <a:latin typeface="Arial"/>
                <a:ea typeface="ＭＳ Ｐゴシック"/>
              </a:rPr>
              <a:t> Identify a number of methods of </a:t>
            </a:r>
            <a:r>
              <a:rPr kumimoji="0" lang="en-US" altLang="en-US" sz="2000" b="0" i="0" u="none" strike="noStrike" kern="0" cap="none" spc="0" normalizeH="0" baseline="0" noProof="0" dirty="0" err="1">
                <a:ln>
                  <a:noFill/>
                </a:ln>
                <a:solidFill>
                  <a:srgbClr val="006892"/>
                </a:solidFill>
                <a:effectLst/>
                <a:uLnTx/>
                <a:uFillTx/>
                <a:latin typeface="Arial"/>
                <a:ea typeface="ＭＳ Ｐゴシック"/>
              </a:rPr>
              <a:t>analysing</a:t>
            </a:r>
            <a:r>
              <a:rPr kumimoji="0" lang="en-US" altLang="en-US" sz="2000" b="0" i="0" u="none" strike="noStrike" kern="0" cap="none" spc="0" normalizeH="0" baseline="0" noProof="0" dirty="0">
                <a:ln>
                  <a:noFill/>
                </a:ln>
                <a:solidFill>
                  <a:srgbClr val="006892"/>
                </a:solidFill>
                <a:effectLst/>
                <a:uLnTx/>
                <a:uFillTx/>
                <a:latin typeface="Arial"/>
                <a:ea typeface="ＭＳ Ｐゴシック"/>
              </a:rPr>
              <a:t> </a:t>
            </a:r>
            <a:r>
              <a:rPr kumimoji="0" lang="en-US" altLang="en-US" sz="2000" b="0" i="0" u="none" strike="noStrike" kern="0" cap="none" spc="0" normalizeH="0" baseline="0" noProof="0" dirty="0" err="1">
                <a:ln>
                  <a:noFill/>
                </a:ln>
                <a:solidFill>
                  <a:srgbClr val="006892"/>
                </a:solidFill>
                <a:effectLst/>
                <a:uLnTx/>
                <a:uFillTx/>
                <a:latin typeface="Arial"/>
                <a:ea typeface="ＭＳ Ｐゴシック"/>
              </a:rPr>
              <a:t>perfomances</a:t>
            </a:r>
            <a:r>
              <a:rPr kumimoji="0" lang="en-US" altLang="en-US" sz="2000" b="0" i="0" u="none" strike="noStrike" kern="0" cap="none" spc="0" normalizeH="0" baseline="0" noProof="0" dirty="0">
                <a:ln>
                  <a:noFill/>
                </a:ln>
                <a:solidFill>
                  <a:srgbClr val="006892"/>
                </a:solidFill>
                <a:effectLst/>
                <a:uLnTx/>
                <a:uFillTx/>
                <a:latin typeface="Arial"/>
                <a:ea typeface="ＭＳ Ｐゴシック"/>
              </a:rPr>
              <a:t> in Gaelic Games</a:t>
            </a:r>
            <a:endParaRPr kumimoji="0" lang="en-US" altLang="en-US" sz="2000" b="0" i="0" u="none" strike="noStrike" kern="0" cap="none" spc="0" normalizeH="0" baseline="0" noProof="0" dirty="0">
              <a:ln>
                <a:noFill/>
              </a:ln>
              <a:solidFill>
                <a:srgbClr val="006892"/>
              </a:solidFill>
              <a:effectLst/>
              <a:uLnTx/>
              <a:uFillTx/>
              <a:latin typeface="Arial"/>
              <a:ea typeface="ＭＳ Ｐゴシック"/>
              <a:cs typeface="Arial"/>
            </a:endParaRPr>
          </a:p>
          <a:p>
            <a:pPr marL="379095" marR="0" lvl="1" indent="-168275" algn="l" defTabSz="914400" rtl="0" eaLnBrk="0" fontAlgn="base" latinLnBrk="0" hangingPunct="0">
              <a:lnSpc>
                <a:spcPct val="100000"/>
              </a:lnSpc>
              <a:spcBef>
                <a:spcPct val="40000"/>
              </a:spcBef>
              <a:spcAft>
                <a:spcPct val="0"/>
              </a:spcAft>
              <a:buClr>
                <a:srgbClr val="6C6F70"/>
              </a:buClr>
              <a:buSzTx/>
              <a:buFontTx/>
              <a:buChar char="–"/>
              <a:tabLst/>
              <a:defRPr/>
            </a:pPr>
            <a:r>
              <a:rPr kumimoji="0" lang="en-US" altLang="en-US" sz="2000" b="0" i="0" u="none" strike="noStrike" kern="0" cap="none" spc="0" normalizeH="0" baseline="0" noProof="0" dirty="0">
                <a:ln>
                  <a:noFill/>
                </a:ln>
                <a:solidFill>
                  <a:srgbClr val="006892"/>
                </a:solidFill>
                <a:effectLst/>
                <a:uLnTx/>
                <a:uFillTx/>
                <a:latin typeface="Arial"/>
                <a:ea typeface="ＭＳ Ｐゴシック"/>
              </a:rPr>
              <a:t> </a:t>
            </a:r>
            <a:r>
              <a:rPr kumimoji="0" lang="en-US" altLang="en-US" sz="2000" b="0" i="0" u="none" strike="noStrike" kern="0" cap="none" spc="0" normalizeH="0" baseline="0" noProof="0" dirty="0" err="1">
                <a:ln>
                  <a:noFill/>
                </a:ln>
                <a:solidFill>
                  <a:srgbClr val="006892"/>
                </a:solidFill>
                <a:effectLst/>
                <a:uLnTx/>
                <a:uFillTx/>
                <a:latin typeface="Arial"/>
                <a:ea typeface="ＭＳ Ｐゴシック"/>
              </a:rPr>
              <a:t>Utilise</a:t>
            </a:r>
            <a:r>
              <a:rPr kumimoji="0" lang="en-US" altLang="en-US" sz="2000" b="0" i="0" u="none" strike="noStrike" kern="0" cap="none" spc="0" normalizeH="0" baseline="0" noProof="0" dirty="0">
                <a:ln>
                  <a:noFill/>
                </a:ln>
                <a:solidFill>
                  <a:srgbClr val="006892"/>
                </a:solidFill>
                <a:effectLst/>
                <a:uLnTx/>
                <a:uFillTx/>
                <a:latin typeface="Arial"/>
                <a:ea typeface="ＭＳ Ｐゴシック"/>
              </a:rPr>
              <a:t> a number of strategies for </a:t>
            </a:r>
            <a:r>
              <a:rPr kumimoji="0" lang="en-US" altLang="en-US" sz="2000" b="0" i="0" u="none" strike="noStrike" kern="0" cap="none" spc="0" normalizeH="0" baseline="0" noProof="0" dirty="0" err="1">
                <a:ln>
                  <a:noFill/>
                </a:ln>
                <a:solidFill>
                  <a:srgbClr val="006892"/>
                </a:solidFill>
                <a:effectLst/>
                <a:uLnTx/>
                <a:uFillTx/>
                <a:latin typeface="Arial"/>
                <a:ea typeface="ＭＳ Ｐゴシック"/>
              </a:rPr>
              <a:t>analysing</a:t>
            </a:r>
            <a:r>
              <a:rPr kumimoji="0" lang="en-US" altLang="en-US" sz="2000" b="0" i="0" u="none" strike="noStrike" kern="0" cap="none" spc="0" normalizeH="0" baseline="0" noProof="0" dirty="0">
                <a:ln>
                  <a:noFill/>
                </a:ln>
                <a:solidFill>
                  <a:srgbClr val="006892"/>
                </a:solidFill>
                <a:effectLst/>
                <a:uLnTx/>
                <a:uFillTx/>
                <a:latin typeface="Arial"/>
                <a:ea typeface="ＭＳ Ｐゴシック"/>
              </a:rPr>
              <a:t> performances in Gaelic Games</a:t>
            </a:r>
          </a:p>
          <a:p>
            <a:pPr marL="379095" marR="0" lvl="1" indent="-168275" algn="l" defTabSz="914400" rtl="0" eaLnBrk="1" fontAlgn="base" latinLnBrk="0" hangingPunct="1">
              <a:lnSpc>
                <a:spcPct val="100000"/>
              </a:lnSpc>
              <a:spcBef>
                <a:spcPct val="40000"/>
              </a:spcBef>
              <a:spcAft>
                <a:spcPct val="0"/>
              </a:spcAft>
              <a:buClr>
                <a:srgbClr val="6C6F70"/>
              </a:buClr>
              <a:buSzTx/>
              <a:buFontTx/>
              <a:buChar char="–"/>
              <a:tabLst/>
              <a:defRPr/>
            </a:pPr>
            <a:r>
              <a:rPr kumimoji="0" lang="en-US" altLang="en-US" sz="2000" b="0" i="0" u="none" strike="noStrike" kern="0" cap="none" spc="0" normalizeH="0" baseline="0" noProof="0" dirty="0">
                <a:ln>
                  <a:noFill/>
                </a:ln>
                <a:solidFill>
                  <a:srgbClr val="006892"/>
                </a:solidFill>
                <a:effectLst/>
                <a:uLnTx/>
                <a:uFillTx/>
                <a:latin typeface="Arial"/>
                <a:ea typeface="ＭＳ Ｐゴシック"/>
              </a:rPr>
              <a:t> </a:t>
            </a:r>
            <a:r>
              <a:rPr kumimoji="0" lang="en-US" sz="2000" b="0" i="0" u="none" strike="noStrike" kern="0" cap="none" spc="0" normalizeH="0" baseline="0" noProof="0" dirty="0">
                <a:ln>
                  <a:noFill/>
                </a:ln>
                <a:solidFill>
                  <a:srgbClr val="006892"/>
                </a:solidFill>
                <a:effectLst/>
                <a:uLnTx/>
                <a:uFillTx/>
                <a:latin typeface="Arial"/>
                <a:ea typeface="Arial"/>
                <a:cs typeface="Arial"/>
              </a:rPr>
              <a:t>Demonstrate a knowledge and understanding of the structure of the Playing Rules of football/Hurling </a:t>
            </a:r>
          </a:p>
          <a:p>
            <a:pPr marL="379095" marR="0" lvl="1" indent="-168275" algn="l" defTabSz="914400" rtl="0" eaLnBrk="0" fontAlgn="base" latinLnBrk="0" hangingPunct="0">
              <a:lnSpc>
                <a:spcPct val="100000"/>
              </a:lnSpc>
              <a:spcBef>
                <a:spcPct val="40000"/>
              </a:spcBef>
              <a:spcAft>
                <a:spcPct val="0"/>
              </a:spcAft>
              <a:buClr>
                <a:srgbClr val="6C6F70"/>
              </a:buClr>
              <a:buSzTx/>
              <a:buFontTx/>
              <a:buChar char="–"/>
              <a:tabLst/>
              <a:defRPr/>
            </a:pPr>
            <a:r>
              <a:rPr kumimoji="0" lang="en-IE" sz="2000" b="0" i="0" u="none" strike="noStrike" kern="0" cap="none" spc="0" normalizeH="0" baseline="0" noProof="0" dirty="0">
                <a:ln>
                  <a:noFill/>
                </a:ln>
                <a:solidFill>
                  <a:srgbClr val="006892"/>
                </a:solidFill>
                <a:effectLst/>
                <a:uLnTx/>
                <a:uFillTx/>
                <a:latin typeface="Arial"/>
                <a:ea typeface="Arial"/>
                <a:cs typeface="Arial"/>
              </a:rPr>
              <a:t>Identify the structure for planning an effective coaching session</a:t>
            </a:r>
            <a:endParaRPr kumimoji="0" lang="en-US" sz="2000" b="0" i="0" u="none" strike="noStrike" kern="0" cap="none" spc="0" normalizeH="0" baseline="0" noProof="0" dirty="0">
              <a:ln>
                <a:noFill/>
              </a:ln>
              <a:solidFill>
                <a:srgbClr val="006892"/>
              </a:solidFill>
              <a:effectLst/>
              <a:uLnTx/>
              <a:uFillTx/>
              <a:latin typeface="Arial"/>
              <a:ea typeface="Arial"/>
              <a:cs typeface="Arial"/>
            </a:endParaRPr>
          </a:p>
          <a:p>
            <a:pPr marL="379095" marR="0" lvl="1" indent="-168275" algn="l" defTabSz="914400" rtl="0" eaLnBrk="0" fontAlgn="base" latinLnBrk="0" hangingPunct="0">
              <a:lnSpc>
                <a:spcPct val="100000"/>
              </a:lnSpc>
              <a:spcBef>
                <a:spcPct val="40000"/>
              </a:spcBef>
              <a:spcAft>
                <a:spcPct val="0"/>
              </a:spcAft>
              <a:buClr>
                <a:srgbClr val="6C6F70"/>
              </a:buClr>
              <a:buSzTx/>
              <a:buFontTx/>
              <a:buChar char="–"/>
              <a:tabLst/>
              <a:defRPr/>
            </a:pPr>
            <a:r>
              <a:rPr kumimoji="0" lang="en-IE" sz="2000" b="0" i="0" u="none" strike="noStrike" kern="0" cap="none" spc="0" normalizeH="0" baseline="0" noProof="0" dirty="0">
                <a:ln>
                  <a:noFill/>
                </a:ln>
                <a:solidFill>
                  <a:srgbClr val="006892"/>
                </a:solidFill>
                <a:effectLst/>
                <a:uLnTx/>
                <a:uFillTx/>
                <a:latin typeface="Arial"/>
                <a:ea typeface="Arial"/>
                <a:cs typeface="Arial"/>
              </a:rPr>
              <a:t>Identify the benefits of effective planning for coaches in order to challenge the players</a:t>
            </a:r>
            <a:endParaRPr kumimoji="0" lang="en-IE" sz="2000" b="0" i="0" u="none" strike="noStrike" kern="0" cap="none" spc="0" normalizeH="0" baseline="0" noProof="0" dirty="0">
              <a:ln>
                <a:noFill/>
              </a:ln>
              <a:solidFill>
                <a:srgbClr val="006892"/>
              </a:solidFill>
              <a:effectLst/>
              <a:uLnTx/>
              <a:uFillTx/>
              <a:latin typeface="Arial"/>
              <a:ea typeface="ＭＳ Ｐゴシック"/>
            </a:endParaRPr>
          </a:p>
          <a:p>
            <a:pPr marL="379095" marR="0" lvl="1" indent="-168275" algn="l" defTabSz="914400" rtl="0" eaLnBrk="0" fontAlgn="base" latinLnBrk="0" hangingPunct="0">
              <a:lnSpc>
                <a:spcPct val="100000"/>
              </a:lnSpc>
              <a:spcBef>
                <a:spcPct val="40000"/>
              </a:spcBef>
              <a:spcAft>
                <a:spcPct val="0"/>
              </a:spcAft>
              <a:buClr>
                <a:srgbClr val="6C6F70"/>
              </a:buClr>
              <a:buSzTx/>
              <a:buFontTx/>
              <a:buChar char="–"/>
              <a:tabLst/>
              <a:defRPr/>
            </a:pPr>
            <a:endParaRPr kumimoji="0" lang="en-IE" altLang="en-US" sz="2000" b="1" i="0" u="none" strike="noStrike" kern="0" cap="none" spc="0" normalizeH="0" baseline="0" noProof="0" dirty="0">
              <a:ln>
                <a:noFill/>
              </a:ln>
              <a:solidFill>
                <a:srgbClr val="6C6F70"/>
              </a:solidFill>
              <a:effectLst/>
              <a:uLnTx/>
              <a:uFillTx/>
              <a:latin typeface="Arial"/>
              <a:ea typeface="ＭＳ Ｐゴシック"/>
              <a:cs typeface="Arial"/>
            </a:endParaRPr>
          </a:p>
          <a:p>
            <a:pPr marL="379095" marR="0" lvl="1" indent="-168275" algn="l" defTabSz="914400" rtl="0" eaLnBrk="0" fontAlgn="base" latinLnBrk="0" hangingPunct="0">
              <a:lnSpc>
                <a:spcPct val="100000"/>
              </a:lnSpc>
              <a:spcBef>
                <a:spcPct val="40000"/>
              </a:spcBef>
              <a:spcAft>
                <a:spcPct val="0"/>
              </a:spcAft>
              <a:buClr>
                <a:srgbClr val="6C6F70"/>
              </a:buClr>
              <a:buSzTx/>
              <a:buFontTx/>
              <a:buChar char="–"/>
              <a:tabLst/>
              <a:defRPr/>
            </a:pPr>
            <a:endParaRPr kumimoji="0" lang="en-US" altLang="en-US" sz="2000" b="0" i="0" u="none" strike="noStrike" kern="0" cap="none" spc="0" normalizeH="0" baseline="0" noProof="0" dirty="0">
              <a:ln>
                <a:noFill/>
              </a:ln>
              <a:solidFill>
                <a:srgbClr val="6C6F70"/>
              </a:solidFill>
              <a:effectLst/>
              <a:uLnTx/>
              <a:uFillTx/>
              <a:latin typeface="Arial"/>
              <a:ea typeface="ＭＳ Ｐゴシック"/>
              <a:cs typeface="Arial"/>
            </a:endParaRPr>
          </a:p>
          <a:p>
            <a:pPr marL="379095" marR="0" lvl="1" indent="-168275" algn="l" defTabSz="914400" rtl="0" eaLnBrk="0" fontAlgn="base" latinLnBrk="0" hangingPunct="0">
              <a:lnSpc>
                <a:spcPct val="100000"/>
              </a:lnSpc>
              <a:spcBef>
                <a:spcPct val="40000"/>
              </a:spcBef>
              <a:spcAft>
                <a:spcPct val="0"/>
              </a:spcAft>
              <a:buClr>
                <a:srgbClr val="6C6F70"/>
              </a:buClr>
              <a:buSzTx/>
              <a:buFontTx/>
              <a:buChar char="–"/>
              <a:tabLst/>
              <a:defRPr/>
            </a:pPr>
            <a:endParaRPr kumimoji="0" lang="en-US" altLang="en-US" sz="2000" b="0" i="0" u="none" strike="noStrike" kern="0" cap="none" spc="0" normalizeH="0" baseline="0" noProof="0" dirty="0">
              <a:ln>
                <a:noFill/>
              </a:ln>
              <a:solidFill>
                <a:srgbClr val="6C6F70"/>
              </a:solidFill>
              <a:effectLst/>
              <a:uLnTx/>
              <a:uFillTx/>
              <a:latin typeface="Arial"/>
              <a:ea typeface="ＭＳ Ｐゴシック"/>
              <a:cs typeface="Arial"/>
            </a:endParaRPr>
          </a:p>
        </p:txBody>
      </p:sp>
      <p:pic>
        <p:nvPicPr>
          <p:cNvPr id="10" name="Picture 9"/>
          <p:cNvPicPr>
            <a:picLocks noChangeAspect="1"/>
          </p:cNvPicPr>
          <p:nvPr/>
        </p:nvPicPr>
        <p:blipFill>
          <a:blip r:embed="rId2"/>
          <a:stretch>
            <a:fillRect/>
          </a:stretch>
        </p:blipFill>
        <p:spPr>
          <a:xfrm rot="10800000">
            <a:off x="0" y="0"/>
            <a:ext cx="7004954" cy="1062576"/>
          </a:xfrm>
          <a:prstGeom prst="rect">
            <a:avLst/>
          </a:prstGeom>
        </p:spPr>
      </p:pic>
    </p:spTree>
    <p:extLst>
      <p:ext uri="{BB962C8B-B14F-4D97-AF65-F5344CB8AC3E}">
        <p14:creationId xmlns:p14="http://schemas.microsoft.com/office/powerpoint/2010/main" val="847883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0800000">
            <a:off x="0" y="0"/>
            <a:ext cx="10401583" cy="1577808"/>
          </a:xfrm>
          <a:prstGeom prst="rect">
            <a:avLst/>
          </a:prstGeom>
        </p:spPr>
      </p:pic>
      <p:pic>
        <p:nvPicPr>
          <p:cNvPr id="5" name="Picture 4"/>
          <p:cNvPicPr>
            <a:picLocks noChangeAspect="1"/>
          </p:cNvPicPr>
          <p:nvPr/>
        </p:nvPicPr>
        <p:blipFill>
          <a:blip r:embed="rId2"/>
          <a:stretch>
            <a:fillRect/>
          </a:stretch>
        </p:blipFill>
        <p:spPr>
          <a:xfrm>
            <a:off x="4236343" y="5596750"/>
            <a:ext cx="8314701" cy="1261250"/>
          </a:xfrm>
          <a:prstGeom prst="rect">
            <a:avLst/>
          </a:prstGeom>
        </p:spPr>
      </p:pic>
      <p:pic>
        <p:nvPicPr>
          <p:cNvPr id="6" name="Picture 5"/>
          <p:cNvPicPr>
            <a:picLocks noChangeAspect="1"/>
          </p:cNvPicPr>
          <p:nvPr/>
        </p:nvPicPr>
        <p:blipFill>
          <a:blip r:embed="rId3"/>
          <a:stretch>
            <a:fillRect/>
          </a:stretch>
        </p:blipFill>
        <p:spPr>
          <a:xfrm>
            <a:off x="262585" y="5951233"/>
            <a:ext cx="1426731" cy="552283"/>
          </a:xfrm>
          <a:prstGeom prst="rect">
            <a:avLst/>
          </a:prstGeom>
        </p:spPr>
      </p:pic>
      <p:sp>
        <p:nvSpPr>
          <p:cNvPr id="7" name="Title 1"/>
          <p:cNvSpPr>
            <a:spLocks noGrp="1"/>
          </p:cNvSpPr>
          <p:nvPr>
            <p:ph type="title"/>
          </p:nvPr>
        </p:nvSpPr>
        <p:spPr>
          <a:xfrm>
            <a:off x="1976034" y="238484"/>
            <a:ext cx="5463153" cy="868363"/>
          </a:xfrm>
        </p:spPr>
        <p:txBody>
          <a:bodyPr>
            <a:noAutofit/>
          </a:bodyPr>
          <a:lstStyle/>
          <a:p>
            <a:pPr eaLnBrk="0" fontAlgn="base" hangingPunct="0">
              <a:spcAft>
                <a:spcPct val="0"/>
              </a:spcAft>
            </a:pPr>
            <a:r>
              <a:rPr lang="en-IE" altLang="en-US" sz="3200" b="1">
                <a:solidFill>
                  <a:schemeClr val="bg1"/>
                </a:solidFill>
                <a:latin typeface="Arial"/>
                <a:ea typeface="ＭＳ Ｐゴシック"/>
                <a:cs typeface="ＭＳ Ｐゴシック"/>
              </a:rPr>
              <a:t>Taking Action from the Playing Facts?</a:t>
            </a:r>
          </a:p>
        </p:txBody>
      </p:sp>
      <p:sp>
        <p:nvSpPr>
          <p:cNvPr id="8" name="Rectangle 6">
            <a:extLst>
              <a:ext uri="{FF2B5EF4-FFF2-40B4-BE49-F238E27FC236}">
                <a16:creationId xmlns:a16="http://schemas.microsoft.com/office/drawing/2014/main" id="{0C2B8F2E-CDAE-436B-A99A-8F23056678DD}"/>
              </a:ext>
            </a:extLst>
          </p:cNvPr>
          <p:cNvSpPr>
            <a:spLocks noChangeArrowheads="1"/>
          </p:cNvSpPr>
          <p:nvPr/>
        </p:nvSpPr>
        <p:spPr bwMode="auto">
          <a:xfrm>
            <a:off x="1557581" y="1435184"/>
            <a:ext cx="8082981" cy="78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lgn="ctr">
              <a:spcBef>
                <a:spcPct val="80000"/>
              </a:spcBef>
              <a:buClr>
                <a:srgbClr val="005B82"/>
              </a:buClr>
            </a:pPr>
            <a:endParaRPr lang="ga-IE" altLang="en-US" sz="1800" dirty="0">
              <a:solidFill>
                <a:srgbClr val="006892"/>
              </a:solidFill>
              <a:latin typeface="Arial"/>
              <a:ea typeface="ＭＳ Ｐゴシック"/>
            </a:endParaRPr>
          </a:p>
          <a:p>
            <a:pPr marL="0" indent="0" algn="ctr">
              <a:spcBef>
                <a:spcPct val="80000"/>
              </a:spcBef>
              <a:buClr>
                <a:srgbClr val="005B82"/>
              </a:buClr>
            </a:pPr>
            <a:r>
              <a:rPr lang="en-IE" altLang="en-US" sz="1800" b="1" dirty="0">
                <a:solidFill>
                  <a:srgbClr val="006892"/>
                </a:solidFill>
                <a:latin typeface="Arial"/>
                <a:ea typeface="ＭＳ Ｐゴシック"/>
              </a:rPr>
              <a:t>In your group, analyse the playing facts provided and plan your actions for the given scenario</a:t>
            </a:r>
            <a:endParaRPr lang="en-IE" altLang="en-US" sz="1800" b="1" dirty="0">
              <a:solidFill>
                <a:srgbClr val="006892"/>
              </a:solidFill>
            </a:endParaRPr>
          </a:p>
          <a:p>
            <a:pPr marL="0" indent="0">
              <a:spcBef>
                <a:spcPct val="80000"/>
              </a:spcBef>
              <a:buClr>
                <a:srgbClr val="005B82"/>
              </a:buClr>
            </a:pPr>
            <a:r>
              <a:rPr lang="en-IE" altLang="en-US" sz="1800" dirty="0">
                <a:solidFill>
                  <a:srgbClr val="006892"/>
                </a:solidFill>
                <a:latin typeface="Arial"/>
                <a:ea typeface="ＭＳ Ｐゴシック"/>
              </a:rPr>
              <a:t>Group 1 – Half Time – Identify actions to be taken as part of the team talk and any changes to be made</a:t>
            </a:r>
            <a:endParaRPr lang="en-IE" altLang="en-US" sz="1800" dirty="0">
              <a:solidFill>
                <a:srgbClr val="006892"/>
              </a:solidFill>
            </a:endParaRPr>
          </a:p>
          <a:p>
            <a:pPr marL="0" indent="0">
              <a:spcBef>
                <a:spcPct val="80000"/>
              </a:spcBef>
              <a:buClr>
                <a:srgbClr val="005B82"/>
              </a:buClr>
            </a:pPr>
            <a:r>
              <a:rPr lang="en-IE" altLang="en-US" sz="1800" dirty="0">
                <a:solidFill>
                  <a:srgbClr val="006892"/>
                </a:solidFill>
                <a:latin typeface="Arial"/>
                <a:ea typeface="ＭＳ Ｐゴシック"/>
              </a:rPr>
              <a:t>Group 2 – Full Time – Identify what needs to be worked on in the following coaching sessions. Outline so possible solutions to problems identified</a:t>
            </a:r>
          </a:p>
          <a:p>
            <a:pPr marL="0" indent="0">
              <a:spcBef>
                <a:spcPct val="80000"/>
              </a:spcBef>
              <a:buClr>
                <a:srgbClr val="005B82"/>
              </a:buClr>
            </a:pPr>
            <a:r>
              <a:rPr lang="en-IE" altLang="en-US" sz="1800" dirty="0">
                <a:solidFill>
                  <a:srgbClr val="006892"/>
                </a:solidFill>
                <a:latin typeface="Arial"/>
                <a:ea typeface="ＭＳ Ｐゴシック"/>
              </a:rPr>
              <a:t>Group 3 - </a:t>
            </a:r>
            <a:r>
              <a:rPr lang="en-IE" sz="1800" dirty="0">
                <a:solidFill>
                  <a:srgbClr val="006892"/>
                </a:solidFill>
                <a:latin typeface="Arial"/>
                <a:ea typeface="ＭＳ Ｐゴシック"/>
                <a:cs typeface="Arial"/>
              </a:rPr>
              <a:t>Half Time – Identify actions to be taken as part of the team talk and any changes to be made</a:t>
            </a:r>
          </a:p>
          <a:p>
            <a:pPr marL="0" indent="0">
              <a:spcBef>
                <a:spcPct val="80000"/>
              </a:spcBef>
              <a:buClr>
                <a:srgbClr val="005B82"/>
              </a:buClr>
            </a:pPr>
            <a:r>
              <a:rPr lang="en-IE" sz="1800" dirty="0">
                <a:solidFill>
                  <a:srgbClr val="006892"/>
                </a:solidFill>
                <a:latin typeface="Arial"/>
                <a:ea typeface="ＭＳ Ｐゴシック"/>
                <a:cs typeface="Arial"/>
              </a:rPr>
              <a:t>Group 4 - Full Time – Identify what needs to be worked on in the following coaching sessions. Outline so possible solutions to problems identified</a:t>
            </a:r>
          </a:p>
          <a:p>
            <a:pPr marL="0" indent="0" algn="ctr">
              <a:spcBef>
                <a:spcPct val="80000"/>
              </a:spcBef>
              <a:buClr>
                <a:srgbClr val="005B82"/>
              </a:buClr>
            </a:pPr>
            <a:endParaRPr lang="en-IE" altLang="en-US" sz="1600" dirty="0">
              <a:solidFill>
                <a:srgbClr val="006892"/>
              </a:solidFill>
              <a:latin typeface="Arial"/>
              <a:ea typeface="ＭＳ Ｐゴシック"/>
            </a:endParaRPr>
          </a:p>
        </p:txBody>
      </p:sp>
    </p:spTree>
    <p:extLst>
      <p:ext uri="{BB962C8B-B14F-4D97-AF65-F5344CB8AC3E}">
        <p14:creationId xmlns:p14="http://schemas.microsoft.com/office/powerpoint/2010/main" val="42689113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2">
            <a:extLst>
              <a:ext uri="{FF2B5EF4-FFF2-40B4-BE49-F238E27FC236}">
                <a16:creationId xmlns:a16="http://schemas.microsoft.com/office/drawing/2014/main" id="{87E1B5EA-E61F-43CB-B701-865AB1FF48C2}"/>
              </a:ext>
            </a:extLst>
          </p:cNvPr>
          <p:cNvSpPr txBox="1">
            <a:spLocks noChangeArrowheads="1"/>
          </p:cNvSpPr>
          <p:nvPr/>
        </p:nvSpPr>
        <p:spPr bwMode="auto">
          <a:xfrm>
            <a:off x="420589" y="2268524"/>
            <a:ext cx="7945438"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50000"/>
              </a:spcBef>
              <a:spcAft>
                <a:spcPct val="0"/>
              </a:spcAft>
            </a:pPr>
            <a:r>
              <a:rPr lang="en-US" altLang="en-US" sz="4400" b="1" dirty="0">
                <a:solidFill>
                  <a:srgbClr val="006892"/>
                </a:solidFill>
                <a:cs typeface="ＭＳ Ｐゴシック"/>
              </a:rPr>
              <a:t>“Without data your just another person with an opinion”</a:t>
            </a:r>
            <a:endParaRPr lang="en-GB" altLang="en-US" sz="4400" b="1" dirty="0">
              <a:solidFill>
                <a:srgbClr val="006892"/>
              </a:solidFill>
              <a:cs typeface="ＭＳ Ｐゴシック"/>
            </a:endParaRPr>
          </a:p>
        </p:txBody>
      </p:sp>
      <p:pic>
        <p:nvPicPr>
          <p:cNvPr id="5" name="Picture 4"/>
          <p:cNvPicPr>
            <a:picLocks noChangeAspect="1"/>
          </p:cNvPicPr>
          <p:nvPr/>
        </p:nvPicPr>
        <p:blipFill>
          <a:blip r:embed="rId2"/>
          <a:stretch>
            <a:fillRect/>
          </a:stretch>
        </p:blipFill>
        <p:spPr>
          <a:xfrm rot="10800000">
            <a:off x="-27667" y="0"/>
            <a:ext cx="10401583" cy="1577808"/>
          </a:xfrm>
          <a:prstGeom prst="rect">
            <a:avLst/>
          </a:prstGeom>
        </p:spPr>
      </p:pic>
      <p:pic>
        <p:nvPicPr>
          <p:cNvPr id="6" name="Picture 5"/>
          <p:cNvPicPr>
            <a:picLocks noChangeAspect="1"/>
          </p:cNvPicPr>
          <p:nvPr/>
        </p:nvPicPr>
        <p:blipFill>
          <a:blip r:embed="rId2"/>
          <a:stretch>
            <a:fillRect/>
          </a:stretch>
        </p:blipFill>
        <p:spPr>
          <a:xfrm>
            <a:off x="4208676" y="5596750"/>
            <a:ext cx="8314701" cy="1261250"/>
          </a:xfrm>
          <a:prstGeom prst="rect">
            <a:avLst/>
          </a:prstGeom>
        </p:spPr>
      </p:pic>
      <p:pic>
        <p:nvPicPr>
          <p:cNvPr id="7" name="Picture 6"/>
          <p:cNvPicPr>
            <a:picLocks noChangeAspect="1"/>
          </p:cNvPicPr>
          <p:nvPr/>
        </p:nvPicPr>
        <p:blipFill>
          <a:blip r:embed="rId3"/>
          <a:stretch>
            <a:fillRect/>
          </a:stretch>
        </p:blipFill>
        <p:spPr>
          <a:xfrm>
            <a:off x="234918" y="5951233"/>
            <a:ext cx="1426731" cy="552283"/>
          </a:xfrm>
          <a:prstGeom prst="rect">
            <a:avLst/>
          </a:prstGeom>
        </p:spPr>
      </p:pic>
      <p:sp>
        <p:nvSpPr>
          <p:cNvPr id="8" name="Text Box 12">
            <a:extLst>
              <a:ext uri="{FF2B5EF4-FFF2-40B4-BE49-F238E27FC236}">
                <a16:creationId xmlns:a16="http://schemas.microsoft.com/office/drawing/2014/main" id="{87E1B5EA-E61F-43CB-B701-865AB1FF48C2}"/>
              </a:ext>
            </a:extLst>
          </p:cNvPr>
          <p:cNvSpPr txBox="1">
            <a:spLocks noChangeArrowheads="1"/>
          </p:cNvSpPr>
          <p:nvPr/>
        </p:nvSpPr>
        <p:spPr bwMode="auto">
          <a:xfrm>
            <a:off x="448255" y="4414820"/>
            <a:ext cx="79454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50000"/>
              </a:spcBef>
              <a:spcAft>
                <a:spcPct val="0"/>
              </a:spcAft>
            </a:pPr>
            <a:r>
              <a:rPr lang="en-US" altLang="en-US" sz="1600" b="1" dirty="0">
                <a:solidFill>
                  <a:srgbClr val="006892"/>
                </a:solidFill>
                <a:cs typeface="ＭＳ Ｐゴシック"/>
              </a:rPr>
              <a:t>W.E. Deming Data Scientist</a:t>
            </a:r>
            <a:endParaRPr lang="en-GB" altLang="en-US" sz="1600" b="1" dirty="0">
              <a:solidFill>
                <a:srgbClr val="006892"/>
              </a:solidFill>
              <a:cs typeface="ＭＳ Ｐゴシック"/>
            </a:endParaRPr>
          </a:p>
        </p:txBody>
      </p:sp>
      <p:pic>
        <p:nvPicPr>
          <p:cNvPr id="9" name="Picture 8"/>
          <p:cNvPicPr>
            <a:picLocks noChangeAspect="1"/>
          </p:cNvPicPr>
          <p:nvPr/>
        </p:nvPicPr>
        <p:blipFill>
          <a:blip r:embed="rId4"/>
          <a:stretch>
            <a:fillRect/>
          </a:stretch>
        </p:blipFill>
        <p:spPr>
          <a:xfrm>
            <a:off x="7982233" y="2210322"/>
            <a:ext cx="2419350" cy="2419350"/>
          </a:xfrm>
          <a:prstGeom prst="rect">
            <a:avLst/>
          </a:prstGeom>
        </p:spPr>
      </p:pic>
    </p:spTree>
    <p:extLst>
      <p:ext uri="{BB962C8B-B14F-4D97-AF65-F5344CB8AC3E}">
        <p14:creationId xmlns:p14="http://schemas.microsoft.com/office/powerpoint/2010/main" val="82410533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5007" y="-119577"/>
            <a:ext cx="12449908" cy="9337431"/>
          </a:xfrm>
          <a:prstGeom prst="rect">
            <a:avLst/>
          </a:prstGeom>
        </p:spPr>
      </p:pic>
      <p:pic>
        <p:nvPicPr>
          <p:cNvPr id="5" name="Picture 4"/>
          <p:cNvPicPr>
            <a:picLocks noChangeAspect="1"/>
          </p:cNvPicPr>
          <p:nvPr/>
        </p:nvPicPr>
        <p:blipFill>
          <a:blip r:embed="rId3"/>
          <a:stretch>
            <a:fillRect/>
          </a:stretch>
        </p:blipFill>
        <p:spPr>
          <a:xfrm>
            <a:off x="2042608" y="5035045"/>
            <a:ext cx="12192000" cy="2635325"/>
          </a:xfrm>
          <a:prstGeom prst="rect">
            <a:avLst/>
          </a:prstGeom>
        </p:spPr>
      </p:pic>
      <p:sp>
        <p:nvSpPr>
          <p:cNvPr id="6" name="Rectangle 2">
            <a:extLst>
              <a:ext uri="{FF2B5EF4-FFF2-40B4-BE49-F238E27FC236}">
                <a16:creationId xmlns:a16="http://schemas.microsoft.com/office/drawing/2014/main" id="{D4F4A01E-6BF7-401D-B1B3-13E966689C43}"/>
              </a:ext>
            </a:extLst>
          </p:cNvPr>
          <p:cNvSpPr txBox="1">
            <a:spLocks noChangeArrowheads="1"/>
          </p:cNvSpPr>
          <p:nvPr/>
        </p:nvSpPr>
        <p:spPr>
          <a:xfrm>
            <a:off x="3765550" y="3675962"/>
            <a:ext cx="8426450" cy="1227138"/>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b="1" dirty="0">
                <a:solidFill>
                  <a:srgbClr val="006892"/>
                </a:solidFill>
                <a:latin typeface="Arial" charset="0"/>
                <a:ea typeface="Arial" charset="0"/>
                <a:cs typeface="Arial" charset="0"/>
              </a:rPr>
              <a:t>Playing Rules &amp; Effective Planning</a:t>
            </a:r>
          </a:p>
        </p:txBody>
      </p:sp>
      <p:sp>
        <p:nvSpPr>
          <p:cNvPr id="7" name="Rectangle 3">
            <a:extLst>
              <a:ext uri="{FF2B5EF4-FFF2-40B4-BE49-F238E27FC236}">
                <a16:creationId xmlns:a16="http://schemas.microsoft.com/office/drawing/2014/main" id="{A5A50937-1C77-4611-9254-19B60D5D2BD5}"/>
              </a:ext>
            </a:extLst>
          </p:cNvPr>
          <p:cNvSpPr txBox="1">
            <a:spLocks noChangeArrowheads="1"/>
          </p:cNvSpPr>
          <p:nvPr/>
        </p:nvSpPr>
        <p:spPr>
          <a:xfrm>
            <a:off x="2109847" y="4835783"/>
            <a:ext cx="5302250" cy="1752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buFont typeface="Wingdings" panose="05000000000000000000" pitchFamily="2" charset="2"/>
              <a:buNone/>
            </a:pPr>
            <a:r>
              <a:rPr lang="en-US" altLang="en-US">
                <a:solidFill>
                  <a:srgbClr val="006892"/>
                </a:solidFill>
                <a:latin typeface="Arial" charset="0"/>
                <a:ea typeface="Arial" charset="0"/>
                <a:cs typeface="Arial" charset="0"/>
              </a:rPr>
              <a:t>GAA Award 1</a:t>
            </a:r>
            <a:endParaRPr lang="en-US" altLang="en-US" dirty="0">
              <a:latin typeface="Arial" charset="0"/>
              <a:ea typeface="Arial" charset="0"/>
              <a:cs typeface="Arial" charset="0"/>
            </a:endParaRPr>
          </a:p>
        </p:txBody>
      </p:sp>
      <p:pic>
        <p:nvPicPr>
          <p:cNvPr id="8" name="Picture 7"/>
          <p:cNvPicPr>
            <a:picLocks noChangeAspect="1"/>
          </p:cNvPicPr>
          <p:nvPr/>
        </p:nvPicPr>
        <p:blipFill>
          <a:blip r:embed="rId4"/>
          <a:stretch>
            <a:fillRect/>
          </a:stretch>
        </p:blipFill>
        <p:spPr>
          <a:xfrm>
            <a:off x="735283" y="3639659"/>
            <a:ext cx="2749129" cy="1064179"/>
          </a:xfrm>
          <a:prstGeom prst="rect">
            <a:avLst/>
          </a:prstGeom>
        </p:spPr>
      </p:pic>
    </p:spTree>
    <p:extLst>
      <p:ext uri="{BB962C8B-B14F-4D97-AF65-F5344CB8AC3E}">
        <p14:creationId xmlns:p14="http://schemas.microsoft.com/office/powerpoint/2010/main" val="175440715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0800000">
            <a:off x="-27667" y="0"/>
            <a:ext cx="10401583" cy="1577808"/>
          </a:xfrm>
          <a:prstGeom prst="rect">
            <a:avLst/>
          </a:prstGeom>
        </p:spPr>
      </p:pic>
      <p:pic>
        <p:nvPicPr>
          <p:cNvPr id="5" name="Picture 4"/>
          <p:cNvPicPr>
            <a:picLocks noChangeAspect="1"/>
          </p:cNvPicPr>
          <p:nvPr/>
        </p:nvPicPr>
        <p:blipFill>
          <a:blip r:embed="rId2"/>
          <a:stretch>
            <a:fillRect/>
          </a:stretch>
        </p:blipFill>
        <p:spPr>
          <a:xfrm>
            <a:off x="4208676" y="5596750"/>
            <a:ext cx="8314701" cy="1261250"/>
          </a:xfrm>
          <a:prstGeom prst="rect">
            <a:avLst/>
          </a:prstGeom>
        </p:spPr>
      </p:pic>
      <p:pic>
        <p:nvPicPr>
          <p:cNvPr id="6" name="Picture 5"/>
          <p:cNvPicPr>
            <a:picLocks noChangeAspect="1"/>
          </p:cNvPicPr>
          <p:nvPr/>
        </p:nvPicPr>
        <p:blipFill>
          <a:blip r:embed="rId3"/>
          <a:stretch>
            <a:fillRect/>
          </a:stretch>
        </p:blipFill>
        <p:spPr>
          <a:xfrm>
            <a:off x="234918" y="5951233"/>
            <a:ext cx="1426731" cy="552283"/>
          </a:xfrm>
          <a:prstGeom prst="rect">
            <a:avLst/>
          </a:prstGeom>
        </p:spPr>
      </p:pic>
      <p:sp>
        <p:nvSpPr>
          <p:cNvPr id="7" name="Title 1"/>
          <p:cNvSpPr>
            <a:spLocks noGrp="1"/>
          </p:cNvSpPr>
          <p:nvPr>
            <p:ph type="title"/>
          </p:nvPr>
        </p:nvSpPr>
        <p:spPr>
          <a:xfrm>
            <a:off x="1584421" y="147332"/>
            <a:ext cx="6147416" cy="868363"/>
          </a:xfrm>
        </p:spPr>
        <p:txBody>
          <a:bodyPr>
            <a:noAutofit/>
          </a:bodyPr>
          <a:lstStyle/>
          <a:p>
            <a:pPr eaLnBrk="0" fontAlgn="base" hangingPunct="0">
              <a:spcAft>
                <a:spcPct val="0"/>
              </a:spcAft>
            </a:pPr>
            <a:r>
              <a:rPr lang="en-IE" altLang="en-US" b="1" dirty="0">
                <a:solidFill>
                  <a:schemeClr val="bg1"/>
                </a:solidFill>
                <a:latin typeface="Arial"/>
                <a:ea typeface="ＭＳ Ｐゴシック"/>
                <a:cs typeface="ＭＳ Ｐゴシック"/>
              </a:rPr>
              <a:t>Rules Outcome</a:t>
            </a:r>
          </a:p>
        </p:txBody>
      </p:sp>
      <p:sp>
        <p:nvSpPr>
          <p:cNvPr id="8" name="Rectangle 7"/>
          <p:cNvSpPr/>
          <p:nvPr/>
        </p:nvSpPr>
        <p:spPr>
          <a:xfrm>
            <a:off x="1348751" y="2394408"/>
            <a:ext cx="9567488" cy="2677656"/>
          </a:xfrm>
          <a:prstGeom prst="rect">
            <a:avLst/>
          </a:prstGeom>
        </p:spPr>
        <p:txBody>
          <a:bodyPr wrap="square">
            <a:spAutoFit/>
          </a:bodyPr>
          <a:lstStyle/>
          <a:p>
            <a:r>
              <a:rPr lang="en-US" sz="2400" b="1" dirty="0">
                <a:solidFill>
                  <a:srgbClr val="006892"/>
                </a:solidFill>
                <a:latin typeface="Arial" charset="0"/>
                <a:ea typeface="Arial" charset="0"/>
                <a:cs typeface="Arial" charset="0"/>
              </a:rPr>
              <a:t>By the end of this Course participants will be able to:</a:t>
            </a:r>
          </a:p>
          <a:p>
            <a:endParaRPr lang="en-US" sz="2400" b="1" dirty="0">
              <a:solidFill>
                <a:srgbClr val="006892"/>
              </a:solidFill>
              <a:latin typeface="Arial" charset="0"/>
              <a:ea typeface="Arial" charset="0"/>
              <a:cs typeface="Arial" charset="0"/>
            </a:endParaRPr>
          </a:p>
          <a:p>
            <a:pPr marL="285750" indent="-285750">
              <a:buFont typeface="Arial" charset="0"/>
              <a:buChar char="•"/>
            </a:pPr>
            <a:r>
              <a:rPr lang="en-US" sz="2400" dirty="0">
                <a:solidFill>
                  <a:srgbClr val="006892"/>
                </a:solidFill>
                <a:latin typeface="Arial" charset="0"/>
                <a:ea typeface="Arial" charset="0"/>
                <a:cs typeface="Arial" charset="0"/>
              </a:rPr>
              <a:t>Demonstrate a knowledge and understanding of the structure of the Playing Rules of football/Hurling </a:t>
            </a:r>
            <a:br>
              <a:rPr lang="en-US" sz="2400" dirty="0">
                <a:solidFill>
                  <a:srgbClr val="006892"/>
                </a:solidFill>
                <a:latin typeface="Arial" charset="0"/>
                <a:ea typeface="Arial" charset="0"/>
                <a:cs typeface="Arial" charset="0"/>
              </a:rPr>
            </a:br>
            <a:endParaRPr lang="en-US" sz="2400" dirty="0">
              <a:solidFill>
                <a:srgbClr val="006892"/>
              </a:solidFill>
              <a:latin typeface="Arial" charset="0"/>
              <a:ea typeface="Arial" charset="0"/>
              <a:cs typeface="Arial" charset="0"/>
            </a:endParaRPr>
          </a:p>
          <a:p>
            <a:pPr marL="285750" indent="-285750">
              <a:buFont typeface="Arial" charset="0"/>
              <a:buChar char="•"/>
            </a:pPr>
            <a:r>
              <a:rPr lang="en-US" sz="2400" dirty="0">
                <a:solidFill>
                  <a:srgbClr val="006892"/>
                </a:solidFill>
                <a:latin typeface="Arial" charset="0"/>
                <a:ea typeface="Arial" charset="0"/>
                <a:cs typeface="Arial" charset="0"/>
              </a:rPr>
              <a:t>Complete a sample of questions on Gaelic Football/Hurling rules to help develop your knowledge</a:t>
            </a:r>
          </a:p>
        </p:txBody>
      </p:sp>
    </p:spTree>
    <p:extLst>
      <p:ext uri="{BB962C8B-B14F-4D97-AF65-F5344CB8AC3E}">
        <p14:creationId xmlns:p14="http://schemas.microsoft.com/office/powerpoint/2010/main" val="124513402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1649" y="1751239"/>
            <a:ext cx="8295589" cy="3672081"/>
          </a:xfrm>
          <a:prstGeom prst="rect">
            <a:avLst/>
          </a:prstGeom>
        </p:spPr>
      </p:pic>
      <p:pic>
        <p:nvPicPr>
          <p:cNvPr id="5" name="Picture 4"/>
          <p:cNvPicPr>
            <a:picLocks noChangeAspect="1"/>
          </p:cNvPicPr>
          <p:nvPr/>
        </p:nvPicPr>
        <p:blipFill>
          <a:blip r:embed="rId3"/>
          <a:stretch>
            <a:fillRect/>
          </a:stretch>
        </p:blipFill>
        <p:spPr>
          <a:xfrm rot="10800000">
            <a:off x="-27667" y="0"/>
            <a:ext cx="10401583" cy="1577808"/>
          </a:xfrm>
          <a:prstGeom prst="rect">
            <a:avLst/>
          </a:prstGeom>
        </p:spPr>
      </p:pic>
      <p:pic>
        <p:nvPicPr>
          <p:cNvPr id="6" name="Picture 5"/>
          <p:cNvPicPr>
            <a:picLocks noChangeAspect="1"/>
          </p:cNvPicPr>
          <p:nvPr/>
        </p:nvPicPr>
        <p:blipFill>
          <a:blip r:embed="rId3"/>
          <a:stretch>
            <a:fillRect/>
          </a:stretch>
        </p:blipFill>
        <p:spPr>
          <a:xfrm>
            <a:off x="4208676" y="5596750"/>
            <a:ext cx="8314701" cy="1261250"/>
          </a:xfrm>
          <a:prstGeom prst="rect">
            <a:avLst/>
          </a:prstGeom>
        </p:spPr>
      </p:pic>
      <p:pic>
        <p:nvPicPr>
          <p:cNvPr id="7" name="Picture 6"/>
          <p:cNvPicPr>
            <a:picLocks noChangeAspect="1"/>
          </p:cNvPicPr>
          <p:nvPr/>
        </p:nvPicPr>
        <p:blipFill>
          <a:blip r:embed="rId4"/>
          <a:stretch>
            <a:fillRect/>
          </a:stretch>
        </p:blipFill>
        <p:spPr>
          <a:xfrm>
            <a:off x="234918" y="5951233"/>
            <a:ext cx="1426731" cy="552283"/>
          </a:xfrm>
          <a:prstGeom prst="rect">
            <a:avLst/>
          </a:prstGeom>
        </p:spPr>
      </p:pic>
      <p:sp>
        <p:nvSpPr>
          <p:cNvPr id="8" name="Title 1"/>
          <p:cNvSpPr>
            <a:spLocks noGrp="1"/>
          </p:cNvSpPr>
          <p:nvPr>
            <p:ph type="title"/>
          </p:nvPr>
        </p:nvSpPr>
        <p:spPr>
          <a:xfrm>
            <a:off x="1226203" y="109625"/>
            <a:ext cx="6147416" cy="868363"/>
          </a:xfrm>
        </p:spPr>
        <p:txBody>
          <a:bodyPr>
            <a:noAutofit/>
          </a:bodyPr>
          <a:lstStyle/>
          <a:p>
            <a:pPr eaLnBrk="0" fontAlgn="base" hangingPunct="0">
              <a:spcAft>
                <a:spcPct val="0"/>
              </a:spcAft>
            </a:pPr>
            <a:r>
              <a:rPr lang="en-IE" altLang="en-US" sz="3200" b="1" dirty="0">
                <a:solidFill>
                  <a:schemeClr val="bg1"/>
                </a:solidFill>
                <a:latin typeface="Arial"/>
                <a:ea typeface="ＭＳ Ｐゴシック"/>
                <a:cs typeface="ＭＳ Ｐゴシック"/>
              </a:rPr>
              <a:t>The Structure </a:t>
            </a:r>
            <a:r>
              <a:rPr lang="en-IE" altLang="en-US" sz="3200" b="1">
                <a:solidFill>
                  <a:schemeClr val="bg1"/>
                </a:solidFill>
                <a:latin typeface="Arial"/>
                <a:ea typeface="ＭＳ Ｐゴシック"/>
                <a:cs typeface="ＭＳ Ｐゴシック"/>
              </a:rPr>
              <a:t>of the Rules</a:t>
            </a:r>
            <a:endParaRPr lang="en-IE" altLang="en-US" sz="3200" b="1" dirty="0">
              <a:solidFill>
                <a:schemeClr val="bg1"/>
              </a:solidFill>
              <a:latin typeface="Arial"/>
              <a:ea typeface="ＭＳ Ｐゴシック"/>
              <a:cs typeface="ＭＳ Ｐゴシック"/>
            </a:endParaRPr>
          </a:p>
        </p:txBody>
      </p:sp>
    </p:spTree>
    <p:extLst>
      <p:ext uri="{BB962C8B-B14F-4D97-AF65-F5344CB8AC3E}">
        <p14:creationId xmlns:p14="http://schemas.microsoft.com/office/powerpoint/2010/main" val="30754118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0800000">
            <a:off x="0" y="0"/>
            <a:ext cx="10401583" cy="1577808"/>
          </a:xfrm>
          <a:prstGeom prst="rect">
            <a:avLst/>
          </a:prstGeom>
        </p:spPr>
      </p:pic>
      <p:pic>
        <p:nvPicPr>
          <p:cNvPr id="5" name="Picture 4"/>
          <p:cNvPicPr>
            <a:picLocks noChangeAspect="1"/>
          </p:cNvPicPr>
          <p:nvPr/>
        </p:nvPicPr>
        <p:blipFill>
          <a:blip r:embed="rId2"/>
          <a:stretch>
            <a:fillRect/>
          </a:stretch>
        </p:blipFill>
        <p:spPr>
          <a:xfrm>
            <a:off x="4208676" y="5596750"/>
            <a:ext cx="8314701" cy="1261250"/>
          </a:xfrm>
          <a:prstGeom prst="rect">
            <a:avLst/>
          </a:prstGeom>
        </p:spPr>
      </p:pic>
      <p:pic>
        <p:nvPicPr>
          <p:cNvPr id="6" name="Picture 5"/>
          <p:cNvPicPr>
            <a:picLocks noChangeAspect="1"/>
          </p:cNvPicPr>
          <p:nvPr/>
        </p:nvPicPr>
        <p:blipFill>
          <a:blip r:embed="rId3"/>
          <a:stretch>
            <a:fillRect/>
          </a:stretch>
        </p:blipFill>
        <p:spPr>
          <a:xfrm>
            <a:off x="234918" y="5951233"/>
            <a:ext cx="1426731" cy="552283"/>
          </a:xfrm>
          <a:prstGeom prst="rect">
            <a:avLst/>
          </a:prstGeom>
        </p:spPr>
      </p:pic>
      <p:sp>
        <p:nvSpPr>
          <p:cNvPr id="7" name="Title 1"/>
          <p:cNvSpPr>
            <a:spLocks noGrp="1"/>
          </p:cNvSpPr>
          <p:nvPr>
            <p:ph type="title"/>
          </p:nvPr>
        </p:nvSpPr>
        <p:spPr>
          <a:xfrm>
            <a:off x="1253870" y="109625"/>
            <a:ext cx="6147416" cy="868363"/>
          </a:xfrm>
        </p:spPr>
        <p:txBody>
          <a:bodyPr>
            <a:noAutofit/>
          </a:bodyPr>
          <a:lstStyle/>
          <a:p>
            <a:pPr eaLnBrk="0" fontAlgn="base" hangingPunct="0">
              <a:spcAft>
                <a:spcPct val="0"/>
              </a:spcAft>
            </a:pPr>
            <a:r>
              <a:rPr lang="en-IE" altLang="en-US" sz="3200" b="1" dirty="0">
                <a:solidFill>
                  <a:schemeClr val="bg1"/>
                </a:solidFill>
                <a:latin typeface="Arial"/>
                <a:ea typeface="ＭＳ Ｐゴシック"/>
                <a:cs typeface="ＭＳ Ｐゴシック"/>
              </a:rPr>
              <a:t>The Structure </a:t>
            </a:r>
            <a:r>
              <a:rPr lang="en-IE" altLang="en-US" sz="3200" b="1">
                <a:solidFill>
                  <a:schemeClr val="bg1"/>
                </a:solidFill>
                <a:latin typeface="Arial"/>
                <a:ea typeface="ＭＳ Ｐゴシック"/>
                <a:cs typeface="ＭＳ Ｐゴシック"/>
              </a:rPr>
              <a:t>of the Rules</a:t>
            </a:r>
            <a:endParaRPr lang="en-IE" altLang="en-US" sz="3200" b="1" dirty="0">
              <a:solidFill>
                <a:schemeClr val="bg1"/>
              </a:solidFill>
              <a:latin typeface="Arial"/>
              <a:ea typeface="ＭＳ Ｐゴシック"/>
              <a:cs typeface="ＭＳ Ｐゴシック"/>
            </a:endParaRPr>
          </a:p>
        </p:txBody>
      </p:sp>
      <p:pic>
        <p:nvPicPr>
          <p:cNvPr id="15" name="Picture 14"/>
          <p:cNvPicPr>
            <a:picLocks noChangeAspect="1"/>
          </p:cNvPicPr>
          <p:nvPr/>
        </p:nvPicPr>
        <p:blipFill>
          <a:blip r:embed="rId4"/>
          <a:stretch>
            <a:fillRect/>
          </a:stretch>
        </p:blipFill>
        <p:spPr>
          <a:xfrm>
            <a:off x="8138992" y="724847"/>
            <a:ext cx="3234637" cy="1436725"/>
          </a:xfrm>
          <a:prstGeom prst="rect">
            <a:avLst/>
          </a:prstGeom>
        </p:spPr>
      </p:pic>
      <p:sp>
        <p:nvSpPr>
          <p:cNvPr id="16" name="Text Box 20">
            <a:extLst>
              <a:ext uri="{FF2B5EF4-FFF2-40B4-BE49-F238E27FC236}">
                <a16:creationId xmlns:a16="http://schemas.microsoft.com/office/drawing/2014/main" id="{4FB0A9B6-70EA-484F-80C5-CD49FAEB4C3A}"/>
              </a:ext>
            </a:extLst>
          </p:cNvPr>
          <p:cNvSpPr txBox="1">
            <a:spLocks noChangeArrowheads="1"/>
          </p:cNvSpPr>
          <p:nvPr/>
        </p:nvSpPr>
        <p:spPr bwMode="auto">
          <a:xfrm>
            <a:off x="1560921" y="1864876"/>
            <a:ext cx="2057400" cy="461665"/>
          </a:xfrm>
          <a:prstGeom prst="rect">
            <a:avLst/>
          </a:prstGeom>
          <a:noFill/>
          <a:ln w="9525">
            <a:noFill/>
            <a:miter lim="800000"/>
            <a:headEnd/>
            <a:tailEnd/>
          </a:ln>
          <a:effectLst/>
        </p:spPr>
        <p:txBody>
          <a:bodyPr>
            <a:spAutoFit/>
          </a:bodyPr>
          <a:lstStyle/>
          <a:p>
            <a:pPr>
              <a:defRPr/>
            </a:pPr>
            <a:r>
              <a:rPr lang="en-IE" b="1" dirty="0">
                <a:solidFill>
                  <a:srgbClr val="006892"/>
                </a:solidFill>
                <a:latin typeface="Arial" charset="0"/>
                <a:ea typeface="ＭＳ Ｐゴシック" pitchFamily="-110" charset="-128"/>
              </a:rPr>
              <a:t>The Play</a:t>
            </a:r>
            <a:endParaRPr lang="en-GB" b="1" dirty="0">
              <a:solidFill>
                <a:srgbClr val="006892"/>
              </a:solidFill>
              <a:latin typeface="Arial" charset="0"/>
              <a:ea typeface="ＭＳ Ｐゴシック" pitchFamily="-110" charset="-128"/>
            </a:endParaRPr>
          </a:p>
        </p:txBody>
      </p:sp>
      <p:sp>
        <p:nvSpPr>
          <p:cNvPr id="17" name="Text Box 21">
            <a:extLst>
              <a:ext uri="{FF2B5EF4-FFF2-40B4-BE49-F238E27FC236}">
                <a16:creationId xmlns:a16="http://schemas.microsoft.com/office/drawing/2014/main" id="{2C6AB0AE-E244-42EC-912C-B3ED3EE997A8}"/>
              </a:ext>
            </a:extLst>
          </p:cNvPr>
          <p:cNvSpPr txBox="1">
            <a:spLocks noChangeArrowheads="1"/>
          </p:cNvSpPr>
          <p:nvPr/>
        </p:nvSpPr>
        <p:spPr bwMode="auto">
          <a:xfrm>
            <a:off x="1560921" y="3144916"/>
            <a:ext cx="2057400" cy="461665"/>
          </a:xfrm>
          <a:prstGeom prst="rect">
            <a:avLst/>
          </a:prstGeom>
          <a:noFill/>
          <a:ln w="9525">
            <a:noFill/>
            <a:miter lim="800000"/>
            <a:headEnd/>
            <a:tailEnd/>
          </a:ln>
          <a:effectLst/>
        </p:spPr>
        <p:txBody>
          <a:bodyPr>
            <a:spAutoFit/>
          </a:bodyPr>
          <a:lstStyle/>
          <a:p>
            <a:pPr>
              <a:defRPr/>
            </a:pPr>
            <a:r>
              <a:rPr lang="en-IE" b="1">
                <a:solidFill>
                  <a:srgbClr val="006892"/>
                </a:solidFill>
                <a:latin typeface="Arial" charset="0"/>
                <a:ea typeface="ＭＳ Ｐゴシック" pitchFamily="-110" charset="-128"/>
              </a:rPr>
              <a:t>Set Play</a:t>
            </a:r>
            <a:endParaRPr lang="en-GB" b="1">
              <a:solidFill>
                <a:srgbClr val="006892"/>
              </a:solidFill>
              <a:latin typeface="Arial" charset="0"/>
              <a:ea typeface="ＭＳ Ｐゴシック" pitchFamily="-110" charset="-128"/>
            </a:endParaRPr>
          </a:p>
        </p:txBody>
      </p:sp>
      <p:sp>
        <p:nvSpPr>
          <p:cNvPr id="18" name="Text Box 22">
            <a:extLst>
              <a:ext uri="{FF2B5EF4-FFF2-40B4-BE49-F238E27FC236}">
                <a16:creationId xmlns:a16="http://schemas.microsoft.com/office/drawing/2014/main" id="{8E890BE1-5221-4145-AEE1-51337D103447}"/>
              </a:ext>
            </a:extLst>
          </p:cNvPr>
          <p:cNvSpPr txBox="1">
            <a:spLocks noChangeArrowheads="1"/>
          </p:cNvSpPr>
          <p:nvPr/>
        </p:nvSpPr>
        <p:spPr bwMode="auto">
          <a:xfrm>
            <a:off x="1560921" y="4765753"/>
            <a:ext cx="2057400" cy="461665"/>
          </a:xfrm>
          <a:prstGeom prst="rect">
            <a:avLst/>
          </a:prstGeom>
          <a:noFill/>
          <a:ln w="9525">
            <a:noFill/>
            <a:miter lim="800000"/>
            <a:headEnd/>
            <a:tailEnd/>
          </a:ln>
          <a:effectLst/>
        </p:spPr>
        <p:txBody>
          <a:bodyPr>
            <a:spAutoFit/>
          </a:bodyPr>
          <a:lstStyle/>
          <a:p>
            <a:pPr>
              <a:defRPr/>
            </a:pPr>
            <a:r>
              <a:rPr lang="en-IE" b="1">
                <a:solidFill>
                  <a:srgbClr val="006892"/>
                </a:solidFill>
                <a:latin typeface="Arial" charset="0"/>
                <a:ea typeface="ＭＳ Ｐゴシック" pitchFamily="-110" charset="-128"/>
              </a:rPr>
              <a:t>Scores</a:t>
            </a:r>
            <a:endParaRPr lang="en-GB" b="1">
              <a:solidFill>
                <a:srgbClr val="006892"/>
              </a:solidFill>
              <a:latin typeface="Arial" charset="0"/>
              <a:ea typeface="ＭＳ Ｐゴシック" pitchFamily="-110" charset="-128"/>
            </a:endParaRPr>
          </a:p>
        </p:txBody>
      </p:sp>
      <p:sp>
        <p:nvSpPr>
          <p:cNvPr id="19" name="Text Box 23">
            <a:extLst>
              <a:ext uri="{FF2B5EF4-FFF2-40B4-BE49-F238E27FC236}">
                <a16:creationId xmlns:a16="http://schemas.microsoft.com/office/drawing/2014/main" id="{9E606FBA-5ADB-4087-8F13-9B11C205D5DA}"/>
              </a:ext>
            </a:extLst>
          </p:cNvPr>
          <p:cNvSpPr txBox="1">
            <a:spLocks noChangeArrowheads="1"/>
          </p:cNvSpPr>
          <p:nvPr/>
        </p:nvSpPr>
        <p:spPr bwMode="auto">
          <a:xfrm>
            <a:off x="4007259" y="1880751"/>
            <a:ext cx="563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IE" altLang="en-US" b="1" dirty="0">
                <a:solidFill>
                  <a:srgbClr val="006892"/>
                </a:solidFill>
              </a:rPr>
              <a:t>This Rule states what a player may do</a:t>
            </a:r>
            <a:endParaRPr lang="en-GB" altLang="en-US" b="1" dirty="0">
              <a:solidFill>
                <a:srgbClr val="006892"/>
              </a:solidFill>
            </a:endParaRPr>
          </a:p>
        </p:txBody>
      </p:sp>
      <p:sp>
        <p:nvSpPr>
          <p:cNvPr id="20" name="Text Box 24">
            <a:extLst>
              <a:ext uri="{FF2B5EF4-FFF2-40B4-BE49-F238E27FC236}">
                <a16:creationId xmlns:a16="http://schemas.microsoft.com/office/drawing/2014/main" id="{1BD72EFB-8497-49CC-8AB4-A32250AB8BCB}"/>
              </a:ext>
            </a:extLst>
          </p:cNvPr>
          <p:cNvSpPr txBox="1">
            <a:spLocks noChangeArrowheads="1"/>
          </p:cNvSpPr>
          <p:nvPr/>
        </p:nvSpPr>
        <p:spPr bwMode="auto">
          <a:xfrm>
            <a:off x="4015196" y="3152853"/>
            <a:ext cx="5638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IE" altLang="en-US" b="1">
                <a:solidFill>
                  <a:srgbClr val="006892"/>
                </a:solidFill>
              </a:rPr>
              <a:t>This Rule states how play is started and re-started at the beginning of the first half and second half and throughout the game.</a:t>
            </a:r>
            <a:endParaRPr lang="en-GB" altLang="en-US" b="1">
              <a:solidFill>
                <a:srgbClr val="006892"/>
              </a:solidFill>
            </a:endParaRPr>
          </a:p>
        </p:txBody>
      </p:sp>
      <p:sp>
        <p:nvSpPr>
          <p:cNvPr id="21" name="Text Box 25">
            <a:extLst>
              <a:ext uri="{FF2B5EF4-FFF2-40B4-BE49-F238E27FC236}">
                <a16:creationId xmlns:a16="http://schemas.microsoft.com/office/drawing/2014/main" id="{0B63729C-76AF-47C9-9488-E27604342935}"/>
              </a:ext>
            </a:extLst>
          </p:cNvPr>
          <p:cNvSpPr txBox="1">
            <a:spLocks noChangeArrowheads="1"/>
          </p:cNvSpPr>
          <p:nvPr/>
        </p:nvSpPr>
        <p:spPr bwMode="auto">
          <a:xfrm>
            <a:off x="3999321" y="4765753"/>
            <a:ext cx="563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IE" altLang="en-US" b="1">
                <a:solidFill>
                  <a:srgbClr val="006892"/>
                </a:solidFill>
              </a:rPr>
              <a:t>This rule deals with matters relating to scores.</a:t>
            </a:r>
            <a:endParaRPr lang="en-GB" altLang="en-US" b="1">
              <a:solidFill>
                <a:srgbClr val="006892"/>
              </a:solidFill>
            </a:endParaRPr>
          </a:p>
        </p:txBody>
      </p:sp>
    </p:spTree>
    <p:extLst>
      <p:ext uri="{BB962C8B-B14F-4D97-AF65-F5344CB8AC3E}">
        <p14:creationId xmlns:p14="http://schemas.microsoft.com/office/powerpoint/2010/main" val="226741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utoUpdateAnimBg="0"/>
      <p:bldP spid="20" grpId="0" autoUpdateAnimBg="0"/>
      <p:bldP spid="21"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397290" y="539793"/>
            <a:ext cx="3990289" cy="1823687"/>
          </a:xfrm>
          <a:prstGeom prst="rect">
            <a:avLst/>
          </a:prstGeom>
        </p:spPr>
      </p:pic>
      <p:pic>
        <p:nvPicPr>
          <p:cNvPr id="7" name="Picture 6"/>
          <p:cNvPicPr>
            <a:picLocks noChangeAspect="1"/>
          </p:cNvPicPr>
          <p:nvPr/>
        </p:nvPicPr>
        <p:blipFill>
          <a:blip r:embed="rId3"/>
          <a:stretch>
            <a:fillRect/>
          </a:stretch>
        </p:blipFill>
        <p:spPr>
          <a:xfrm rot="10800000">
            <a:off x="0" y="0"/>
            <a:ext cx="10401583" cy="1577808"/>
          </a:xfrm>
          <a:prstGeom prst="rect">
            <a:avLst/>
          </a:prstGeom>
        </p:spPr>
      </p:pic>
      <p:pic>
        <p:nvPicPr>
          <p:cNvPr id="8" name="Picture 7"/>
          <p:cNvPicPr>
            <a:picLocks noChangeAspect="1"/>
          </p:cNvPicPr>
          <p:nvPr/>
        </p:nvPicPr>
        <p:blipFill>
          <a:blip r:embed="rId3"/>
          <a:stretch>
            <a:fillRect/>
          </a:stretch>
        </p:blipFill>
        <p:spPr>
          <a:xfrm>
            <a:off x="4208676" y="5596750"/>
            <a:ext cx="8314701" cy="1261250"/>
          </a:xfrm>
          <a:prstGeom prst="rect">
            <a:avLst/>
          </a:prstGeom>
        </p:spPr>
      </p:pic>
      <p:pic>
        <p:nvPicPr>
          <p:cNvPr id="9" name="Picture 8"/>
          <p:cNvPicPr>
            <a:picLocks noChangeAspect="1"/>
          </p:cNvPicPr>
          <p:nvPr/>
        </p:nvPicPr>
        <p:blipFill>
          <a:blip r:embed="rId4"/>
          <a:stretch>
            <a:fillRect/>
          </a:stretch>
        </p:blipFill>
        <p:spPr>
          <a:xfrm>
            <a:off x="234918" y="5951233"/>
            <a:ext cx="1426731" cy="552283"/>
          </a:xfrm>
          <a:prstGeom prst="rect">
            <a:avLst/>
          </a:prstGeom>
        </p:spPr>
      </p:pic>
      <p:sp>
        <p:nvSpPr>
          <p:cNvPr id="10" name="Title 1"/>
          <p:cNvSpPr>
            <a:spLocks noGrp="1"/>
          </p:cNvSpPr>
          <p:nvPr>
            <p:ph type="title"/>
          </p:nvPr>
        </p:nvSpPr>
        <p:spPr>
          <a:xfrm>
            <a:off x="1253870" y="109625"/>
            <a:ext cx="6147416" cy="868363"/>
          </a:xfrm>
        </p:spPr>
        <p:txBody>
          <a:bodyPr>
            <a:noAutofit/>
          </a:bodyPr>
          <a:lstStyle/>
          <a:p>
            <a:pPr eaLnBrk="0" fontAlgn="base" hangingPunct="0">
              <a:spcAft>
                <a:spcPct val="0"/>
              </a:spcAft>
            </a:pPr>
            <a:r>
              <a:rPr lang="en-IE" altLang="en-US" sz="3200" b="1" dirty="0">
                <a:solidFill>
                  <a:schemeClr val="bg1"/>
                </a:solidFill>
                <a:latin typeface="Arial"/>
                <a:ea typeface="ＭＳ Ｐゴシック"/>
                <a:cs typeface="ＭＳ Ｐゴシック"/>
              </a:rPr>
              <a:t>The Structure </a:t>
            </a:r>
            <a:r>
              <a:rPr lang="en-IE" altLang="en-US" sz="3200" b="1">
                <a:solidFill>
                  <a:schemeClr val="bg1"/>
                </a:solidFill>
                <a:latin typeface="Arial"/>
                <a:ea typeface="ＭＳ Ｐゴシック"/>
                <a:cs typeface="ＭＳ Ｐゴシック"/>
              </a:rPr>
              <a:t>of the Rules</a:t>
            </a:r>
            <a:endParaRPr lang="en-IE" altLang="en-US" sz="3200" b="1" dirty="0">
              <a:solidFill>
                <a:schemeClr val="bg1"/>
              </a:solidFill>
              <a:latin typeface="Arial"/>
              <a:ea typeface="ＭＳ Ｐゴシック"/>
              <a:cs typeface="ＭＳ Ｐゴシック"/>
            </a:endParaRPr>
          </a:p>
        </p:txBody>
      </p:sp>
      <p:sp>
        <p:nvSpPr>
          <p:cNvPr id="11" name="Text Box 19">
            <a:extLst>
              <a:ext uri="{FF2B5EF4-FFF2-40B4-BE49-F238E27FC236}">
                <a16:creationId xmlns:a16="http://schemas.microsoft.com/office/drawing/2014/main" id="{8FB5E76D-CD12-4105-A364-750A7CF612E7}"/>
              </a:ext>
            </a:extLst>
          </p:cNvPr>
          <p:cNvSpPr txBox="1">
            <a:spLocks noChangeArrowheads="1"/>
          </p:cNvSpPr>
          <p:nvPr/>
        </p:nvSpPr>
        <p:spPr bwMode="auto">
          <a:xfrm>
            <a:off x="1661649" y="2127338"/>
            <a:ext cx="2205037" cy="369332"/>
          </a:xfrm>
          <a:prstGeom prst="rect">
            <a:avLst/>
          </a:prstGeom>
          <a:noFill/>
          <a:ln w="9525">
            <a:noFill/>
            <a:miter lim="800000"/>
            <a:headEnd/>
            <a:tailEnd/>
          </a:ln>
          <a:effectLst/>
        </p:spPr>
        <p:txBody>
          <a:bodyPr>
            <a:spAutoFit/>
          </a:bodyPr>
          <a:lstStyle/>
          <a:p>
            <a:pPr>
              <a:defRPr/>
            </a:pPr>
            <a:r>
              <a:rPr lang="en-IE" b="1" dirty="0">
                <a:solidFill>
                  <a:srgbClr val="006892"/>
                </a:solidFill>
                <a:latin typeface="Arial" charset="0"/>
                <a:ea typeface="ＭＳ Ｐゴシック" pitchFamily="-110" charset="-128"/>
              </a:rPr>
              <a:t>Technical Fouls</a:t>
            </a:r>
            <a:endParaRPr lang="en-GB" b="1" dirty="0">
              <a:solidFill>
                <a:srgbClr val="006892"/>
              </a:solidFill>
              <a:latin typeface="Arial" charset="0"/>
              <a:ea typeface="ＭＳ Ｐゴシック" pitchFamily="-110" charset="-128"/>
            </a:endParaRPr>
          </a:p>
        </p:txBody>
      </p:sp>
      <p:sp>
        <p:nvSpPr>
          <p:cNvPr id="12" name="Text Box 20">
            <a:extLst>
              <a:ext uri="{FF2B5EF4-FFF2-40B4-BE49-F238E27FC236}">
                <a16:creationId xmlns:a16="http://schemas.microsoft.com/office/drawing/2014/main" id="{484A1F16-16DB-46FC-A35C-8E922FAE6851}"/>
              </a:ext>
            </a:extLst>
          </p:cNvPr>
          <p:cNvSpPr txBox="1">
            <a:spLocks noChangeArrowheads="1"/>
          </p:cNvSpPr>
          <p:nvPr/>
        </p:nvSpPr>
        <p:spPr bwMode="auto">
          <a:xfrm>
            <a:off x="1702924" y="3354476"/>
            <a:ext cx="2057400" cy="646331"/>
          </a:xfrm>
          <a:prstGeom prst="rect">
            <a:avLst/>
          </a:prstGeom>
          <a:noFill/>
          <a:ln w="9525">
            <a:noFill/>
            <a:miter lim="800000"/>
            <a:headEnd/>
            <a:tailEnd/>
          </a:ln>
          <a:effectLst/>
        </p:spPr>
        <p:txBody>
          <a:bodyPr>
            <a:spAutoFit/>
          </a:bodyPr>
          <a:lstStyle/>
          <a:p>
            <a:pPr>
              <a:defRPr/>
            </a:pPr>
            <a:r>
              <a:rPr lang="en-IE" b="1">
                <a:solidFill>
                  <a:srgbClr val="006892"/>
                </a:solidFill>
                <a:latin typeface="Arial" charset="0"/>
                <a:ea typeface="ＭＳ Ｐゴシック" pitchFamily="-110" charset="-128"/>
              </a:rPr>
              <a:t>Aggressive Fouls</a:t>
            </a:r>
            <a:endParaRPr lang="en-GB" b="1">
              <a:solidFill>
                <a:srgbClr val="006892"/>
              </a:solidFill>
              <a:latin typeface="Arial" charset="0"/>
              <a:ea typeface="ＭＳ Ｐゴシック" pitchFamily="-110" charset="-128"/>
            </a:endParaRPr>
          </a:p>
        </p:txBody>
      </p:sp>
      <p:sp>
        <p:nvSpPr>
          <p:cNvPr id="13" name="Text Box 21">
            <a:extLst>
              <a:ext uri="{FF2B5EF4-FFF2-40B4-BE49-F238E27FC236}">
                <a16:creationId xmlns:a16="http://schemas.microsoft.com/office/drawing/2014/main" id="{6C773D9A-F18B-474A-84BE-F7360E42048F}"/>
              </a:ext>
            </a:extLst>
          </p:cNvPr>
          <p:cNvSpPr txBox="1">
            <a:spLocks noChangeArrowheads="1"/>
          </p:cNvSpPr>
          <p:nvPr/>
        </p:nvSpPr>
        <p:spPr bwMode="auto">
          <a:xfrm>
            <a:off x="1694986" y="4673688"/>
            <a:ext cx="2057400" cy="369332"/>
          </a:xfrm>
          <a:prstGeom prst="rect">
            <a:avLst/>
          </a:prstGeom>
          <a:noFill/>
          <a:ln w="9525">
            <a:noFill/>
            <a:miter lim="800000"/>
            <a:headEnd/>
            <a:tailEnd/>
          </a:ln>
          <a:effectLst/>
        </p:spPr>
        <p:txBody>
          <a:bodyPr>
            <a:spAutoFit/>
          </a:bodyPr>
          <a:lstStyle/>
          <a:p>
            <a:pPr>
              <a:defRPr/>
            </a:pPr>
            <a:r>
              <a:rPr lang="en-IE" b="1">
                <a:solidFill>
                  <a:srgbClr val="006892"/>
                </a:solidFill>
                <a:latin typeface="Arial" charset="0"/>
                <a:ea typeface="ＭＳ Ｐゴシック" pitchFamily="-110" charset="-128"/>
              </a:rPr>
              <a:t>Dissent</a:t>
            </a:r>
            <a:endParaRPr lang="en-GB" b="1">
              <a:solidFill>
                <a:srgbClr val="006892"/>
              </a:solidFill>
              <a:latin typeface="Arial" charset="0"/>
              <a:ea typeface="ＭＳ Ｐゴシック" pitchFamily="-110" charset="-128"/>
            </a:endParaRPr>
          </a:p>
        </p:txBody>
      </p:sp>
      <p:sp>
        <p:nvSpPr>
          <p:cNvPr id="14" name="Text Box 22">
            <a:extLst>
              <a:ext uri="{FF2B5EF4-FFF2-40B4-BE49-F238E27FC236}">
                <a16:creationId xmlns:a16="http://schemas.microsoft.com/office/drawing/2014/main" id="{515A032A-DA18-47FE-B3D0-CD8516753892}"/>
              </a:ext>
            </a:extLst>
          </p:cNvPr>
          <p:cNvSpPr txBox="1">
            <a:spLocks noChangeArrowheads="1"/>
          </p:cNvSpPr>
          <p:nvPr/>
        </p:nvSpPr>
        <p:spPr bwMode="auto">
          <a:xfrm>
            <a:off x="4117511" y="2174963"/>
            <a:ext cx="563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IE" altLang="en-US" b="1">
                <a:solidFill>
                  <a:srgbClr val="006892"/>
                </a:solidFill>
              </a:rPr>
              <a:t>‘To ‘foul’ the ball, or any other foul that is not aggressive or dissenting.’</a:t>
            </a:r>
            <a:endParaRPr lang="en-GB" altLang="en-US" b="1">
              <a:solidFill>
                <a:srgbClr val="006892"/>
              </a:solidFill>
            </a:endParaRPr>
          </a:p>
        </p:txBody>
      </p:sp>
      <p:sp>
        <p:nvSpPr>
          <p:cNvPr id="15" name="Text Box 23">
            <a:extLst>
              <a:ext uri="{FF2B5EF4-FFF2-40B4-BE49-F238E27FC236}">
                <a16:creationId xmlns:a16="http://schemas.microsoft.com/office/drawing/2014/main" id="{AA8CBC03-5CB5-4B0C-8216-354BEED57D32}"/>
              </a:ext>
            </a:extLst>
          </p:cNvPr>
          <p:cNvSpPr txBox="1">
            <a:spLocks noChangeArrowheads="1"/>
          </p:cNvSpPr>
          <p:nvPr/>
        </p:nvSpPr>
        <p:spPr bwMode="auto">
          <a:xfrm>
            <a:off x="4133386" y="3443376"/>
            <a:ext cx="563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IE" altLang="en-US" b="1">
                <a:solidFill>
                  <a:srgbClr val="006892"/>
                </a:solidFill>
              </a:rPr>
              <a:t>‘To physically or verbally abuse any player or official.’</a:t>
            </a:r>
            <a:endParaRPr lang="en-GB" altLang="en-US" b="1">
              <a:solidFill>
                <a:srgbClr val="006892"/>
              </a:solidFill>
            </a:endParaRPr>
          </a:p>
        </p:txBody>
      </p:sp>
      <p:sp>
        <p:nvSpPr>
          <p:cNvPr id="16" name="Text Box 24">
            <a:extLst>
              <a:ext uri="{FF2B5EF4-FFF2-40B4-BE49-F238E27FC236}">
                <a16:creationId xmlns:a16="http://schemas.microsoft.com/office/drawing/2014/main" id="{A5B129C0-5468-4972-80C1-95A2D662C358}"/>
              </a:ext>
            </a:extLst>
          </p:cNvPr>
          <p:cNvSpPr txBox="1">
            <a:spLocks noChangeArrowheads="1"/>
          </p:cNvSpPr>
          <p:nvPr/>
        </p:nvSpPr>
        <p:spPr bwMode="auto">
          <a:xfrm>
            <a:off x="4133386" y="4597488"/>
            <a:ext cx="563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IE" altLang="en-US" b="1">
                <a:solidFill>
                  <a:srgbClr val="006892"/>
                </a:solidFill>
              </a:rPr>
              <a:t>‘To disagree openly with any official about any decision.’</a:t>
            </a:r>
            <a:endParaRPr lang="en-GB" altLang="en-US" b="1">
              <a:solidFill>
                <a:srgbClr val="006892"/>
              </a:solidFill>
            </a:endParaRPr>
          </a:p>
        </p:txBody>
      </p:sp>
    </p:spTree>
    <p:extLst>
      <p:ext uri="{BB962C8B-B14F-4D97-AF65-F5344CB8AC3E}">
        <p14:creationId xmlns:p14="http://schemas.microsoft.com/office/powerpoint/2010/main" val="143959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P spid="15" grpId="0" autoUpdateAnimBg="0"/>
      <p:bldP spid="16"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0800000">
            <a:off x="0" y="0"/>
            <a:ext cx="10401583" cy="1577808"/>
          </a:xfrm>
          <a:prstGeom prst="rect">
            <a:avLst/>
          </a:prstGeom>
        </p:spPr>
      </p:pic>
      <p:pic>
        <p:nvPicPr>
          <p:cNvPr id="5" name="Picture 4"/>
          <p:cNvPicPr>
            <a:picLocks noChangeAspect="1"/>
          </p:cNvPicPr>
          <p:nvPr/>
        </p:nvPicPr>
        <p:blipFill>
          <a:blip r:embed="rId2"/>
          <a:stretch>
            <a:fillRect/>
          </a:stretch>
        </p:blipFill>
        <p:spPr>
          <a:xfrm>
            <a:off x="4199249" y="5615603"/>
            <a:ext cx="8314701" cy="1261250"/>
          </a:xfrm>
          <a:prstGeom prst="rect">
            <a:avLst/>
          </a:prstGeom>
        </p:spPr>
      </p:pic>
      <p:pic>
        <p:nvPicPr>
          <p:cNvPr id="6" name="Picture 5"/>
          <p:cNvPicPr>
            <a:picLocks noChangeAspect="1"/>
          </p:cNvPicPr>
          <p:nvPr/>
        </p:nvPicPr>
        <p:blipFill>
          <a:blip r:embed="rId3"/>
          <a:stretch>
            <a:fillRect/>
          </a:stretch>
        </p:blipFill>
        <p:spPr>
          <a:xfrm>
            <a:off x="234918" y="5970087"/>
            <a:ext cx="1426731" cy="552283"/>
          </a:xfrm>
          <a:prstGeom prst="rect">
            <a:avLst/>
          </a:prstGeom>
        </p:spPr>
      </p:pic>
      <p:sp>
        <p:nvSpPr>
          <p:cNvPr id="7" name="Title 1"/>
          <p:cNvSpPr>
            <a:spLocks noGrp="1"/>
          </p:cNvSpPr>
          <p:nvPr>
            <p:ph type="title"/>
          </p:nvPr>
        </p:nvSpPr>
        <p:spPr>
          <a:xfrm>
            <a:off x="1253870" y="109625"/>
            <a:ext cx="6147416" cy="868363"/>
          </a:xfrm>
        </p:spPr>
        <p:txBody>
          <a:bodyPr>
            <a:noAutofit/>
          </a:bodyPr>
          <a:lstStyle/>
          <a:p>
            <a:pPr eaLnBrk="0" fontAlgn="base" hangingPunct="0">
              <a:spcAft>
                <a:spcPct val="0"/>
              </a:spcAft>
            </a:pPr>
            <a:r>
              <a:rPr lang="en-IE" altLang="en-US" sz="3200" b="1" dirty="0">
                <a:solidFill>
                  <a:schemeClr val="bg1"/>
                </a:solidFill>
                <a:latin typeface="Arial"/>
                <a:ea typeface="ＭＳ Ｐゴシック"/>
                <a:cs typeface="ＭＳ Ｐゴシック"/>
              </a:rPr>
              <a:t>Knowledge of Playing Rules</a:t>
            </a:r>
          </a:p>
        </p:txBody>
      </p:sp>
      <p:sp>
        <p:nvSpPr>
          <p:cNvPr id="8" name="Text Box 4">
            <a:extLst>
              <a:ext uri="{FF2B5EF4-FFF2-40B4-BE49-F238E27FC236}">
                <a16:creationId xmlns:a16="http://schemas.microsoft.com/office/drawing/2014/main" id="{89446D3C-9157-42C3-ABB1-F2F3EF24B503}"/>
              </a:ext>
            </a:extLst>
          </p:cNvPr>
          <p:cNvSpPr txBox="1">
            <a:spLocks noChangeArrowheads="1"/>
          </p:cNvSpPr>
          <p:nvPr/>
        </p:nvSpPr>
        <p:spPr bwMode="auto">
          <a:xfrm>
            <a:off x="1442271" y="1885410"/>
            <a:ext cx="7853541"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buFont typeface="Arial" panose="020B0604020202020204" pitchFamily="34" charset="0"/>
              <a:buChar char="•"/>
            </a:pPr>
            <a:r>
              <a:rPr lang="en-US" altLang="en-US" sz="1800" dirty="0">
                <a:solidFill>
                  <a:srgbClr val="006892"/>
                </a:solidFill>
                <a:latin typeface="Arial" charset="0"/>
                <a:ea typeface="Arial" charset="0"/>
                <a:cs typeface="Arial" charset="0"/>
              </a:rPr>
              <a:t> It should be the goal of every Coach to compete within the Rules of the Game</a:t>
            </a:r>
            <a:endParaRPr lang="en-US" altLang="en-US" sz="1800">
              <a:solidFill>
                <a:srgbClr val="006892"/>
              </a:solidFill>
              <a:latin typeface="Arial" charset="0"/>
              <a:ea typeface="Arial" charset="0"/>
              <a:cs typeface="Arial" charset="0"/>
            </a:endParaRPr>
          </a:p>
          <a:p>
            <a:pPr>
              <a:spcBef>
                <a:spcPct val="50000"/>
              </a:spcBef>
              <a:buFont typeface="Arial" panose="020B0604020202020204" pitchFamily="34" charset="0"/>
              <a:buChar char="•"/>
            </a:pPr>
            <a:r>
              <a:rPr lang="en-US" altLang="en-US" sz="1800" dirty="0">
                <a:solidFill>
                  <a:srgbClr val="006892"/>
                </a:solidFill>
                <a:latin typeface="Arial" charset="0"/>
                <a:ea typeface="Arial" charset="0"/>
                <a:cs typeface="Arial" charset="0"/>
              </a:rPr>
              <a:t> Coaches should be aware of the rules as they relate to the performance of skills.</a:t>
            </a:r>
          </a:p>
          <a:p>
            <a:pPr>
              <a:spcBef>
                <a:spcPct val="50000"/>
              </a:spcBef>
              <a:buFont typeface="Arial" panose="020B0604020202020204" pitchFamily="34" charset="0"/>
              <a:buChar char="•"/>
            </a:pPr>
            <a:endParaRPr lang="en-US" altLang="en-US" sz="1800" dirty="0">
              <a:solidFill>
                <a:srgbClr val="006892"/>
              </a:solidFill>
              <a:latin typeface="Arial" charset="0"/>
              <a:ea typeface="Arial" charset="0"/>
              <a:cs typeface="Arial" charset="0"/>
            </a:endParaRPr>
          </a:p>
          <a:p>
            <a:pPr>
              <a:spcBef>
                <a:spcPct val="50000"/>
              </a:spcBef>
              <a:buFont typeface="Arial" panose="020B0604020202020204" pitchFamily="34" charset="0"/>
              <a:buChar char="•"/>
            </a:pPr>
            <a:r>
              <a:rPr lang="en-US" altLang="en-US" sz="1800" dirty="0">
                <a:solidFill>
                  <a:srgbClr val="006892"/>
                </a:solidFill>
                <a:latin typeface="Arial" charset="0"/>
                <a:ea typeface="Arial" charset="0"/>
                <a:cs typeface="Arial" charset="0"/>
              </a:rPr>
              <a:t> Complete the following 10 questions with your partner in 10 mins</a:t>
            </a:r>
          </a:p>
          <a:p>
            <a:pPr>
              <a:spcBef>
                <a:spcPct val="50000"/>
              </a:spcBef>
              <a:buFont typeface="Arial" panose="020B0604020202020204" pitchFamily="34" charset="0"/>
              <a:buChar char="•"/>
            </a:pPr>
            <a:endParaRPr lang="en-US" altLang="en-US" sz="1800" dirty="0">
              <a:solidFill>
                <a:srgbClr val="006892"/>
              </a:solidFill>
              <a:latin typeface="Arial" charset="0"/>
              <a:ea typeface="Arial" charset="0"/>
              <a:cs typeface="Arial" charset="0"/>
            </a:endParaRPr>
          </a:p>
          <a:p>
            <a:pPr>
              <a:spcBef>
                <a:spcPct val="50000"/>
              </a:spcBef>
              <a:buFont typeface="Arial" panose="020B0604020202020204" pitchFamily="34" charset="0"/>
              <a:buChar char="•"/>
            </a:pPr>
            <a:r>
              <a:rPr lang="en-US" altLang="en-US" sz="1800" dirty="0">
                <a:solidFill>
                  <a:srgbClr val="006892"/>
                </a:solidFill>
                <a:latin typeface="Arial" charset="0"/>
                <a:ea typeface="Arial" charset="0"/>
                <a:cs typeface="Arial" charset="0"/>
              </a:rPr>
              <a:t> To be a Referee the pass score is 90%</a:t>
            </a:r>
          </a:p>
          <a:p>
            <a:pPr>
              <a:spcBef>
                <a:spcPct val="50000"/>
              </a:spcBef>
              <a:buFont typeface="Arial" panose="020B0604020202020204" pitchFamily="34" charset="0"/>
              <a:buChar char="•"/>
            </a:pPr>
            <a:endParaRPr lang="en-US" altLang="en-US" sz="1800" dirty="0">
              <a:solidFill>
                <a:srgbClr val="006892"/>
              </a:solidFill>
              <a:latin typeface="Arial" charset="0"/>
              <a:ea typeface="Arial" charset="0"/>
              <a:cs typeface="Arial" charset="0"/>
            </a:endParaRPr>
          </a:p>
          <a:p>
            <a:pPr>
              <a:spcBef>
                <a:spcPct val="50000"/>
              </a:spcBef>
              <a:buFont typeface="Arial" panose="020B0604020202020204" pitchFamily="34" charset="0"/>
              <a:buChar char="•"/>
            </a:pPr>
            <a:r>
              <a:rPr lang="en-US" altLang="en-US" sz="1800" dirty="0">
                <a:solidFill>
                  <a:srgbClr val="006892"/>
                </a:solidFill>
                <a:latin typeface="Arial" charset="0"/>
                <a:ea typeface="Arial" charset="0"/>
                <a:cs typeface="Arial" charset="0"/>
              </a:rPr>
              <a:t> How many would qualify to be a Referee</a:t>
            </a:r>
          </a:p>
        </p:txBody>
      </p:sp>
    </p:spTree>
    <p:extLst>
      <p:ext uri="{BB962C8B-B14F-4D97-AF65-F5344CB8AC3E}">
        <p14:creationId xmlns:p14="http://schemas.microsoft.com/office/powerpoint/2010/main" val="1677443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wipe(left)">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wipe(left)">
                                      <p:cBhvr>
                                        <p:cTn id="2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3403076"/>
            <a:ext cx="12192000" cy="3454924"/>
          </a:xfrm>
          <a:prstGeom prst="rect">
            <a:avLst/>
          </a:prstGeom>
        </p:spPr>
      </p:pic>
      <p:pic>
        <p:nvPicPr>
          <p:cNvPr id="5" name="Picture 4"/>
          <p:cNvPicPr>
            <a:picLocks noChangeAspect="1"/>
          </p:cNvPicPr>
          <p:nvPr/>
        </p:nvPicPr>
        <p:blipFill>
          <a:blip r:embed="rId3"/>
          <a:stretch>
            <a:fillRect/>
          </a:stretch>
        </p:blipFill>
        <p:spPr>
          <a:xfrm>
            <a:off x="10463000" y="379991"/>
            <a:ext cx="1426731" cy="552283"/>
          </a:xfrm>
          <a:prstGeom prst="rect">
            <a:avLst/>
          </a:prstGeom>
        </p:spPr>
      </p:pic>
      <p:sp>
        <p:nvSpPr>
          <p:cNvPr id="6" name="Title 1"/>
          <p:cNvSpPr>
            <a:spLocks noGrp="1"/>
          </p:cNvSpPr>
          <p:nvPr>
            <p:ph type="title"/>
          </p:nvPr>
        </p:nvSpPr>
        <p:spPr>
          <a:xfrm>
            <a:off x="328908" y="2419088"/>
            <a:ext cx="9682358" cy="868363"/>
          </a:xfrm>
        </p:spPr>
        <p:txBody>
          <a:bodyPr>
            <a:normAutofit fontScale="90000"/>
          </a:bodyPr>
          <a:lstStyle/>
          <a:p>
            <a:r>
              <a:rPr lang="en-IE" b="1" dirty="0">
                <a:solidFill>
                  <a:srgbClr val="006892"/>
                </a:solidFill>
                <a:latin typeface="Arial" charset="0"/>
                <a:ea typeface="Arial" charset="0"/>
                <a:cs typeface="Arial" charset="0"/>
              </a:rPr>
              <a:t>Link to access </a:t>
            </a:r>
            <a:br>
              <a:rPr lang="en-IE" dirty="0">
                <a:solidFill>
                  <a:srgbClr val="006892"/>
                </a:solidFill>
                <a:latin typeface="Arial" charset="0"/>
                <a:ea typeface="Arial" charset="0"/>
                <a:cs typeface="Arial" charset="0"/>
              </a:rPr>
            </a:br>
            <a:r>
              <a:rPr lang="en-IE" dirty="0">
                <a:solidFill>
                  <a:srgbClr val="006892"/>
                </a:solidFill>
                <a:latin typeface="Arial" charset="0"/>
                <a:ea typeface="Arial" charset="0"/>
                <a:cs typeface="Arial" charset="0"/>
              </a:rPr>
              <a:t>2019 Official Guide Part 1	     </a:t>
            </a:r>
            <a:br>
              <a:rPr lang="en-IE" dirty="0">
                <a:solidFill>
                  <a:srgbClr val="006892"/>
                </a:solidFill>
                <a:latin typeface="Arial" charset="0"/>
                <a:ea typeface="Arial" charset="0"/>
                <a:cs typeface="Arial" charset="0"/>
              </a:rPr>
            </a:br>
            <a:r>
              <a:rPr lang="en-IE" dirty="0">
                <a:solidFill>
                  <a:srgbClr val="006892"/>
                </a:solidFill>
                <a:latin typeface="Arial" charset="0"/>
                <a:ea typeface="Arial" charset="0"/>
                <a:cs typeface="Arial" charset="0"/>
              </a:rPr>
              <a:t>2019 Official Guide Part 2</a:t>
            </a:r>
          </a:p>
        </p:txBody>
      </p:sp>
      <p:sp>
        <p:nvSpPr>
          <p:cNvPr id="7" name="Content Placeholder 2"/>
          <p:cNvSpPr>
            <a:spLocks noGrp="1"/>
          </p:cNvSpPr>
          <p:nvPr>
            <p:ph idx="1"/>
          </p:nvPr>
        </p:nvSpPr>
        <p:spPr>
          <a:xfrm>
            <a:off x="2847451" y="3680185"/>
            <a:ext cx="8428038" cy="4318000"/>
          </a:xfrm>
        </p:spPr>
        <p:txBody>
          <a:bodyPr/>
          <a:lstStyle/>
          <a:p>
            <a:endParaRPr lang="en-IE" dirty="0"/>
          </a:p>
          <a:p>
            <a:endParaRPr lang="en-IE" dirty="0"/>
          </a:p>
          <a:p>
            <a:endParaRPr lang="en-IE" dirty="0"/>
          </a:p>
          <a:p>
            <a:endParaRPr lang="en-IE" dirty="0"/>
          </a:p>
          <a:p>
            <a:pPr marL="0" indent="0">
              <a:buNone/>
            </a:pPr>
            <a:r>
              <a:rPr lang="en-IE" sz="3600" b="1" dirty="0">
                <a:solidFill>
                  <a:schemeClr val="bg1"/>
                </a:solidFill>
                <a:latin typeface="Arial" charset="0"/>
                <a:ea typeface="Arial" charset="0"/>
                <a:cs typeface="Arial" charset="0"/>
              </a:rPr>
              <a:t>www.gaa.ie/the-gaa/rules-regulations/ </a:t>
            </a:r>
          </a:p>
        </p:txBody>
      </p:sp>
      <p:pic>
        <p:nvPicPr>
          <p:cNvPr id="8" name="Picture 7"/>
          <p:cNvPicPr>
            <a:picLocks noChangeAspect="1"/>
          </p:cNvPicPr>
          <p:nvPr/>
        </p:nvPicPr>
        <p:blipFill>
          <a:blip r:embed="rId2"/>
          <a:stretch>
            <a:fillRect/>
          </a:stretch>
        </p:blipFill>
        <p:spPr>
          <a:xfrm rot="10800000">
            <a:off x="0" y="0"/>
            <a:ext cx="10401583" cy="1577808"/>
          </a:xfrm>
          <a:prstGeom prst="rect">
            <a:avLst/>
          </a:prstGeom>
        </p:spPr>
      </p:pic>
    </p:spTree>
    <p:extLst>
      <p:ext uri="{BB962C8B-B14F-4D97-AF65-F5344CB8AC3E}">
        <p14:creationId xmlns:p14="http://schemas.microsoft.com/office/powerpoint/2010/main" val="114871195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4576" y="-102503"/>
            <a:ext cx="5184183" cy="7094146"/>
          </a:xfrm>
          <a:prstGeom prst="rect">
            <a:avLst/>
          </a:prstGeom>
        </p:spPr>
      </p:pic>
      <p:sp>
        <p:nvSpPr>
          <p:cNvPr id="5" name="Title 1"/>
          <p:cNvSpPr>
            <a:spLocks noGrp="1"/>
          </p:cNvSpPr>
          <p:nvPr>
            <p:ph type="title"/>
          </p:nvPr>
        </p:nvSpPr>
        <p:spPr>
          <a:xfrm>
            <a:off x="315716" y="1593130"/>
            <a:ext cx="3455007" cy="4019093"/>
          </a:xfrm>
        </p:spPr>
        <p:txBody>
          <a:bodyPr>
            <a:noAutofit/>
          </a:bodyPr>
          <a:lstStyle/>
          <a:p>
            <a:r>
              <a:rPr lang="en-IE" altLang="en-US" sz="5400" b="1" dirty="0">
                <a:solidFill>
                  <a:schemeClr val="bg1"/>
                </a:solidFill>
                <a:latin typeface="Arial" charset="0"/>
                <a:ea typeface="Arial" charset="0"/>
                <a:cs typeface="Arial" charset="0"/>
              </a:rPr>
              <a:t>Effective Planning for a </a:t>
            </a:r>
            <a:r>
              <a:rPr lang="en-IE" altLang="en-US" sz="5400" b="1" dirty="0" err="1">
                <a:solidFill>
                  <a:schemeClr val="bg1"/>
                </a:solidFill>
                <a:latin typeface="Arial" charset="0"/>
                <a:ea typeface="Arial" charset="0"/>
                <a:cs typeface="Arial" charset="0"/>
              </a:rPr>
              <a:t>CoachingSession</a:t>
            </a:r>
            <a:endParaRPr lang="en-IE" altLang="en-US" sz="5400" b="1" dirty="0">
              <a:solidFill>
                <a:schemeClr val="bg1"/>
              </a:solidFill>
              <a:latin typeface="Arial" charset="0"/>
              <a:ea typeface="Arial" charset="0"/>
              <a:cs typeface="Arial" charset="0"/>
            </a:endParaRPr>
          </a:p>
        </p:txBody>
      </p:sp>
      <p:sp>
        <p:nvSpPr>
          <p:cNvPr id="8" name="Rectangle 2">
            <a:extLst>
              <a:ext uri="{FF2B5EF4-FFF2-40B4-BE49-F238E27FC236}">
                <a16:creationId xmlns:a16="http://schemas.microsoft.com/office/drawing/2014/main" id="{BA13EE02-97C7-4F7B-9A4E-CCB4394EF2FE}"/>
              </a:ext>
            </a:extLst>
          </p:cNvPr>
          <p:cNvSpPr txBox="1">
            <a:spLocks noChangeArrowheads="1"/>
          </p:cNvSpPr>
          <p:nvPr/>
        </p:nvSpPr>
        <p:spPr bwMode="auto">
          <a:xfrm>
            <a:off x="4668003" y="-197351"/>
            <a:ext cx="6181496" cy="616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pPr>
            <a:endParaRPr lang="en-IE" altLang="en-US" sz="6000" dirty="0">
              <a:solidFill>
                <a:srgbClr val="006892"/>
              </a:solidFill>
              <a:latin typeface="Arial"/>
              <a:ea typeface="ＭＳ Ｐゴシック"/>
            </a:endParaRPr>
          </a:p>
          <a:p>
            <a:pPr marL="379095" lvl="1">
              <a:buFont typeface="Arial" panose="020B0604020202020204" pitchFamily="34" charset="0"/>
              <a:buChar char="•"/>
            </a:pPr>
            <a:r>
              <a:rPr lang="en-IE" sz="2800" dirty="0">
                <a:solidFill>
                  <a:srgbClr val="006892"/>
                </a:solidFill>
                <a:ea typeface="+mn-lt"/>
                <a:cs typeface="+mn-lt"/>
              </a:rPr>
              <a:t> Identify the structure for planning an effective coaching session</a:t>
            </a:r>
          </a:p>
          <a:p>
            <a:pPr marL="379095" lvl="1">
              <a:buFont typeface="Arial" panose="020B0604020202020204" pitchFamily="34" charset="0"/>
              <a:buChar char="•"/>
            </a:pPr>
            <a:endParaRPr lang="en-IE" sz="2800" dirty="0">
              <a:solidFill>
                <a:srgbClr val="006892"/>
              </a:solidFill>
              <a:ea typeface="+mn-lt"/>
              <a:cs typeface="+mn-lt"/>
            </a:endParaRPr>
          </a:p>
          <a:p>
            <a:pPr marL="93345" lvl="1" indent="0"/>
            <a:endParaRPr lang="en-IE" sz="2800" dirty="0">
              <a:solidFill>
                <a:srgbClr val="006892"/>
              </a:solidFill>
              <a:ea typeface="+mn-lt"/>
              <a:cs typeface="+mn-lt"/>
            </a:endParaRPr>
          </a:p>
          <a:p>
            <a:pPr marL="550545" lvl="1" indent="-457200">
              <a:buFont typeface="Arial" panose="020B0604020202020204" pitchFamily="34" charset="0"/>
              <a:buChar char="•"/>
            </a:pPr>
            <a:r>
              <a:rPr lang="en-IE" sz="2800" dirty="0">
                <a:solidFill>
                  <a:srgbClr val="006892"/>
                </a:solidFill>
                <a:ea typeface="+mn-lt"/>
                <a:cs typeface="+mn-lt"/>
              </a:rPr>
              <a:t>Identify the benefits of effective planning for coaches in order to challenge the players</a:t>
            </a:r>
            <a:endParaRPr lang="en-IE" sz="2800" dirty="0">
              <a:solidFill>
                <a:srgbClr val="006892"/>
              </a:solidFill>
            </a:endParaRPr>
          </a:p>
          <a:p>
            <a:pPr algn="ctr" eaLnBrk="1" hangingPunct="1">
              <a:lnSpc>
                <a:spcPct val="90000"/>
              </a:lnSpc>
            </a:pPr>
            <a:endParaRPr lang="en-IE" altLang="en-US" sz="6000" dirty="0">
              <a:solidFill>
                <a:srgbClr val="006892"/>
              </a:solidFill>
              <a:latin typeface="Arial"/>
              <a:ea typeface="ＭＳ Ｐゴシック"/>
            </a:endParaRPr>
          </a:p>
        </p:txBody>
      </p:sp>
      <p:pic>
        <p:nvPicPr>
          <p:cNvPr id="9" name="Picture 8"/>
          <p:cNvPicPr>
            <a:picLocks noChangeAspect="1"/>
          </p:cNvPicPr>
          <p:nvPr/>
        </p:nvPicPr>
        <p:blipFill>
          <a:blip r:embed="rId3"/>
          <a:stretch>
            <a:fillRect/>
          </a:stretch>
        </p:blipFill>
        <p:spPr>
          <a:xfrm>
            <a:off x="4147794" y="4039095"/>
            <a:ext cx="9762253" cy="6580199"/>
          </a:xfrm>
          <a:prstGeom prst="rect">
            <a:avLst/>
          </a:prstGeom>
        </p:spPr>
      </p:pic>
    </p:spTree>
    <p:extLst>
      <p:ext uri="{BB962C8B-B14F-4D97-AF65-F5344CB8AC3E}">
        <p14:creationId xmlns:p14="http://schemas.microsoft.com/office/powerpoint/2010/main" val="148956987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6E664799-6517-426F-9D96-073F8477E187}"/>
              </a:ext>
            </a:extLst>
          </p:cNvPr>
          <p:cNvSpPr txBox="1">
            <a:spLocks noChangeArrowheads="1"/>
          </p:cNvSpPr>
          <p:nvPr/>
        </p:nvSpPr>
        <p:spPr bwMode="auto">
          <a:xfrm>
            <a:off x="1433862" y="2170099"/>
            <a:ext cx="8543925"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90500" indent="-190500" algn="l" rtl="0" eaLnBrk="0" fontAlgn="base" hangingPunct="0">
              <a:spcBef>
                <a:spcPct val="80000"/>
              </a:spcBef>
              <a:spcAft>
                <a:spcPct val="0"/>
              </a:spcAft>
              <a:buClr>
                <a:srgbClr val="005B82"/>
              </a:buClr>
              <a:buFont typeface="Wingdings" panose="05000000000000000000" pitchFamily="2" charset="2"/>
              <a:buChar char="§"/>
              <a:defRPr sz="1600">
                <a:solidFill>
                  <a:srgbClr val="6C6F70"/>
                </a:solidFill>
                <a:latin typeface="+mn-lt"/>
                <a:ea typeface="+mn-ea"/>
                <a:cs typeface="+mn-cs"/>
              </a:defRPr>
            </a:lvl1pPr>
            <a:lvl2pPr marL="379413" indent="-168275" algn="l" rtl="0" eaLnBrk="0" fontAlgn="base" hangingPunct="0">
              <a:spcBef>
                <a:spcPct val="40000"/>
              </a:spcBef>
              <a:spcAft>
                <a:spcPct val="0"/>
              </a:spcAft>
              <a:buClr>
                <a:srgbClr val="6C6F70"/>
              </a:buClr>
              <a:buChar char="–"/>
              <a:defRPr sz="1400">
                <a:solidFill>
                  <a:srgbClr val="6C6F70"/>
                </a:solidFill>
                <a:latin typeface="+mn-lt"/>
                <a:ea typeface="+mn-ea"/>
              </a:defRPr>
            </a:lvl2pPr>
            <a:lvl3pPr marL="558800" indent="-165100" algn="l" rtl="0" eaLnBrk="0" fontAlgn="base" hangingPunct="0">
              <a:spcBef>
                <a:spcPct val="20000"/>
              </a:spcBef>
              <a:spcAft>
                <a:spcPct val="0"/>
              </a:spcAft>
              <a:buClr>
                <a:srgbClr val="6C6F70"/>
              </a:buClr>
              <a:buChar char="•"/>
              <a:defRPr sz="1200">
                <a:solidFill>
                  <a:srgbClr val="6C6F70"/>
                </a:solidFill>
                <a:latin typeface="+mn-lt"/>
                <a:ea typeface="+mn-ea"/>
              </a:defRPr>
            </a:lvl3pPr>
            <a:lvl4pPr marL="762000" indent="-190500" algn="l" rtl="0" eaLnBrk="0" fontAlgn="base" hangingPunct="0">
              <a:spcBef>
                <a:spcPct val="20000"/>
              </a:spcBef>
              <a:spcAft>
                <a:spcPct val="0"/>
              </a:spcAft>
              <a:buClr>
                <a:srgbClr val="6C6F70"/>
              </a:buClr>
              <a:buChar char="–"/>
              <a:defRPr sz="1000">
                <a:solidFill>
                  <a:srgbClr val="6C6F70"/>
                </a:solidFill>
                <a:latin typeface="+mn-lt"/>
                <a:ea typeface="+mn-ea"/>
              </a:defRPr>
            </a:lvl4pPr>
            <a:lvl5pPr marL="960438" indent="-185738" algn="l" rtl="0" eaLnBrk="0" fontAlgn="base" hangingPunct="0">
              <a:spcBef>
                <a:spcPct val="20000"/>
              </a:spcBef>
              <a:spcAft>
                <a:spcPct val="0"/>
              </a:spcAft>
              <a:buClr>
                <a:srgbClr val="6C6F70"/>
              </a:buClr>
              <a:buChar char="»"/>
              <a:defRPr sz="1000">
                <a:solidFill>
                  <a:srgbClr val="6C6F70"/>
                </a:solidFill>
                <a:latin typeface="+mn-lt"/>
                <a:ea typeface="+mn-ea"/>
              </a:defRPr>
            </a:lvl5pPr>
            <a:lvl6pPr marL="1417638" indent="-185738" algn="l" rtl="0" fontAlgn="base">
              <a:spcBef>
                <a:spcPct val="20000"/>
              </a:spcBef>
              <a:spcAft>
                <a:spcPct val="0"/>
              </a:spcAft>
              <a:buClr>
                <a:srgbClr val="6C6F70"/>
              </a:buClr>
              <a:buChar char="»"/>
              <a:defRPr sz="1000">
                <a:solidFill>
                  <a:srgbClr val="6C6F70"/>
                </a:solidFill>
                <a:latin typeface="+mn-lt"/>
                <a:ea typeface="+mn-ea"/>
              </a:defRPr>
            </a:lvl6pPr>
            <a:lvl7pPr marL="1874838" indent="-185738" algn="l" rtl="0" fontAlgn="base">
              <a:spcBef>
                <a:spcPct val="20000"/>
              </a:spcBef>
              <a:spcAft>
                <a:spcPct val="0"/>
              </a:spcAft>
              <a:buClr>
                <a:srgbClr val="6C6F70"/>
              </a:buClr>
              <a:buChar char="»"/>
              <a:defRPr sz="1000">
                <a:solidFill>
                  <a:srgbClr val="6C6F70"/>
                </a:solidFill>
                <a:latin typeface="+mn-lt"/>
                <a:ea typeface="+mn-ea"/>
              </a:defRPr>
            </a:lvl7pPr>
            <a:lvl8pPr marL="2332038" indent="-185738" algn="l" rtl="0" fontAlgn="base">
              <a:spcBef>
                <a:spcPct val="20000"/>
              </a:spcBef>
              <a:spcAft>
                <a:spcPct val="0"/>
              </a:spcAft>
              <a:buClr>
                <a:srgbClr val="6C6F70"/>
              </a:buClr>
              <a:buChar char="»"/>
              <a:defRPr sz="1000">
                <a:solidFill>
                  <a:srgbClr val="6C6F70"/>
                </a:solidFill>
                <a:latin typeface="+mn-lt"/>
                <a:ea typeface="+mn-ea"/>
              </a:defRPr>
            </a:lvl8pPr>
            <a:lvl9pPr marL="2789238" indent="-185738" algn="l" rtl="0" fontAlgn="base">
              <a:spcBef>
                <a:spcPct val="20000"/>
              </a:spcBef>
              <a:spcAft>
                <a:spcPct val="0"/>
              </a:spcAft>
              <a:buClr>
                <a:srgbClr val="6C6F70"/>
              </a:buClr>
              <a:buChar char="»"/>
              <a:defRPr sz="1000">
                <a:solidFill>
                  <a:srgbClr val="6C6F70"/>
                </a:solidFill>
                <a:latin typeface="+mn-lt"/>
                <a:ea typeface="+mn-ea"/>
              </a:defRPr>
            </a:lvl9pPr>
          </a:lstStyle>
          <a:p>
            <a:pPr marL="190500" marR="0" lvl="0" indent="-190500" algn="l" defTabSz="914400" rtl="0" eaLnBrk="0" fontAlgn="base" latinLnBrk="0" hangingPunct="0">
              <a:lnSpc>
                <a:spcPct val="100000"/>
              </a:lnSpc>
              <a:spcBef>
                <a:spcPct val="80000"/>
              </a:spcBef>
              <a:spcAft>
                <a:spcPct val="0"/>
              </a:spcAft>
              <a:buClr>
                <a:srgbClr val="005B82"/>
              </a:buClr>
              <a:buSzTx/>
              <a:buFont typeface="Wingdings" panose="05000000000000000000" pitchFamily="2" charset="2"/>
              <a:buChar char="§"/>
              <a:tabLst/>
              <a:defRPr/>
            </a:pPr>
            <a:endParaRPr kumimoji="0" lang="en-US" altLang="en-US" sz="2000" b="0" i="0" u="none" strike="noStrike" kern="0" cap="none" spc="0" normalizeH="0" baseline="0" noProof="0" dirty="0">
              <a:ln>
                <a:noFill/>
              </a:ln>
              <a:solidFill>
                <a:srgbClr val="6C6F70"/>
              </a:solidFill>
              <a:effectLst/>
              <a:uLnTx/>
              <a:uFillTx/>
              <a:latin typeface="Arial"/>
              <a:ea typeface="ＭＳ Ｐゴシック"/>
              <a:cs typeface="ＭＳ Ｐゴシック"/>
            </a:endParaRPr>
          </a:p>
          <a:p>
            <a:pPr marL="190500" marR="0" lvl="0" indent="-190500" algn="l" defTabSz="914400" rtl="0" eaLnBrk="0" fontAlgn="base" latinLnBrk="0" hangingPunct="0">
              <a:lnSpc>
                <a:spcPct val="100000"/>
              </a:lnSpc>
              <a:spcBef>
                <a:spcPct val="80000"/>
              </a:spcBef>
              <a:spcAft>
                <a:spcPct val="0"/>
              </a:spcAft>
              <a:buClr>
                <a:srgbClr val="005B82"/>
              </a:buClr>
              <a:buSzTx/>
              <a:buFont typeface="Wingdings" panose="05000000000000000000" pitchFamily="2" charset="2"/>
              <a:buChar char="§"/>
              <a:tabLst/>
              <a:defRPr/>
            </a:pPr>
            <a:endParaRPr kumimoji="0" lang="en-US" altLang="en-US" sz="2000" b="0" i="0" u="none" strike="noStrike" kern="0" cap="none" spc="0" normalizeH="0" baseline="0" noProof="0" dirty="0">
              <a:ln>
                <a:noFill/>
              </a:ln>
              <a:solidFill>
                <a:srgbClr val="6C6F70"/>
              </a:solidFill>
              <a:effectLst/>
              <a:uLnTx/>
              <a:uFillTx/>
              <a:latin typeface="Arial"/>
              <a:ea typeface="ＭＳ Ｐゴシック"/>
              <a:cs typeface="ＭＳ Ｐゴシック"/>
            </a:endParaRPr>
          </a:p>
          <a:p>
            <a:pPr marL="190500" marR="0" lvl="0" indent="-190500" algn="l" defTabSz="914400" rtl="0" eaLnBrk="0" fontAlgn="base" latinLnBrk="0" hangingPunct="0">
              <a:lnSpc>
                <a:spcPct val="100000"/>
              </a:lnSpc>
              <a:spcBef>
                <a:spcPct val="80000"/>
              </a:spcBef>
              <a:spcAft>
                <a:spcPct val="0"/>
              </a:spcAft>
              <a:buClr>
                <a:srgbClr val="005B82"/>
              </a:buClr>
              <a:buSzTx/>
              <a:buFont typeface="Wingdings" panose="05000000000000000000" pitchFamily="2" charset="2"/>
              <a:buChar char="§"/>
              <a:tabLst/>
              <a:defRPr/>
            </a:pPr>
            <a:endParaRPr kumimoji="0" lang="en-US" altLang="en-US" sz="2000" b="0" i="0" u="none" strike="noStrike" kern="0" cap="none" spc="0" normalizeH="0" baseline="0" noProof="0" dirty="0">
              <a:ln>
                <a:noFill/>
              </a:ln>
              <a:solidFill>
                <a:srgbClr val="6C6F70"/>
              </a:solidFill>
              <a:effectLst/>
              <a:uLnTx/>
              <a:uFillTx/>
              <a:latin typeface="Arial"/>
              <a:ea typeface="ＭＳ Ｐゴシック"/>
              <a:cs typeface="ＭＳ Ｐゴシック"/>
            </a:endParaRPr>
          </a:p>
          <a:p>
            <a:pPr marL="190500" marR="0" lvl="0" indent="-190500" algn="l" defTabSz="914400" rtl="0" eaLnBrk="0" fontAlgn="base" latinLnBrk="0" hangingPunct="0">
              <a:lnSpc>
                <a:spcPct val="100000"/>
              </a:lnSpc>
              <a:spcBef>
                <a:spcPct val="80000"/>
              </a:spcBef>
              <a:spcAft>
                <a:spcPct val="0"/>
              </a:spcAft>
              <a:buClr>
                <a:srgbClr val="005B82"/>
              </a:buClr>
              <a:buSzTx/>
              <a:buFont typeface="Wingdings" panose="05000000000000000000" pitchFamily="2" charset="2"/>
              <a:buChar char="§"/>
              <a:tabLst/>
              <a:defRPr/>
            </a:pPr>
            <a:endParaRPr kumimoji="0" lang="en-US" altLang="en-US" sz="2000" b="0" i="0" u="none" strike="noStrike" kern="0" cap="none" spc="0" normalizeH="0" baseline="0" noProof="0" dirty="0">
              <a:ln>
                <a:noFill/>
              </a:ln>
              <a:solidFill>
                <a:srgbClr val="6C6F70"/>
              </a:solidFill>
              <a:effectLst/>
              <a:uLnTx/>
              <a:uFillTx/>
              <a:latin typeface="Arial"/>
              <a:ea typeface="ＭＳ Ｐゴシック"/>
              <a:cs typeface="ＭＳ Ｐゴシック"/>
            </a:endParaRPr>
          </a:p>
          <a:p>
            <a:pPr marL="190500" marR="0" lvl="0" indent="-190500" algn="l" defTabSz="914400" rtl="0" eaLnBrk="0" fontAlgn="base" latinLnBrk="0" hangingPunct="0">
              <a:lnSpc>
                <a:spcPct val="100000"/>
              </a:lnSpc>
              <a:spcBef>
                <a:spcPct val="80000"/>
              </a:spcBef>
              <a:spcAft>
                <a:spcPct val="0"/>
              </a:spcAft>
              <a:buClr>
                <a:srgbClr val="005B82"/>
              </a:buClr>
              <a:buSzTx/>
              <a:buFont typeface="Wingdings" panose="05000000000000000000" pitchFamily="2" charset="2"/>
              <a:buChar char="§"/>
              <a:tabLst/>
              <a:defRPr/>
            </a:pPr>
            <a:endParaRPr kumimoji="0" lang="en-US" altLang="en-US" sz="2000" b="0" i="0" u="none" strike="noStrike" kern="0" cap="none" spc="0" normalizeH="0" baseline="0" noProof="0" dirty="0">
              <a:ln>
                <a:noFill/>
              </a:ln>
              <a:solidFill>
                <a:srgbClr val="6C6F70"/>
              </a:solidFill>
              <a:effectLst/>
              <a:uLnTx/>
              <a:uFillTx/>
              <a:latin typeface="Arial"/>
              <a:ea typeface="ＭＳ Ｐゴシック"/>
              <a:cs typeface="ＭＳ Ｐゴシック"/>
            </a:endParaRPr>
          </a:p>
          <a:p>
            <a:pPr marL="190500" marR="0" lvl="0" indent="-190500" algn="ctr" defTabSz="914400" rtl="0" eaLnBrk="0" fontAlgn="base" latinLnBrk="0" hangingPunct="0">
              <a:lnSpc>
                <a:spcPct val="100000"/>
              </a:lnSpc>
              <a:spcBef>
                <a:spcPct val="80000"/>
              </a:spcBef>
              <a:spcAft>
                <a:spcPct val="0"/>
              </a:spcAft>
              <a:buClr>
                <a:srgbClr val="005B82"/>
              </a:buClr>
              <a:buSzTx/>
              <a:buFont typeface="Wingdings" panose="05000000000000000000" pitchFamily="2" charset="2"/>
              <a:buNone/>
              <a:tabLst/>
              <a:defRPr/>
            </a:pPr>
            <a:r>
              <a:rPr kumimoji="0" lang="en-US" altLang="en-US" sz="2000" b="0" i="0" u="none" strike="noStrike" kern="0" cap="none" spc="0" normalizeH="0" baseline="0" noProof="0" dirty="0">
                <a:ln>
                  <a:noFill/>
                </a:ln>
                <a:solidFill>
                  <a:srgbClr val="006892"/>
                </a:solidFill>
                <a:effectLst/>
                <a:uLnTx/>
                <a:uFillTx/>
                <a:latin typeface="Arial"/>
                <a:ea typeface="ＭＳ Ｐゴシック"/>
                <a:cs typeface="ＭＳ Ｐゴシック"/>
              </a:rPr>
              <a:t>The recording of factual information to help the coach, player and team identify strengths and areas where improvement is required if the player and subsequently the team is to achieve its full potential.</a:t>
            </a:r>
          </a:p>
        </p:txBody>
      </p:sp>
      <p:sp>
        <p:nvSpPr>
          <p:cNvPr id="11" name="Rectangle 2">
            <a:extLst>
              <a:ext uri="{FF2B5EF4-FFF2-40B4-BE49-F238E27FC236}">
                <a16:creationId xmlns:a16="http://schemas.microsoft.com/office/drawing/2014/main" id="{CCE9C735-2E39-4028-9558-C527A02DE1CF}"/>
              </a:ext>
            </a:extLst>
          </p:cNvPr>
          <p:cNvSpPr txBox="1">
            <a:spLocks noChangeArrowheads="1"/>
          </p:cNvSpPr>
          <p:nvPr/>
        </p:nvSpPr>
        <p:spPr bwMode="auto">
          <a:xfrm>
            <a:off x="1732132" y="1254206"/>
            <a:ext cx="7074584" cy="58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lnSpc>
                <a:spcPct val="90000"/>
              </a:lnSpc>
              <a:spcBef>
                <a:spcPct val="0"/>
              </a:spcBef>
              <a:spcAft>
                <a:spcPct val="0"/>
              </a:spcAft>
            </a:pPr>
            <a:r>
              <a:rPr lang="en-IE" altLang="en-US" sz="2800" b="1" dirty="0">
                <a:solidFill>
                  <a:srgbClr val="005B82"/>
                </a:solidFill>
                <a:latin typeface="Arial"/>
                <a:ea typeface="ＭＳ Ｐゴシック"/>
                <a:cs typeface="ＭＳ Ｐゴシック"/>
              </a:rPr>
              <a:t>The </a:t>
            </a:r>
            <a:r>
              <a:rPr lang="en-IE" altLang="en-US" sz="2800" b="1" dirty="0" err="1">
                <a:solidFill>
                  <a:srgbClr val="005B82"/>
                </a:solidFill>
                <a:latin typeface="Arial"/>
                <a:ea typeface="ＭＳ Ｐゴシック"/>
                <a:cs typeface="ＭＳ Ｐゴシック"/>
              </a:rPr>
              <a:t>OTú</a:t>
            </a:r>
            <a:r>
              <a:rPr lang="en-IE" altLang="en-US" sz="2800" b="1" dirty="0">
                <a:solidFill>
                  <a:srgbClr val="005B82"/>
                </a:solidFill>
                <a:latin typeface="Arial"/>
                <a:ea typeface="ＭＳ Ｐゴシック"/>
                <a:cs typeface="ＭＳ Ｐゴシック"/>
              </a:rPr>
              <a:t> Model </a:t>
            </a:r>
            <a:r>
              <a:rPr lang="en-US" altLang="en-US" sz="2800" b="1" dirty="0">
                <a:solidFill>
                  <a:srgbClr val="005B82"/>
                </a:solidFill>
                <a:latin typeface="Arial"/>
                <a:ea typeface="ＭＳ Ｐゴシック"/>
                <a:cs typeface="ＭＳ Ｐゴシック"/>
              </a:rPr>
              <a:t>–</a:t>
            </a:r>
            <a:r>
              <a:rPr lang="en-IE" altLang="en-US" sz="2800" b="1" dirty="0">
                <a:solidFill>
                  <a:srgbClr val="005B82"/>
                </a:solidFill>
                <a:latin typeface="Arial"/>
                <a:ea typeface="ＭＳ Ｐゴシック"/>
                <a:cs typeface="ＭＳ Ｐゴシック"/>
              </a:rPr>
              <a:t> Participant Feedback</a:t>
            </a:r>
            <a:endParaRPr lang="en-IE" altLang="en-US" sz="2800" b="1" dirty="0">
              <a:solidFill>
                <a:srgbClr val="005B82"/>
              </a:solidFill>
              <a:cs typeface="ＭＳ Ｐゴシック"/>
            </a:endParaRPr>
          </a:p>
        </p:txBody>
      </p:sp>
      <p:sp>
        <p:nvSpPr>
          <p:cNvPr id="12" name="Rectangle 2">
            <a:extLst>
              <a:ext uri="{FF2B5EF4-FFF2-40B4-BE49-F238E27FC236}">
                <a16:creationId xmlns:a16="http://schemas.microsoft.com/office/drawing/2014/main" id="{35CA9A06-4A93-4802-88EB-D434033118DF}"/>
              </a:ext>
            </a:extLst>
          </p:cNvPr>
          <p:cNvSpPr txBox="1">
            <a:spLocks noChangeArrowheads="1"/>
          </p:cNvSpPr>
          <p:nvPr/>
        </p:nvSpPr>
        <p:spPr bwMode="auto">
          <a:xfrm>
            <a:off x="1732132" y="1762744"/>
            <a:ext cx="7953944"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marL="190500" indent="-1905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80000"/>
              </a:spcBef>
              <a:spcAft>
                <a:spcPct val="0"/>
              </a:spcAft>
              <a:buClr>
                <a:srgbClr val="005B82"/>
              </a:buClr>
              <a:buFont typeface="Wingdings" panose="05000000000000000000" pitchFamily="2" charset="2"/>
              <a:buChar char="§"/>
            </a:pPr>
            <a:r>
              <a:rPr lang="en-US" altLang="en-US" dirty="0">
                <a:solidFill>
                  <a:srgbClr val="006892"/>
                </a:solidFill>
                <a:latin typeface="Arial"/>
                <a:ea typeface="ＭＳ Ｐゴシック"/>
                <a:cs typeface="ＭＳ Ｐゴシック"/>
              </a:rPr>
              <a:t>What do we mean by Participant Feedback?</a:t>
            </a:r>
          </a:p>
        </p:txBody>
      </p:sp>
      <p:pic>
        <p:nvPicPr>
          <p:cNvPr id="13" name="Picture 12"/>
          <p:cNvPicPr>
            <a:picLocks noChangeAspect="1"/>
          </p:cNvPicPr>
          <p:nvPr/>
        </p:nvPicPr>
        <p:blipFill>
          <a:blip r:embed="rId2"/>
          <a:stretch>
            <a:fillRect/>
          </a:stretch>
        </p:blipFill>
        <p:spPr>
          <a:xfrm>
            <a:off x="5269424" y="5795424"/>
            <a:ext cx="7004954" cy="1062576"/>
          </a:xfrm>
          <a:prstGeom prst="rect">
            <a:avLst/>
          </a:prstGeom>
        </p:spPr>
      </p:pic>
      <p:pic>
        <p:nvPicPr>
          <p:cNvPr id="14" name="Picture 13"/>
          <p:cNvPicPr>
            <a:picLocks noChangeAspect="1"/>
          </p:cNvPicPr>
          <p:nvPr/>
        </p:nvPicPr>
        <p:blipFill>
          <a:blip r:embed="rId3"/>
          <a:stretch>
            <a:fillRect/>
          </a:stretch>
        </p:blipFill>
        <p:spPr>
          <a:xfrm>
            <a:off x="595798" y="5468912"/>
            <a:ext cx="1426731" cy="552283"/>
          </a:xfrm>
          <a:prstGeom prst="rect">
            <a:avLst/>
          </a:prstGeom>
        </p:spPr>
      </p:pic>
      <p:pic>
        <p:nvPicPr>
          <p:cNvPr id="15" name="Picture 14"/>
          <p:cNvPicPr>
            <a:picLocks noChangeAspect="1"/>
          </p:cNvPicPr>
          <p:nvPr/>
        </p:nvPicPr>
        <p:blipFill>
          <a:blip r:embed="rId2"/>
          <a:stretch>
            <a:fillRect/>
          </a:stretch>
        </p:blipFill>
        <p:spPr>
          <a:xfrm rot="10800000">
            <a:off x="0" y="0"/>
            <a:ext cx="7004954" cy="1062576"/>
          </a:xfrm>
          <a:prstGeom prst="rect">
            <a:avLst/>
          </a:prstGeom>
        </p:spPr>
      </p:pic>
      <p:pic>
        <p:nvPicPr>
          <p:cNvPr id="18" name="Picture 17"/>
          <p:cNvPicPr>
            <a:picLocks noChangeAspect="1"/>
          </p:cNvPicPr>
          <p:nvPr/>
        </p:nvPicPr>
        <p:blipFill>
          <a:blip r:embed="rId4"/>
          <a:stretch>
            <a:fillRect/>
          </a:stretch>
        </p:blipFill>
        <p:spPr>
          <a:xfrm rot="20390758">
            <a:off x="2232953" y="2369153"/>
            <a:ext cx="1533832" cy="2179320"/>
          </a:xfrm>
          <a:prstGeom prst="rect">
            <a:avLst/>
          </a:prstGeom>
        </p:spPr>
      </p:pic>
      <p:sp>
        <p:nvSpPr>
          <p:cNvPr id="21" name="Rectangle 13">
            <a:extLst>
              <a:ext uri="{FF2B5EF4-FFF2-40B4-BE49-F238E27FC236}">
                <a16:creationId xmlns:a16="http://schemas.microsoft.com/office/drawing/2014/main" id="{84430283-15FE-4E0C-9044-2016FB180808}"/>
              </a:ext>
            </a:extLst>
          </p:cNvPr>
          <p:cNvSpPr>
            <a:spLocks noChangeArrowheads="1"/>
          </p:cNvSpPr>
          <p:nvPr/>
        </p:nvSpPr>
        <p:spPr bwMode="auto">
          <a:xfrm>
            <a:off x="4326477" y="2488406"/>
            <a:ext cx="45847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20000"/>
              </a:spcBef>
              <a:spcAft>
                <a:spcPct val="0"/>
              </a:spcAft>
            </a:pPr>
            <a:r>
              <a:rPr lang="en-US" altLang="en-US">
                <a:solidFill>
                  <a:srgbClr val="006892"/>
                </a:solidFill>
                <a:cs typeface="Times New Roman" panose="02020603050405020304" pitchFamily="18" charset="0"/>
              </a:rPr>
              <a:t>Feedback on performance</a:t>
            </a:r>
          </a:p>
          <a:p>
            <a:pPr eaLnBrk="0" fontAlgn="base" hangingPunct="0">
              <a:spcBef>
                <a:spcPct val="20000"/>
              </a:spcBef>
              <a:spcAft>
                <a:spcPct val="0"/>
              </a:spcAft>
            </a:pPr>
            <a:r>
              <a:rPr lang="en-US" altLang="en-US" dirty="0">
                <a:solidFill>
                  <a:srgbClr val="006892"/>
                </a:solidFill>
                <a:cs typeface="Times New Roman" panose="02020603050405020304" pitchFamily="18" charset="0"/>
              </a:rPr>
              <a:t>Evidence</a:t>
            </a:r>
          </a:p>
          <a:p>
            <a:pPr eaLnBrk="0" fontAlgn="base" hangingPunct="0">
              <a:spcBef>
                <a:spcPct val="20000"/>
              </a:spcBef>
              <a:spcAft>
                <a:spcPct val="0"/>
              </a:spcAft>
            </a:pPr>
            <a:r>
              <a:rPr lang="en-US" altLang="en-US" dirty="0">
                <a:solidFill>
                  <a:srgbClr val="006892"/>
                </a:solidFill>
                <a:cs typeface="Times New Roman" panose="02020603050405020304" pitchFamily="18" charset="0"/>
              </a:rPr>
              <a:t>Key Events</a:t>
            </a:r>
          </a:p>
          <a:p>
            <a:pPr eaLnBrk="0" fontAlgn="base" hangingPunct="0">
              <a:spcBef>
                <a:spcPct val="20000"/>
              </a:spcBef>
              <a:spcAft>
                <a:spcPct val="0"/>
              </a:spcAft>
            </a:pPr>
            <a:endParaRPr lang="en-US" altLang="en-US" dirty="0">
              <a:solidFill>
                <a:srgbClr val="006892"/>
              </a:solidFill>
              <a:cs typeface="Times New Roman" panose="02020603050405020304" pitchFamily="18" charset="0"/>
            </a:endParaRPr>
          </a:p>
          <a:p>
            <a:pPr eaLnBrk="0" fontAlgn="base" hangingPunct="0">
              <a:spcBef>
                <a:spcPct val="20000"/>
              </a:spcBef>
              <a:spcAft>
                <a:spcPct val="0"/>
              </a:spcAft>
            </a:pPr>
            <a:endParaRPr lang="en-US" altLang="en-US" dirty="0">
              <a:solidFill>
                <a:srgbClr val="006892"/>
              </a:solidFill>
              <a:cs typeface="Times New Roman" panose="02020603050405020304" pitchFamily="18" charset="0"/>
            </a:endParaRPr>
          </a:p>
        </p:txBody>
      </p:sp>
    </p:spTree>
    <p:extLst>
      <p:ext uri="{BB962C8B-B14F-4D97-AF65-F5344CB8AC3E}">
        <p14:creationId xmlns:p14="http://schemas.microsoft.com/office/powerpoint/2010/main" val="1645998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wipe(left)">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wipe(left)">
                                      <p:cBhvr>
                                        <p:cTn id="17"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54A1C08-F3B6-4715-8012-1991EBF92ED4}"/>
              </a:ext>
            </a:extLst>
          </p:cNvPr>
          <p:cNvSpPr txBox="1">
            <a:spLocks noChangeArrowheads="1"/>
          </p:cNvSpPr>
          <p:nvPr/>
        </p:nvSpPr>
        <p:spPr bwMode="auto">
          <a:xfrm>
            <a:off x="2305362" y="363970"/>
            <a:ext cx="841216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ga-IE" altLang="en-US" sz="2800" b="1" dirty="0" err="1">
                <a:solidFill>
                  <a:srgbClr val="006892"/>
                </a:solidFill>
                <a:latin typeface="Arial"/>
                <a:ea typeface="ＭＳ Ｐゴシック"/>
              </a:rPr>
              <a:t>Effective</a:t>
            </a:r>
            <a:r>
              <a:rPr lang="ga-IE" altLang="en-US" sz="2800" b="1" dirty="0">
                <a:solidFill>
                  <a:srgbClr val="006892"/>
                </a:solidFill>
                <a:latin typeface="Arial"/>
                <a:ea typeface="ＭＳ Ｐゴシック"/>
              </a:rPr>
              <a:t> </a:t>
            </a:r>
            <a:r>
              <a:rPr lang="ga-IE" altLang="en-US" sz="2800" b="1" dirty="0" err="1">
                <a:solidFill>
                  <a:srgbClr val="006892"/>
                </a:solidFill>
                <a:latin typeface="Arial"/>
                <a:ea typeface="ＭＳ Ｐゴシック"/>
              </a:rPr>
              <a:t>Planning</a:t>
            </a:r>
            <a:r>
              <a:rPr lang="ga-IE" altLang="en-US" sz="2800" b="1" dirty="0">
                <a:solidFill>
                  <a:srgbClr val="006892"/>
                </a:solidFill>
                <a:latin typeface="Arial"/>
                <a:ea typeface="ＭＳ Ｐゴシック"/>
              </a:rPr>
              <a:t> </a:t>
            </a:r>
            <a:r>
              <a:rPr lang="ga-IE" altLang="en-US" sz="2800" b="1" dirty="0" err="1">
                <a:solidFill>
                  <a:srgbClr val="006892"/>
                </a:solidFill>
                <a:latin typeface="Arial"/>
                <a:ea typeface="ＭＳ Ｐゴシック"/>
              </a:rPr>
              <a:t>for</a:t>
            </a:r>
            <a:r>
              <a:rPr lang="ga-IE" altLang="en-US" sz="2800" b="1" dirty="0">
                <a:solidFill>
                  <a:srgbClr val="006892"/>
                </a:solidFill>
                <a:latin typeface="Arial"/>
                <a:ea typeface="ＭＳ Ｐゴシック"/>
              </a:rPr>
              <a:t> </a:t>
            </a:r>
            <a:r>
              <a:rPr lang="en-IE" altLang="en-US" sz="2800" b="1" dirty="0">
                <a:solidFill>
                  <a:srgbClr val="006892"/>
                </a:solidFill>
                <a:latin typeface="Arial"/>
                <a:ea typeface="ＭＳ Ｐゴシック"/>
              </a:rPr>
              <a:t>a Coaching Session</a:t>
            </a:r>
          </a:p>
        </p:txBody>
      </p:sp>
      <p:sp>
        <p:nvSpPr>
          <p:cNvPr id="5" name="Rectangle 10">
            <a:extLst>
              <a:ext uri="{FF2B5EF4-FFF2-40B4-BE49-F238E27FC236}">
                <a16:creationId xmlns:a16="http://schemas.microsoft.com/office/drawing/2014/main" id="{4D1E1854-5E4B-4EB2-93CA-AC6BA32A60CF}"/>
              </a:ext>
            </a:extLst>
          </p:cNvPr>
          <p:cNvSpPr>
            <a:spLocks noChangeArrowheads="1"/>
          </p:cNvSpPr>
          <p:nvPr/>
        </p:nvSpPr>
        <p:spPr bwMode="auto">
          <a:xfrm>
            <a:off x="2229538" y="1169153"/>
            <a:ext cx="83058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841375" indent="-38417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Font typeface="Arial" panose="020B0604020202020204" pitchFamily="34" charset="0"/>
              <a:buChar char="•"/>
            </a:pPr>
            <a:r>
              <a:rPr lang="en-US" sz="1800" dirty="0">
                <a:solidFill>
                  <a:srgbClr val="006892"/>
                </a:solidFill>
                <a:latin typeface="Arial"/>
                <a:ea typeface="ＭＳ Ｐゴシック"/>
                <a:cs typeface="Arial"/>
              </a:rPr>
              <a:t>Helping to Plan…..</a:t>
            </a:r>
          </a:p>
          <a:p>
            <a:pPr>
              <a:spcBef>
                <a:spcPct val="20000"/>
              </a:spcBef>
              <a:buFont typeface="Arial,Sans-Serif" panose="020B0604020202020204" pitchFamily="34" charset="0"/>
              <a:buChar char="•"/>
            </a:pPr>
            <a:endParaRPr lang="en-US" sz="1800" dirty="0">
              <a:solidFill>
                <a:srgbClr val="006892"/>
              </a:solidFill>
              <a:latin typeface="Arial"/>
              <a:ea typeface="ＭＳ Ｐゴシック"/>
              <a:cs typeface="Arial"/>
            </a:endParaRPr>
          </a:p>
          <a:p>
            <a:pPr>
              <a:spcBef>
                <a:spcPct val="20000"/>
              </a:spcBef>
              <a:buFont typeface="Arial,Sans-Serif" panose="020B0604020202020204" pitchFamily="34" charset="0"/>
              <a:buChar char="•"/>
            </a:pPr>
            <a:r>
              <a:rPr lang="en-US" sz="1800" dirty="0">
                <a:solidFill>
                  <a:srgbClr val="006892"/>
                </a:solidFill>
                <a:latin typeface="Arial"/>
                <a:ea typeface="ＭＳ Ｐゴシック"/>
                <a:cs typeface="Arial"/>
              </a:rPr>
              <a:t>Do we plan each session before we get to the pitch?  </a:t>
            </a:r>
          </a:p>
          <a:p>
            <a:pPr>
              <a:spcBef>
                <a:spcPct val="20000"/>
              </a:spcBef>
              <a:buFont typeface="Arial,Sans-Serif" panose="020B0604020202020204" pitchFamily="34" charset="0"/>
              <a:buChar char="•"/>
            </a:pPr>
            <a:r>
              <a:rPr lang="en-US" sz="1800" dirty="0">
                <a:solidFill>
                  <a:srgbClr val="006892"/>
                </a:solidFill>
                <a:latin typeface="Arial"/>
                <a:ea typeface="ＭＳ Ｐゴシック"/>
                <a:cs typeface="Arial"/>
              </a:rPr>
              <a:t>Do we consult our assistants or fellow coaches to ensure they know what’s going to happen at the session?</a:t>
            </a:r>
          </a:p>
          <a:p>
            <a:pPr>
              <a:spcBef>
                <a:spcPct val="20000"/>
              </a:spcBef>
              <a:buFont typeface="Arial,Sans-Serif" panose="020B0604020202020204" pitchFamily="34" charset="0"/>
              <a:buChar char="•"/>
            </a:pPr>
            <a:r>
              <a:rPr lang="en-US" sz="1800" dirty="0">
                <a:solidFill>
                  <a:srgbClr val="006892"/>
                </a:solidFill>
                <a:latin typeface="Arial"/>
                <a:ea typeface="ＭＳ Ｐゴシック"/>
                <a:cs typeface="Arial"/>
              </a:rPr>
              <a:t>Do we arrive at the pitch and then decide? </a:t>
            </a:r>
            <a:endParaRPr lang="en-US" dirty="0">
              <a:solidFill>
                <a:srgbClr val="006892"/>
              </a:solidFill>
            </a:endParaRPr>
          </a:p>
          <a:p>
            <a:pPr>
              <a:spcBef>
                <a:spcPct val="20000"/>
              </a:spcBef>
              <a:buFont typeface="Arial,Sans-Serif" panose="020B0604020202020204" pitchFamily="34" charset="0"/>
              <a:buChar char="•"/>
            </a:pPr>
            <a:endParaRPr lang="en-US" sz="1800" dirty="0">
              <a:solidFill>
                <a:srgbClr val="006892"/>
              </a:solidFill>
              <a:latin typeface="Arial"/>
              <a:ea typeface="ＭＳ Ｐゴシック"/>
              <a:cs typeface="Arial"/>
            </a:endParaRPr>
          </a:p>
          <a:p>
            <a:pPr>
              <a:spcBef>
                <a:spcPct val="20000"/>
              </a:spcBef>
              <a:buFont typeface="Arial,Sans-Serif" panose="020B0604020202020204" pitchFamily="34" charset="0"/>
              <a:buChar char="•"/>
            </a:pPr>
            <a:endParaRPr lang="en-US" sz="1800" dirty="0">
              <a:solidFill>
                <a:srgbClr val="006892"/>
              </a:solidFill>
              <a:latin typeface="Arial"/>
              <a:ea typeface="ＭＳ Ｐゴシック"/>
              <a:cs typeface="Arial"/>
            </a:endParaRPr>
          </a:p>
          <a:p>
            <a:pPr marL="0" indent="0" algn="ctr">
              <a:spcBef>
                <a:spcPct val="20000"/>
              </a:spcBef>
            </a:pPr>
            <a:r>
              <a:rPr lang="en-US" altLang="en-US" sz="2800" b="1" dirty="0">
                <a:solidFill>
                  <a:srgbClr val="006892"/>
                </a:solidFill>
                <a:latin typeface="Arial"/>
                <a:ea typeface="ＭＳ Ｐゴシック"/>
              </a:rPr>
              <a:t>Planning a coaching session:</a:t>
            </a:r>
            <a:r>
              <a:rPr lang="en-US" altLang="en-US" sz="2800" b="1" dirty="0">
                <a:solidFill>
                  <a:srgbClr val="006892"/>
                </a:solidFill>
                <a:latin typeface="Arial"/>
                <a:ea typeface="ＭＳ Ｐゴシック"/>
                <a:cs typeface="Arial"/>
              </a:rPr>
              <a:t> </a:t>
            </a:r>
            <a:endParaRPr lang="en-US" sz="2800" b="1" dirty="0">
              <a:solidFill>
                <a:srgbClr val="006892"/>
              </a:solidFill>
              <a:cs typeface="Arial"/>
            </a:endParaRPr>
          </a:p>
          <a:p>
            <a:pPr marL="0" indent="0" algn="ctr">
              <a:spcBef>
                <a:spcPct val="20000"/>
              </a:spcBef>
            </a:pPr>
            <a:endParaRPr lang="en-US" altLang="en-US" sz="2800" b="1" dirty="0">
              <a:solidFill>
                <a:srgbClr val="006892"/>
              </a:solidFill>
              <a:latin typeface="Arial"/>
              <a:ea typeface="ＭＳ Ｐゴシック"/>
              <a:cs typeface="Arial"/>
            </a:endParaRPr>
          </a:p>
          <a:p>
            <a:pPr marL="0" indent="0" algn="ctr">
              <a:spcBef>
                <a:spcPct val="20000"/>
              </a:spcBef>
            </a:pPr>
            <a:r>
              <a:rPr lang="en-IE" sz="2000" b="1" dirty="0">
                <a:solidFill>
                  <a:srgbClr val="006892"/>
                </a:solidFill>
                <a:latin typeface="Arial"/>
                <a:ea typeface="ＭＳ Ｐゴシック"/>
                <a:cs typeface="Arial"/>
              </a:rPr>
              <a:t>Allows for structured, challenging and a rewarding coaching sessions which shows that the coach is competent and can meet the needs of all players</a:t>
            </a:r>
            <a:r>
              <a:rPr lang="en-US" altLang="en-US" sz="2000" b="1" dirty="0">
                <a:solidFill>
                  <a:srgbClr val="006892"/>
                </a:solidFill>
                <a:latin typeface="Arial"/>
                <a:ea typeface="ＭＳ Ｐゴシック"/>
              </a:rPr>
              <a:t>. </a:t>
            </a:r>
            <a:endParaRPr lang="en-US" sz="2000" b="1" dirty="0">
              <a:solidFill>
                <a:srgbClr val="006892"/>
              </a:solidFill>
            </a:endParaRPr>
          </a:p>
          <a:p>
            <a:pPr>
              <a:spcBef>
                <a:spcPct val="20000"/>
              </a:spcBef>
            </a:pPr>
            <a:endParaRPr lang="en-US" altLang="en-US" sz="1800" dirty="0">
              <a:solidFill>
                <a:srgbClr val="006892"/>
              </a:solidFill>
            </a:endParaRPr>
          </a:p>
          <a:p>
            <a:pPr>
              <a:spcBef>
                <a:spcPct val="20000"/>
              </a:spcBef>
            </a:pPr>
            <a:endParaRPr lang="en-GB" altLang="en-US" sz="1800" dirty="0">
              <a:solidFill>
                <a:srgbClr val="006892"/>
              </a:solidFill>
              <a:cs typeface="Times New Roman" panose="02020603050405020304" pitchFamily="18" charset="0"/>
            </a:endParaRPr>
          </a:p>
          <a:p>
            <a:pPr>
              <a:spcBef>
                <a:spcPct val="20000"/>
              </a:spcBef>
            </a:pPr>
            <a:endParaRPr lang="en-GB" altLang="en-US" sz="1800" dirty="0">
              <a:solidFill>
                <a:srgbClr val="006892"/>
              </a:solidFill>
              <a:cs typeface="Times New Roman" panose="02020603050405020304" pitchFamily="18" charset="0"/>
            </a:endParaRPr>
          </a:p>
          <a:p>
            <a:pPr>
              <a:spcBef>
                <a:spcPct val="20000"/>
              </a:spcBef>
            </a:pPr>
            <a:endParaRPr lang="en-GB" altLang="en-US" sz="1800" dirty="0">
              <a:solidFill>
                <a:srgbClr val="006892"/>
              </a:solidFill>
              <a:cs typeface="Times New Roman" panose="02020603050405020304" pitchFamily="18" charset="0"/>
            </a:endParaRPr>
          </a:p>
          <a:p>
            <a:pPr>
              <a:spcBef>
                <a:spcPct val="20000"/>
              </a:spcBef>
            </a:pPr>
            <a:endParaRPr lang="en-US" altLang="en-US" sz="1800" dirty="0">
              <a:solidFill>
                <a:srgbClr val="006892"/>
              </a:solidFill>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rot="5400000">
            <a:off x="-2331131" y="2331129"/>
            <a:ext cx="6898147" cy="2235889"/>
          </a:xfrm>
          <a:prstGeom prst="rect">
            <a:avLst/>
          </a:prstGeom>
        </p:spPr>
      </p:pic>
      <p:pic>
        <p:nvPicPr>
          <p:cNvPr id="7" name="Picture 6"/>
          <p:cNvPicPr>
            <a:picLocks noChangeAspect="1"/>
          </p:cNvPicPr>
          <p:nvPr/>
        </p:nvPicPr>
        <p:blipFill>
          <a:blip r:embed="rId2"/>
          <a:stretch>
            <a:fillRect/>
          </a:stretch>
        </p:blipFill>
        <p:spPr>
          <a:xfrm>
            <a:off x="4199249" y="5664439"/>
            <a:ext cx="7992751" cy="1212414"/>
          </a:xfrm>
          <a:prstGeom prst="rect">
            <a:avLst/>
          </a:prstGeom>
        </p:spPr>
      </p:pic>
      <p:pic>
        <p:nvPicPr>
          <p:cNvPr id="8" name="Picture 7"/>
          <p:cNvPicPr>
            <a:picLocks noChangeAspect="1"/>
          </p:cNvPicPr>
          <p:nvPr/>
        </p:nvPicPr>
        <p:blipFill>
          <a:blip r:embed="rId3"/>
          <a:stretch>
            <a:fillRect/>
          </a:stretch>
        </p:blipFill>
        <p:spPr>
          <a:xfrm>
            <a:off x="10528988" y="498768"/>
            <a:ext cx="1426731" cy="552283"/>
          </a:xfrm>
          <a:prstGeom prst="rect">
            <a:avLst/>
          </a:prstGeom>
        </p:spPr>
      </p:pic>
    </p:spTree>
    <p:extLst>
      <p:ext uri="{BB962C8B-B14F-4D97-AF65-F5344CB8AC3E}">
        <p14:creationId xmlns:p14="http://schemas.microsoft.com/office/powerpoint/2010/main" val="137937465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a:extLst>
              <a:ext uri="{FF2B5EF4-FFF2-40B4-BE49-F238E27FC236}">
                <a16:creationId xmlns:a16="http://schemas.microsoft.com/office/drawing/2014/main" id="{4F8BA43F-203E-4FD2-AE08-C36FC23A5195}"/>
              </a:ext>
            </a:extLst>
          </p:cNvPr>
          <p:cNvSpPr>
            <a:spLocks noChangeArrowheads="1"/>
          </p:cNvSpPr>
          <p:nvPr/>
        </p:nvSpPr>
        <p:spPr bwMode="auto">
          <a:xfrm>
            <a:off x="604952" y="957769"/>
            <a:ext cx="83058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841375" indent="-38417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Font typeface="Arial" panose="020B0604020202020204" pitchFamily="34" charset="0"/>
              <a:buChar char="•"/>
            </a:pPr>
            <a:r>
              <a:rPr lang="en-US" altLang="en-US" sz="1800" dirty="0">
                <a:solidFill>
                  <a:srgbClr val="006892"/>
                </a:solidFill>
                <a:latin typeface="Arial"/>
                <a:ea typeface="ＭＳ Ｐゴシック"/>
              </a:rPr>
              <a:t>Planning a coaching session:</a:t>
            </a:r>
          </a:p>
          <a:p>
            <a:pPr>
              <a:spcBef>
                <a:spcPct val="20000"/>
              </a:spcBef>
              <a:buFont typeface="Arial" panose="020B0604020202020204" pitchFamily="34" charset="0"/>
              <a:buChar char="•"/>
            </a:pPr>
            <a:r>
              <a:rPr lang="en-US" altLang="en-US" sz="1800" dirty="0">
                <a:solidFill>
                  <a:srgbClr val="006892"/>
                </a:solidFill>
                <a:latin typeface="Arial"/>
                <a:ea typeface="ＭＳ Ｐゴシック"/>
              </a:rPr>
              <a:t>In groups, take a flip chart sheet. </a:t>
            </a:r>
            <a:endParaRPr lang="en-US" altLang="en-US" sz="1800" dirty="0">
              <a:solidFill>
                <a:srgbClr val="006892"/>
              </a:solidFill>
            </a:endParaRPr>
          </a:p>
          <a:p>
            <a:pPr>
              <a:spcBef>
                <a:spcPct val="20000"/>
              </a:spcBef>
              <a:buFont typeface="Arial" panose="020B0604020202020204" pitchFamily="34" charset="0"/>
              <a:buChar char="•"/>
            </a:pPr>
            <a:endParaRPr lang="en-US" altLang="en-US" sz="1800" dirty="0">
              <a:solidFill>
                <a:srgbClr val="006892"/>
              </a:solidFill>
            </a:endParaRPr>
          </a:p>
          <a:p>
            <a:pPr marL="0" indent="0">
              <a:spcBef>
                <a:spcPct val="20000"/>
              </a:spcBef>
            </a:pPr>
            <a:r>
              <a:rPr lang="en-US" altLang="en-US" sz="1800" dirty="0">
                <a:solidFill>
                  <a:srgbClr val="006892"/>
                </a:solidFill>
                <a:latin typeface="Arial"/>
                <a:ea typeface="ＭＳ Ｐゴシック"/>
              </a:rPr>
              <a:t>Group 1</a:t>
            </a:r>
          </a:p>
          <a:p>
            <a:pPr>
              <a:spcBef>
                <a:spcPct val="20000"/>
              </a:spcBef>
              <a:buFont typeface="Arial" panose="020B0604020202020204" pitchFamily="34" charset="0"/>
              <a:buChar char="•"/>
            </a:pPr>
            <a:r>
              <a:rPr lang="en-US" altLang="en-US" sz="1800" dirty="0">
                <a:solidFill>
                  <a:srgbClr val="006892"/>
                </a:solidFill>
                <a:latin typeface="Arial"/>
                <a:ea typeface="ＭＳ Ｐゴシック"/>
              </a:rPr>
              <a:t>Pre-planning:</a:t>
            </a:r>
          </a:p>
          <a:p>
            <a:pPr lvl="1">
              <a:spcBef>
                <a:spcPct val="20000"/>
              </a:spcBef>
              <a:buFont typeface="Arial" panose="020B0604020202020204" pitchFamily="34" charset="0"/>
              <a:buChar char="•"/>
            </a:pPr>
            <a:r>
              <a:rPr lang="en-US" altLang="en-US" sz="1800" dirty="0">
                <a:solidFill>
                  <a:srgbClr val="006892"/>
                </a:solidFill>
                <a:latin typeface="Arial"/>
                <a:ea typeface="ＭＳ Ｐゴシック"/>
              </a:rPr>
              <a:t>What does a coach have to plan for to make sure the  session can take place?</a:t>
            </a:r>
          </a:p>
          <a:p>
            <a:pPr lvl="1">
              <a:spcBef>
                <a:spcPct val="20000"/>
              </a:spcBef>
              <a:buFont typeface="Arial" panose="020B0604020202020204" pitchFamily="34" charset="0"/>
              <a:buChar char="•"/>
            </a:pPr>
            <a:endParaRPr lang="en-US" altLang="en-US" sz="1800" dirty="0">
              <a:solidFill>
                <a:srgbClr val="006892"/>
              </a:solidFill>
            </a:endParaRPr>
          </a:p>
          <a:p>
            <a:pPr marL="0" indent="0">
              <a:spcBef>
                <a:spcPct val="20000"/>
              </a:spcBef>
            </a:pPr>
            <a:r>
              <a:rPr lang="en-US" altLang="en-US" sz="1800" dirty="0">
                <a:solidFill>
                  <a:srgbClr val="006892"/>
                </a:solidFill>
                <a:latin typeface="Arial"/>
                <a:ea typeface="ＭＳ Ｐゴシック"/>
              </a:rPr>
              <a:t>Group 2</a:t>
            </a:r>
          </a:p>
          <a:p>
            <a:pPr>
              <a:spcBef>
                <a:spcPct val="20000"/>
              </a:spcBef>
              <a:buFont typeface="Arial" panose="020B0604020202020204" pitchFamily="34" charset="0"/>
              <a:buChar char="•"/>
            </a:pPr>
            <a:r>
              <a:rPr lang="en-US" altLang="en-US" sz="1800" dirty="0">
                <a:solidFill>
                  <a:srgbClr val="006892"/>
                </a:solidFill>
                <a:latin typeface="Arial"/>
                <a:ea typeface="ＭＳ Ｐゴシック"/>
              </a:rPr>
              <a:t>Adaptability: </a:t>
            </a:r>
            <a:endParaRPr lang="en-US" sz="1800" dirty="0">
              <a:solidFill>
                <a:srgbClr val="006892"/>
              </a:solidFill>
              <a:cs typeface="Arial"/>
            </a:endParaRPr>
          </a:p>
          <a:p>
            <a:pPr>
              <a:spcBef>
                <a:spcPct val="20000"/>
              </a:spcBef>
              <a:buFont typeface="Arial" panose="020B0604020202020204" pitchFamily="34" charset="0"/>
              <a:buChar char="•"/>
            </a:pPr>
            <a:r>
              <a:rPr lang="en-IE" sz="1800" dirty="0">
                <a:solidFill>
                  <a:srgbClr val="006892"/>
                </a:solidFill>
                <a:latin typeface="Arial"/>
                <a:ea typeface="ＭＳ Ｐゴシック"/>
                <a:cs typeface="Arial"/>
              </a:rPr>
              <a:t>Are we able to adapt our session plan to best meet the demands of our players</a:t>
            </a:r>
            <a:endParaRPr lang="en-US" sz="1800" dirty="0">
              <a:solidFill>
                <a:srgbClr val="006892"/>
              </a:solidFill>
              <a:latin typeface="Arial"/>
              <a:ea typeface="ＭＳ Ｐゴシック"/>
              <a:cs typeface="Arial"/>
            </a:endParaRPr>
          </a:p>
          <a:p>
            <a:pPr lvl="1">
              <a:spcBef>
                <a:spcPct val="20000"/>
              </a:spcBef>
              <a:buFont typeface="Arial" panose="020B0604020202020204" pitchFamily="34" charset="0"/>
              <a:buChar char="•"/>
            </a:pPr>
            <a:endParaRPr lang="en-US" altLang="en-US" sz="1800" dirty="0">
              <a:solidFill>
                <a:srgbClr val="006892"/>
              </a:solidFill>
            </a:endParaRPr>
          </a:p>
          <a:p>
            <a:pPr marL="0" indent="0">
              <a:spcBef>
                <a:spcPct val="20000"/>
              </a:spcBef>
            </a:pPr>
            <a:r>
              <a:rPr lang="en-US" altLang="en-US" sz="1800" dirty="0">
                <a:solidFill>
                  <a:srgbClr val="006892"/>
                </a:solidFill>
                <a:latin typeface="Arial"/>
                <a:ea typeface="ＭＳ Ｐゴシック"/>
              </a:rPr>
              <a:t>Group 3</a:t>
            </a:r>
          </a:p>
          <a:p>
            <a:pPr>
              <a:spcBef>
                <a:spcPct val="20000"/>
              </a:spcBef>
              <a:buFont typeface="Arial" panose="020B0604020202020204" pitchFamily="34" charset="0"/>
              <a:buChar char="•"/>
            </a:pPr>
            <a:r>
              <a:rPr lang="en-US" altLang="en-US" sz="1800" dirty="0">
                <a:solidFill>
                  <a:srgbClr val="006892"/>
                </a:solidFill>
                <a:latin typeface="Arial"/>
                <a:ea typeface="ＭＳ Ｐゴシック"/>
              </a:rPr>
              <a:t>Reflection:</a:t>
            </a:r>
          </a:p>
          <a:p>
            <a:pPr lvl="1">
              <a:spcBef>
                <a:spcPct val="20000"/>
              </a:spcBef>
              <a:buFont typeface="Arial" panose="020B0604020202020204" pitchFamily="34" charset="0"/>
              <a:buChar char="•"/>
            </a:pPr>
            <a:r>
              <a:rPr lang="en-US" altLang="en-US" sz="1800" dirty="0">
                <a:solidFill>
                  <a:srgbClr val="006892"/>
                </a:solidFill>
                <a:latin typeface="Arial"/>
                <a:ea typeface="ＭＳ Ｐゴシック"/>
              </a:rPr>
              <a:t>What’s important after each session?</a:t>
            </a:r>
            <a:endParaRPr lang="en-US" altLang="en-US" sz="1800" dirty="0">
              <a:solidFill>
                <a:srgbClr val="006892"/>
              </a:solidFill>
              <a:latin typeface="Arial"/>
              <a:ea typeface="ＭＳ Ｐゴシック"/>
              <a:cs typeface="Times New Roman" panose="02020603050405020304" pitchFamily="18" charset="0"/>
            </a:endParaRPr>
          </a:p>
        </p:txBody>
      </p:sp>
      <p:sp>
        <p:nvSpPr>
          <p:cNvPr id="6" name="Rectangle 2">
            <a:extLst>
              <a:ext uri="{FF2B5EF4-FFF2-40B4-BE49-F238E27FC236}">
                <a16:creationId xmlns:a16="http://schemas.microsoft.com/office/drawing/2014/main" id="{B42F3895-C911-4E9A-994C-B616816F1E09}"/>
              </a:ext>
            </a:extLst>
          </p:cNvPr>
          <p:cNvSpPr txBox="1">
            <a:spLocks noChangeArrowheads="1"/>
          </p:cNvSpPr>
          <p:nvPr/>
        </p:nvSpPr>
        <p:spPr bwMode="auto">
          <a:xfrm>
            <a:off x="604952" y="338939"/>
            <a:ext cx="841216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ga-IE" altLang="en-US" sz="2800" b="1" dirty="0">
                <a:solidFill>
                  <a:srgbClr val="005B82"/>
                </a:solidFill>
                <a:latin typeface="Arial"/>
                <a:ea typeface="ＭＳ Ｐゴシック"/>
              </a:rPr>
              <a:t>Effective Planning </a:t>
            </a:r>
            <a:r>
              <a:rPr lang="en-IE" altLang="en-US" sz="2800" b="1" dirty="0">
                <a:solidFill>
                  <a:srgbClr val="005B82"/>
                </a:solidFill>
                <a:latin typeface="Arial"/>
                <a:ea typeface="ＭＳ Ｐゴシック"/>
              </a:rPr>
              <a:t>for a Coaching Session</a:t>
            </a:r>
          </a:p>
        </p:txBody>
      </p:sp>
      <p:pic>
        <p:nvPicPr>
          <p:cNvPr id="7" name="Picture 6"/>
          <p:cNvPicPr>
            <a:picLocks noChangeAspect="1"/>
          </p:cNvPicPr>
          <p:nvPr/>
        </p:nvPicPr>
        <p:blipFill>
          <a:blip r:embed="rId2"/>
          <a:stretch>
            <a:fillRect/>
          </a:stretch>
        </p:blipFill>
        <p:spPr>
          <a:xfrm rot="16200000">
            <a:off x="7624982" y="2290982"/>
            <a:ext cx="6898147" cy="2235889"/>
          </a:xfrm>
          <a:prstGeom prst="rect">
            <a:avLst/>
          </a:prstGeom>
        </p:spPr>
      </p:pic>
      <p:pic>
        <p:nvPicPr>
          <p:cNvPr id="8" name="Picture 7"/>
          <p:cNvPicPr>
            <a:picLocks noChangeAspect="1"/>
          </p:cNvPicPr>
          <p:nvPr/>
        </p:nvPicPr>
        <p:blipFill>
          <a:blip r:embed="rId3"/>
          <a:stretch>
            <a:fillRect/>
          </a:stretch>
        </p:blipFill>
        <p:spPr>
          <a:xfrm>
            <a:off x="9510893" y="5806059"/>
            <a:ext cx="1426731" cy="552283"/>
          </a:xfrm>
          <a:prstGeom prst="rect">
            <a:avLst/>
          </a:prstGeom>
        </p:spPr>
      </p:pic>
    </p:spTree>
    <p:extLst>
      <p:ext uri="{BB962C8B-B14F-4D97-AF65-F5344CB8AC3E}">
        <p14:creationId xmlns:p14="http://schemas.microsoft.com/office/powerpoint/2010/main" val="1722008942"/>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42F3895-C911-4E9A-994C-B616816F1E09}"/>
              </a:ext>
            </a:extLst>
          </p:cNvPr>
          <p:cNvSpPr txBox="1">
            <a:spLocks noChangeArrowheads="1"/>
          </p:cNvSpPr>
          <p:nvPr/>
        </p:nvSpPr>
        <p:spPr bwMode="auto">
          <a:xfrm>
            <a:off x="604952" y="338939"/>
            <a:ext cx="841216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ga-IE" altLang="en-US" sz="2800" b="1" dirty="0">
                <a:solidFill>
                  <a:srgbClr val="005B82"/>
                </a:solidFill>
                <a:latin typeface="Arial"/>
                <a:ea typeface="ＭＳ Ｐゴシック"/>
              </a:rPr>
              <a:t>Effective Pre-Planning </a:t>
            </a:r>
            <a:r>
              <a:rPr lang="en-IE" altLang="en-US" sz="2800" b="1" dirty="0">
                <a:solidFill>
                  <a:srgbClr val="005B82"/>
                </a:solidFill>
                <a:latin typeface="Arial"/>
                <a:ea typeface="ＭＳ Ｐゴシック"/>
              </a:rPr>
              <a:t>for a Coaching Session</a:t>
            </a:r>
          </a:p>
        </p:txBody>
      </p:sp>
      <p:pic>
        <p:nvPicPr>
          <p:cNvPr id="5" name="Picture 4"/>
          <p:cNvPicPr>
            <a:picLocks noChangeAspect="1"/>
          </p:cNvPicPr>
          <p:nvPr/>
        </p:nvPicPr>
        <p:blipFill>
          <a:blip r:embed="rId2"/>
          <a:stretch>
            <a:fillRect/>
          </a:stretch>
        </p:blipFill>
        <p:spPr>
          <a:xfrm rot="16200000">
            <a:off x="7624982" y="2290982"/>
            <a:ext cx="6898147" cy="2235889"/>
          </a:xfrm>
          <a:prstGeom prst="rect">
            <a:avLst/>
          </a:prstGeom>
        </p:spPr>
      </p:pic>
      <p:pic>
        <p:nvPicPr>
          <p:cNvPr id="6" name="Picture 5"/>
          <p:cNvPicPr>
            <a:picLocks noChangeAspect="1"/>
          </p:cNvPicPr>
          <p:nvPr/>
        </p:nvPicPr>
        <p:blipFill>
          <a:blip r:embed="rId3"/>
          <a:stretch>
            <a:fillRect/>
          </a:stretch>
        </p:blipFill>
        <p:spPr>
          <a:xfrm>
            <a:off x="9510893" y="5806059"/>
            <a:ext cx="1426731" cy="552283"/>
          </a:xfrm>
          <a:prstGeom prst="rect">
            <a:avLst/>
          </a:prstGeom>
        </p:spPr>
      </p:pic>
      <p:sp>
        <p:nvSpPr>
          <p:cNvPr id="10" name="Rectangle 10">
            <a:extLst>
              <a:ext uri="{FF2B5EF4-FFF2-40B4-BE49-F238E27FC236}">
                <a16:creationId xmlns:a16="http://schemas.microsoft.com/office/drawing/2014/main" id="{9DE7CF5B-A193-45F9-838B-6F046CCD6AC7}"/>
              </a:ext>
            </a:extLst>
          </p:cNvPr>
          <p:cNvSpPr>
            <a:spLocks noChangeArrowheads="1"/>
          </p:cNvSpPr>
          <p:nvPr/>
        </p:nvSpPr>
        <p:spPr bwMode="auto">
          <a:xfrm>
            <a:off x="604952" y="1043392"/>
            <a:ext cx="83058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841375" indent="-38417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Font typeface="Arial" panose="020B0604020202020204" pitchFamily="34" charset="0"/>
              <a:buNone/>
            </a:pPr>
            <a:r>
              <a:rPr lang="en-US" altLang="en-US" sz="2000" dirty="0">
                <a:solidFill>
                  <a:srgbClr val="006892"/>
                </a:solidFill>
                <a:latin typeface="Arial"/>
                <a:ea typeface="ＭＳ Ｐゴシック"/>
              </a:rPr>
              <a:t>Group 1</a:t>
            </a:r>
          </a:p>
          <a:p>
            <a:pPr>
              <a:spcBef>
                <a:spcPct val="20000"/>
              </a:spcBef>
              <a:buFont typeface="Arial" panose="020B0604020202020204" pitchFamily="34" charset="0"/>
              <a:buChar char="•"/>
            </a:pPr>
            <a:r>
              <a:rPr lang="en-US" altLang="en-US" sz="2000" dirty="0">
                <a:solidFill>
                  <a:srgbClr val="006892"/>
                </a:solidFill>
                <a:latin typeface="Arial"/>
                <a:ea typeface="ＭＳ Ｐゴシック"/>
              </a:rPr>
              <a:t>Pre-planning: </a:t>
            </a:r>
            <a:endParaRPr lang="en-US" altLang="en-US" sz="2000" dirty="0">
              <a:solidFill>
                <a:srgbClr val="006892"/>
              </a:solidFill>
            </a:endParaRPr>
          </a:p>
          <a:p>
            <a:pPr>
              <a:spcBef>
                <a:spcPct val="20000"/>
              </a:spcBef>
              <a:buFont typeface="Arial" panose="020B0604020202020204" pitchFamily="34" charset="0"/>
              <a:buChar char="•"/>
            </a:pPr>
            <a:endParaRPr lang="en-US" altLang="en-US" sz="2000" dirty="0">
              <a:solidFill>
                <a:srgbClr val="006892"/>
              </a:solidFill>
            </a:endParaRPr>
          </a:p>
          <a:p>
            <a:pPr>
              <a:spcBef>
                <a:spcPct val="20000"/>
              </a:spcBef>
              <a:buFont typeface="Arial" panose="020B0604020202020204" pitchFamily="34" charset="0"/>
              <a:buChar char="•"/>
            </a:pPr>
            <a:r>
              <a:rPr lang="en-US" altLang="en-US" sz="2000" dirty="0">
                <a:solidFill>
                  <a:srgbClr val="006892"/>
                </a:solidFill>
                <a:latin typeface="Arial"/>
                <a:ea typeface="ＭＳ Ｐゴシック"/>
              </a:rPr>
              <a:t>Content of the session</a:t>
            </a:r>
          </a:p>
          <a:p>
            <a:pPr lvl="1">
              <a:spcBef>
                <a:spcPct val="20000"/>
              </a:spcBef>
              <a:buFont typeface="Arial" panose="020B0604020202020204" pitchFamily="34" charset="0"/>
              <a:buChar char="•"/>
            </a:pPr>
            <a:r>
              <a:rPr lang="en-US" altLang="en-US" sz="2000" dirty="0">
                <a:solidFill>
                  <a:srgbClr val="006892"/>
                </a:solidFill>
                <a:latin typeface="Arial"/>
                <a:ea typeface="ＭＳ Ｐゴシック"/>
              </a:rPr>
              <a:t>Activities to take place, skills to be developed</a:t>
            </a:r>
          </a:p>
          <a:p>
            <a:pPr lvl="1">
              <a:spcBef>
                <a:spcPct val="20000"/>
              </a:spcBef>
              <a:buFont typeface="Arial" panose="020B0604020202020204" pitchFamily="34" charset="0"/>
              <a:buChar char="•"/>
            </a:pPr>
            <a:r>
              <a:rPr lang="en-US" altLang="en-US" sz="2000" dirty="0">
                <a:solidFill>
                  <a:srgbClr val="006892"/>
                </a:solidFill>
                <a:latin typeface="Arial"/>
                <a:ea typeface="ＭＳ Ｐゴシック"/>
              </a:rPr>
              <a:t>Plan each section – warm up, game, skill development, cool down</a:t>
            </a:r>
          </a:p>
          <a:p>
            <a:pPr lvl="1">
              <a:spcBef>
                <a:spcPct val="20000"/>
              </a:spcBef>
              <a:buFont typeface="Arial" panose="020B0604020202020204" pitchFamily="34" charset="0"/>
              <a:buChar char="•"/>
            </a:pPr>
            <a:r>
              <a:rPr lang="en-US" altLang="en-US" sz="2000" dirty="0">
                <a:solidFill>
                  <a:srgbClr val="006892"/>
                </a:solidFill>
                <a:latin typeface="Arial"/>
                <a:ea typeface="ＭＳ Ｐゴシック"/>
              </a:rPr>
              <a:t>Map out the training area</a:t>
            </a:r>
          </a:p>
          <a:p>
            <a:pPr>
              <a:spcBef>
                <a:spcPct val="20000"/>
              </a:spcBef>
              <a:buFont typeface="Arial" panose="020B0604020202020204" pitchFamily="34" charset="0"/>
              <a:buChar char="•"/>
            </a:pPr>
            <a:r>
              <a:rPr lang="en-US" altLang="en-US" sz="2000" dirty="0">
                <a:solidFill>
                  <a:srgbClr val="006892"/>
                </a:solidFill>
                <a:latin typeface="Arial"/>
                <a:ea typeface="ＭＳ Ｐゴシック"/>
              </a:rPr>
              <a:t>Equipment required</a:t>
            </a:r>
          </a:p>
          <a:p>
            <a:pPr>
              <a:spcBef>
                <a:spcPct val="20000"/>
              </a:spcBef>
              <a:buFont typeface="Arial" panose="020B0604020202020204" pitchFamily="34" charset="0"/>
              <a:buChar char="•"/>
            </a:pPr>
            <a:r>
              <a:rPr lang="en-US" altLang="en-US" sz="2000" dirty="0">
                <a:solidFill>
                  <a:srgbClr val="006892"/>
                </a:solidFill>
                <a:latin typeface="Arial"/>
                <a:ea typeface="ＭＳ Ｐゴシック"/>
              </a:rPr>
              <a:t>Role of each coach in the session</a:t>
            </a:r>
          </a:p>
          <a:p>
            <a:pPr lvl="1">
              <a:spcBef>
                <a:spcPct val="20000"/>
              </a:spcBef>
              <a:buFont typeface="Arial" panose="020B0604020202020204" pitchFamily="34" charset="0"/>
              <a:buChar char="•"/>
            </a:pPr>
            <a:r>
              <a:rPr lang="en-US" altLang="en-US" sz="2000" dirty="0">
                <a:solidFill>
                  <a:srgbClr val="006892"/>
                </a:solidFill>
                <a:latin typeface="Arial"/>
                <a:ea typeface="ＭＳ Ｐゴシック"/>
              </a:rPr>
              <a:t>Does one coach take a particular part of the session or does everyone help out</a:t>
            </a:r>
          </a:p>
          <a:p>
            <a:pPr>
              <a:spcBef>
                <a:spcPct val="20000"/>
              </a:spcBef>
              <a:buFont typeface="Arial" panose="020B0604020202020204" pitchFamily="34" charset="0"/>
              <a:buChar char="•"/>
            </a:pPr>
            <a:r>
              <a:rPr lang="en-US" altLang="en-US" sz="2000" dirty="0">
                <a:solidFill>
                  <a:srgbClr val="006892"/>
                </a:solidFill>
                <a:latin typeface="Arial"/>
                <a:ea typeface="ＭＳ Ｐゴシック"/>
              </a:rPr>
              <a:t>How does this session fit into the overall coaching plan?</a:t>
            </a:r>
          </a:p>
          <a:p>
            <a:pPr>
              <a:spcBef>
                <a:spcPct val="20000"/>
              </a:spcBef>
              <a:buFont typeface="Arial" panose="020B0604020202020204" pitchFamily="34" charset="0"/>
              <a:buChar char="•"/>
            </a:pPr>
            <a:r>
              <a:rPr lang="en-US" altLang="en-US" sz="2000" dirty="0">
                <a:solidFill>
                  <a:srgbClr val="006892"/>
                </a:solidFill>
                <a:latin typeface="Arial"/>
                <a:ea typeface="ＭＳ Ｐゴシック"/>
              </a:rPr>
              <a:t>Safety considerations?</a:t>
            </a:r>
            <a:endParaRPr lang="en-GB" altLang="en-US" sz="2000" dirty="0">
              <a:solidFill>
                <a:srgbClr val="006892"/>
              </a:solidFill>
              <a:latin typeface="Arial"/>
              <a:ea typeface="ＭＳ Ｐゴシック"/>
              <a:cs typeface="Times New Roman" panose="02020603050405020304" pitchFamily="18" charset="0"/>
            </a:endParaRPr>
          </a:p>
          <a:p>
            <a:pPr>
              <a:spcBef>
                <a:spcPct val="20000"/>
              </a:spcBef>
            </a:pPr>
            <a:endParaRPr lang="en-US" altLang="en-US" sz="2000" dirty="0">
              <a:solidFill>
                <a:srgbClr val="006892"/>
              </a:solidFill>
              <a:cs typeface="Times New Roman" panose="02020603050405020304" pitchFamily="18" charset="0"/>
            </a:endParaRPr>
          </a:p>
        </p:txBody>
      </p:sp>
    </p:spTree>
    <p:extLst>
      <p:ext uri="{BB962C8B-B14F-4D97-AF65-F5344CB8AC3E}">
        <p14:creationId xmlns:p14="http://schemas.microsoft.com/office/powerpoint/2010/main" val="146008853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42F3895-C911-4E9A-994C-B616816F1E09}"/>
              </a:ext>
            </a:extLst>
          </p:cNvPr>
          <p:cNvSpPr txBox="1">
            <a:spLocks noChangeArrowheads="1"/>
          </p:cNvSpPr>
          <p:nvPr/>
        </p:nvSpPr>
        <p:spPr bwMode="auto">
          <a:xfrm>
            <a:off x="604952" y="338939"/>
            <a:ext cx="841216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ga-IE" altLang="en-US" sz="2800" b="1" dirty="0">
                <a:solidFill>
                  <a:srgbClr val="005B82"/>
                </a:solidFill>
                <a:latin typeface="Arial"/>
                <a:ea typeface="ＭＳ Ｐゴシック"/>
              </a:rPr>
              <a:t>Effective Adaptability </a:t>
            </a:r>
            <a:r>
              <a:rPr lang="en-IE" altLang="en-US" sz="2800" b="1" dirty="0">
                <a:solidFill>
                  <a:srgbClr val="005B82"/>
                </a:solidFill>
                <a:latin typeface="Arial"/>
                <a:ea typeface="ＭＳ Ｐゴシック"/>
              </a:rPr>
              <a:t>for a Coaching Session</a:t>
            </a:r>
          </a:p>
        </p:txBody>
      </p:sp>
      <p:pic>
        <p:nvPicPr>
          <p:cNvPr id="5" name="Picture 4"/>
          <p:cNvPicPr>
            <a:picLocks noChangeAspect="1"/>
          </p:cNvPicPr>
          <p:nvPr/>
        </p:nvPicPr>
        <p:blipFill>
          <a:blip r:embed="rId2"/>
          <a:stretch>
            <a:fillRect/>
          </a:stretch>
        </p:blipFill>
        <p:spPr>
          <a:xfrm rot="16200000">
            <a:off x="7624982" y="2290982"/>
            <a:ext cx="6898147" cy="2235889"/>
          </a:xfrm>
          <a:prstGeom prst="rect">
            <a:avLst/>
          </a:prstGeom>
        </p:spPr>
      </p:pic>
      <p:pic>
        <p:nvPicPr>
          <p:cNvPr id="6" name="Picture 5"/>
          <p:cNvPicPr>
            <a:picLocks noChangeAspect="1"/>
          </p:cNvPicPr>
          <p:nvPr/>
        </p:nvPicPr>
        <p:blipFill>
          <a:blip r:embed="rId3"/>
          <a:stretch>
            <a:fillRect/>
          </a:stretch>
        </p:blipFill>
        <p:spPr>
          <a:xfrm>
            <a:off x="9510893" y="5806059"/>
            <a:ext cx="1426731" cy="552283"/>
          </a:xfrm>
          <a:prstGeom prst="rect">
            <a:avLst/>
          </a:prstGeom>
        </p:spPr>
      </p:pic>
      <p:sp>
        <p:nvSpPr>
          <p:cNvPr id="8" name="Rectangle 10">
            <a:extLst>
              <a:ext uri="{FF2B5EF4-FFF2-40B4-BE49-F238E27FC236}">
                <a16:creationId xmlns:a16="http://schemas.microsoft.com/office/drawing/2014/main" id="{A9C4439B-B674-4431-8C89-37E100EAEA19}"/>
              </a:ext>
            </a:extLst>
          </p:cNvPr>
          <p:cNvSpPr>
            <a:spLocks noChangeArrowheads="1"/>
          </p:cNvSpPr>
          <p:nvPr/>
        </p:nvSpPr>
        <p:spPr bwMode="auto">
          <a:xfrm>
            <a:off x="604952" y="1043392"/>
            <a:ext cx="83058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841375" indent="-38417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spcBef>
                <a:spcPct val="20000"/>
              </a:spcBef>
            </a:pPr>
            <a:r>
              <a:rPr lang="en-US" altLang="en-US" dirty="0">
                <a:solidFill>
                  <a:srgbClr val="006892"/>
                </a:solidFill>
                <a:latin typeface="Arial"/>
                <a:ea typeface="ＭＳ Ｐゴシック"/>
              </a:rPr>
              <a:t>Group 2</a:t>
            </a:r>
            <a:endParaRPr lang="en-US" dirty="0">
              <a:solidFill>
                <a:srgbClr val="006892"/>
              </a:solidFill>
            </a:endParaRPr>
          </a:p>
          <a:p>
            <a:pPr marL="0" indent="0">
              <a:spcBef>
                <a:spcPct val="20000"/>
              </a:spcBef>
            </a:pPr>
            <a:r>
              <a:rPr lang="en-US" altLang="en-US" dirty="0">
                <a:solidFill>
                  <a:srgbClr val="006892"/>
                </a:solidFill>
                <a:latin typeface="Arial"/>
                <a:ea typeface="ＭＳ Ｐゴシック"/>
              </a:rPr>
              <a:t>Adaptability</a:t>
            </a:r>
          </a:p>
          <a:p>
            <a:pPr marL="0" indent="0">
              <a:spcBef>
                <a:spcPct val="20000"/>
              </a:spcBef>
            </a:pPr>
            <a:endParaRPr lang="en-US" altLang="en-US" dirty="0">
              <a:solidFill>
                <a:srgbClr val="006892"/>
              </a:solidFill>
              <a:latin typeface="Arial"/>
              <a:ea typeface="ＭＳ Ｐゴシック"/>
            </a:endParaRPr>
          </a:p>
          <a:p>
            <a:pPr>
              <a:spcBef>
                <a:spcPct val="20000"/>
              </a:spcBef>
              <a:buFont typeface="Arial" panose="020B0604020202020204" pitchFamily="34" charset="0"/>
              <a:buChar char="•"/>
            </a:pPr>
            <a:r>
              <a:rPr lang="en-US" altLang="en-US" dirty="0">
                <a:solidFill>
                  <a:srgbClr val="006892"/>
                </a:solidFill>
                <a:latin typeface="Arial"/>
                <a:ea typeface="ＭＳ Ｐゴシック"/>
              </a:rPr>
              <a:t>During the session: </a:t>
            </a:r>
          </a:p>
          <a:p>
            <a:pPr>
              <a:spcBef>
                <a:spcPct val="20000"/>
              </a:spcBef>
              <a:buFont typeface="Arial" panose="020B0604020202020204" pitchFamily="34" charset="0"/>
              <a:buChar char="•"/>
            </a:pPr>
            <a:r>
              <a:rPr lang="en-US" altLang="en-US" dirty="0">
                <a:solidFill>
                  <a:srgbClr val="006892"/>
                </a:solidFill>
                <a:latin typeface="Arial"/>
                <a:ea typeface="ＭＳ Ｐゴシック"/>
              </a:rPr>
              <a:t>Assess the players – provide corrective feedback</a:t>
            </a:r>
          </a:p>
          <a:p>
            <a:pPr lvl="1">
              <a:spcBef>
                <a:spcPct val="20000"/>
              </a:spcBef>
              <a:buFont typeface="Arial" panose="020B0604020202020204" pitchFamily="34" charset="0"/>
              <a:buChar char="•"/>
            </a:pPr>
            <a:r>
              <a:rPr lang="en-US" altLang="en-US" dirty="0">
                <a:solidFill>
                  <a:srgbClr val="006892"/>
                </a:solidFill>
                <a:latin typeface="Arial"/>
                <a:ea typeface="ＭＳ Ｐゴシック"/>
              </a:rPr>
              <a:t>Adapt and change as required</a:t>
            </a:r>
          </a:p>
          <a:p>
            <a:pPr lvl="1">
              <a:spcBef>
                <a:spcPct val="20000"/>
              </a:spcBef>
              <a:buFont typeface="Arial" panose="020B0604020202020204" pitchFamily="34" charset="0"/>
              <a:buChar char="•"/>
            </a:pPr>
            <a:r>
              <a:rPr lang="en-US" altLang="en-US" dirty="0">
                <a:solidFill>
                  <a:srgbClr val="006892"/>
                </a:solidFill>
                <a:latin typeface="Arial"/>
                <a:ea typeface="ＭＳ Ｐゴシック"/>
              </a:rPr>
              <a:t>Group management – dealing with issues – </a:t>
            </a:r>
            <a:r>
              <a:rPr lang="en-US" altLang="en-US" dirty="0" err="1">
                <a:solidFill>
                  <a:srgbClr val="006892"/>
                </a:solidFill>
                <a:latin typeface="Arial"/>
                <a:ea typeface="ＭＳ Ｐゴシック"/>
              </a:rPr>
              <a:t>organisation</a:t>
            </a:r>
            <a:r>
              <a:rPr lang="en-US" altLang="en-US" dirty="0">
                <a:solidFill>
                  <a:srgbClr val="006892"/>
                </a:solidFill>
                <a:latin typeface="Arial"/>
                <a:ea typeface="ＭＳ Ｐゴシック"/>
              </a:rPr>
              <a:t> </a:t>
            </a:r>
            <a:endParaRPr lang="en-US" altLang="en-US" dirty="0">
              <a:solidFill>
                <a:srgbClr val="006892"/>
              </a:solidFill>
            </a:endParaRPr>
          </a:p>
          <a:p>
            <a:pPr lvl="1">
              <a:spcBef>
                <a:spcPct val="20000"/>
              </a:spcBef>
              <a:buFont typeface="Arial" panose="020B0604020202020204" pitchFamily="34" charset="0"/>
              <a:buChar char="•"/>
            </a:pPr>
            <a:r>
              <a:rPr lang="en-US" altLang="en-US" dirty="0">
                <a:solidFill>
                  <a:srgbClr val="006892"/>
                </a:solidFill>
                <a:latin typeface="Arial"/>
                <a:ea typeface="ＭＳ Ｐゴシック"/>
              </a:rPr>
              <a:t>Link stages warm up – body of session – cool down</a:t>
            </a:r>
          </a:p>
          <a:p>
            <a:pPr lvl="1">
              <a:spcBef>
                <a:spcPct val="20000"/>
              </a:spcBef>
              <a:buFont typeface="Arial" panose="020B0604020202020204" pitchFamily="34" charset="0"/>
              <a:buChar char="•"/>
            </a:pPr>
            <a:r>
              <a:rPr lang="en-US" altLang="en-US" dirty="0">
                <a:solidFill>
                  <a:srgbClr val="006892"/>
                </a:solidFill>
                <a:latin typeface="Arial"/>
                <a:ea typeface="ＭＳ Ｐゴシック"/>
              </a:rPr>
              <a:t>Different coaching styles during the session</a:t>
            </a:r>
          </a:p>
          <a:p>
            <a:pPr lvl="1">
              <a:spcBef>
                <a:spcPct val="20000"/>
              </a:spcBef>
              <a:buFont typeface="Arial" panose="020B0604020202020204" pitchFamily="34" charset="0"/>
              <a:buChar char="•"/>
            </a:pPr>
            <a:r>
              <a:rPr lang="en-US" altLang="en-US" dirty="0">
                <a:solidFill>
                  <a:srgbClr val="006892"/>
                </a:solidFill>
                <a:latin typeface="Arial"/>
                <a:ea typeface="ＭＳ Ｐゴシック"/>
              </a:rPr>
              <a:t>Safety Considerations</a:t>
            </a:r>
          </a:p>
          <a:p>
            <a:pPr lvl="1">
              <a:spcBef>
                <a:spcPct val="20000"/>
              </a:spcBef>
              <a:buFont typeface="Arial" panose="020B0604020202020204" pitchFamily="34" charset="0"/>
              <a:buChar char="•"/>
            </a:pPr>
            <a:endParaRPr lang="en-US" altLang="en-US" dirty="0">
              <a:solidFill>
                <a:srgbClr val="006892"/>
              </a:solidFill>
            </a:endParaRPr>
          </a:p>
          <a:p>
            <a:pPr lvl="1">
              <a:spcBef>
                <a:spcPct val="20000"/>
              </a:spcBef>
              <a:buFont typeface="Arial" panose="020B0604020202020204" pitchFamily="34" charset="0"/>
              <a:buChar char="•"/>
            </a:pPr>
            <a:endParaRPr lang="en-US" altLang="en-US" dirty="0">
              <a:solidFill>
                <a:srgbClr val="006892"/>
              </a:solidFill>
            </a:endParaRPr>
          </a:p>
          <a:p>
            <a:pPr lvl="1">
              <a:spcBef>
                <a:spcPct val="20000"/>
              </a:spcBef>
              <a:buFont typeface="Arial" panose="020B0604020202020204" pitchFamily="34" charset="0"/>
              <a:buChar char="•"/>
            </a:pPr>
            <a:endParaRPr lang="en-US" altLang="en-US" dirty="0">
              <a:solidFill>
                <a:srgbClr val="006892"/>
              </a:solidFill>
            </a:endParaRPr>
          </a:p>
          <a:p>
            <a:pPr>
              <a:spcBef>
                <a:spcPct val="20000"/>
              </a:spcBef>
            </a:pPr>
            <a:endParaRPr lang="en-GB" altLang="en-US" dirty="0">
              <a:solidFill>
                <a:srgbClr val="006892"/>
              </a:solidFill>
              <a:cs typeface="Times New Roman" panose="02020603050405020304" pitchFamily="18" charset="0"/>
            </a:endParaRPr>
          </a:p>
          <a:p>
            <a:pPr>
              <a:spcBef>
                <a:spcPct val="20000"/>
              </a:spcBef>
            </a:pPr>
            <a:endParaRPr lang="en-GB" altLang="en-US" dirty="0">
              <a:solidFill>
                <a:srgbClr val="006892"/>
              </a:solidFill>
              <a:cs typeface="Times New Roman" panose="02020603050405020304" pitchFamily="18" charset="0"/>
            </a:endParaRPr>
          </a:p>
          <a:p>
            <a:pPr>
              <a:spcBef>
                <a:spcPct val="20000"/>
              </a:spcBef>
            </a:pPr>
            <a:endParaRPr lang="en-US" altLang="en-US" dirty="0">
              <a:solidFill>
                <a:srgbClr val="006892"/>
              </a:solidFill>
              <a:cs typeface="Times New Roman" panose="02020603050405020304" pitchFamily="18" charset="0"/>
            </a:endParaRPr>
          </a:p>
        </p:txBody>
      </p:sp>
    </p:spTree>
    <p:extLst>
      <p:ext uri="{BB962C8B-B14F-4D97-AF65-F5344CB8AC3E}">
        <p14:creationId xmlns:p14="http://schemas.microsoft.com/office/powerpoint/2010/main" val="847730010"/>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42F3895-C911-4E9A-994C-B616816F1E09}"/>
              </a:ext>
            </a:extLst>
          </p:cNvPr>
          <p:cNvSpPr txBox="1">
            <a:spLocks noChangeArrowheads="1"/>
          </p:cNvSpPr>
          <p:nvPr/>
        </p:nvSpPr>
        <p:spPr bwMode="auto">
          <a:xfrm>
            <a:off x="1321340" y="785746"/>
            <a:ext cx="841216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ga-IE" altLang="en-US" sz="2800" b="1" dirty="0">
                <a:solidFill>
                  <a:srgbClr val="005B82"/>
                </a:solidFill>
                <a:latin typeface="Arial"/>
                <a:ea typeface="ＭＳ Ｐゴシック"/>
              </a:rPr>
              <a:t>Reflecting on your Coaching Session</a:t>
            </a:r>
          </a:p>
        </p:txBody>
      </p:sp>
      <p:pic>
        <p:nvPicPr>
          <p:cNvPr id="5" name="Picture 4"/>
          <p:cNvPicPr>
            <a:picLocks noChangeAspect="1"/>
          </p:cNvPicPr>
          <p:nvPr/>
        </p:nvPicPr>
        <p:blipFill>
          <a:blip r:embed="rId2"/>
          <a:stretch>
            <a:fillRect/>
          </a:stretch>
        </p:blipFill>
        <p:spPr>
          <a:xfrm rot="16200000">
            <a:off x="7624982" y="2290982"/>
            <a:ext cx="6898147" cy="2235889"/>
          </a:xfrm>
          <a:prstGeom prst="rect">
            <a:avLst/>
          </a:prstGeom>
        </p:spPr>
      </p:pic>
      <p:pic>
        <p:nvPicPr>
          <p:cNvPr id="6" name="Picture 5"/>
          <p:cNvPicPr>
            <a:picLocks noChangeAspect="1"/>
          </p:cNvPicPr>
          <p:nvPr/>
        </p:nvPicPr>
        <p:blipFill>
          <a:blip r:embed="rId3"/>
          <a:stretch>
            <a:fillRect/>
          </a:stretch>
        </p:blipFill>
        <p:spPr>
          <a:xfrm>
            <a:off x="9510893" y="5806059"/>
            <a:ext cx="1426731" cy="552283"/>
          </a:xfrm>
          <a:prstGeom prst="rect">
            <a:avLst/>
          </a:prstGeom>
        </p:spPr>
      </p:pic>
      <p:sp>
        <p:nvSpPr>
          <p:cNvPr id="8" name="Rectangle 10">
            <a:extLst>
              <a:ext uri="{FF2B5EF4-FFF2-40B4-BE49-F238E27FC236}">
                <a16:creationId xmlns:a16="http://schemas.microsoft.com/office/drawing/2014/main" id="{81AD81B5-5DEC-41BA-BDC7-D23A47B48DCC}"/>
              </a:ext>
            </a:extLst>
          </p:cNvPr>
          <p:cNvSpPr>
            <a:spLocks noChangeArrowheads="1"/>
          </p:cNvSpPr>
          <p:nvPr/>
        </p:nvSpPr>
        <p:spPr bwMode="auto">
          <a:xfrm>
            <a:off x="1321340" y="1543050"/>
            <a:ext cx="83058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841375" indent="-38417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spcBef>
                <a:spcPct val="20000"/>
              </a:spcBef>
            </a:pPr>
            <a:r>
              <a:rPr lang="en-US" altLang="en-US" dirty="0">
                <a:solidFill>
                  <a:srgbClr val="006892"/>
                </a:solidFill>
                <a:latin typeface="Arial"/>
                <a:ea typeface="ＭＳ Ｐゴシック"/>
              </a:rPr>
              <a:t>Group 3</a:t>
            </a:r>
            <a:endParaRPr lang="en-US" altLang="en-US" dirty="0">
              <a:solidFill>
                <a:srgbClr val="006892"/>
              </a:solidFill>
            </a:endParaRPr>
          </a:p>
          <a:p>
            <a:pPr>
              <a:spcBef>
                <a:spcPct val="20000"/>
              </a:spcBef>
              <a:buFont typeface="Arial" panose="020B0604020202020204" pitchFamily="34" charset="0"/>
              <a:buChar char="•"/>
            </a:pPr>
            <a:r>
              <a:rPr lang="en-US" altLang="en-US" dirty="0">
                <a:solidFill>
                  <a:srgbClr val="006892"/>
                </a:solidFill>
                <a:latin typeface="Arial"/>
                <a:ea typeface="ＭＳ Ｐゴシック"/>
              </a:rPr>
              <a:t>Reflection:</a:t>
            </a:r>
          </a:p>
          <a:p>
            <a:pPr lvl="1">
              <a:spcBef>
                <a:spcPct val="20000"/>
              </a:spcBef>
              <a:buFont typeface="Arial" panose="020B0604020202020204" pitchFamily="34" charset="0"/>
              <a:buChar char="•"/>
            </a:pPr>
            <a:endParaRPr lang="en-US" altLang="en-US" dirty="0">
              <a:solidFill>
                <a:srgbClr val="006892"/>
              </a:solidFill>
            </a:endParaRPr>
          </a:p>
          <a:p>
            <a:pPr lvl="1">
              <a:spcBef>
                <a:spcPct val="20000"/>
              </a:spcBef>
              <a:buFont typeface="Arial" panose="020B0604020202020204" pitchFamily="34" charset="0"/>
              <a:buChar char="•"/>
            </a:pPr>
            <a:r>
              <a:rPr lang="en-US" altLang="en-US" dirty="0">
                <a:solidFill>
                  <a:srgbClr val="006892"/>
                </a:solidFill>
                <a:latin typeface="Arial"/>
                <a:ea typeface="ＭＳ Ｐゴシック"/>
              </a:rPr>
              <a:t>Review session with Players and Coaches</a:t>
            </a:r>
          </a:p>
          <a:p>
            <a:pPr lvl="1">
              <a:spcBef>
                <a:spcPct val="20000"/>
              </a:spcBef>
              <a:buFont typeface="Arial" panose="020B0604020202020204" pitchFamily="34" charset="0"/>
              <a:buChar char="•"/>
            </a:pPr>
            <a:r>
              <a:rPr lang="en-US" altLang="en-US" dirty="0">
                <a:solidFill>
                  <a:srgbClr val="006892"/>
                </a:solidFill>
                <a:latin typeface="Arial"/>
                <a:ea typeface="ＭＳ Ｐゴシック"/>
              </a:rPr>
              <a:t>Feedback to players</a:t>
            </a:r>
          </a:p>
          <a:p>
            <a:pPr lvl="1">
              <a:spcBef>
                <a:spcPct val="20000"/>
              </a:spcBef>
              <a:buFont typeface="Arial" panose="020B0604020202020204" pitchFamily="34" charset="0"/>
              <a:buChar char="•"/>
            </a:pPr>
            <a:r>
              <a:rPr lang="en-US" altLang="en-US" dirty="0">
                <a:solidFill>
                  <a:srgbClr val="006892"/>
                </a:solidFill>
                <a:latin typeface="Arial"/>
                <a:ea typeface="ＭＳ Ｐゴシック"/>
              </a:rPr>
              <a:t>Date of next session/game</a:t>
            </a:r>
          </a:p>
          <a:p>
            <a:pPr lvl="1">
              <a:spcBef>
                <a:spcPct val="20000"/>
              </a:spcBef>
              <a:buFont typeface="Arial" panose="020B0604020202020204" pitchFamily="34" charset="0"/>
              <a:buChar char="•"/>
            </a:pPr>
            <a:r>
              <a:rPr lang="en-US" altLang="en-US" dirty="0">
                <a:solidFill>
                  <a:srgbClr val="006892"/>
                </a:solidFill>
                <a:latin typeface="Arial"/>
                <a:ea typeface="ＭＳ Ｐゴシック"/>
              </a:rPr>
              <a:t>Injuries recorded</a:t>
            </a:r>
          </a:p>
          <a:p>
            <a:pPr lvl="1">
              <a:spcBef>
                <a:spcPct val="20000"/>
              </a:spcBef>
              <a:buFont typeface="Arial" panose="020B0604020202020204" pitchFamily="34" charset="0"/>
              <a:buChar char="•"/>
            </a:pPr>
            <a:r>
              <a:rPr lang="en-US" altLang="en-US" dirty="0">
                <a:solidFill>
                  <a:srgbClr val="006892"/>
                </a:solidFill>
                <a:latin typeface="Arial"/>
                <a:ea typeface="ＭＳ Ｐゴシック"/>
              </a:rPr>
              <a:t>Plan for next session</a:t>
            </a:r>
          </a:p>
          <a:p>
            <a:pPr lvl="1">
              <a:spcBef>
                <a:spcPct val="20000"/>
              </a:spcBef>
              <a:buFont typeface="Arial" panose="020B0604020202020204" pitchFamily="34" charset="0"/>
              <a:buChar char="•"/>
            </a:pPr>
            <a:r>
              <a:rPr lang="en-US" altLang="en-US" dirty="0">
                <a:solidFill>
                  <a:srgbClr val="006892"/>
                </a:solidFill>
                <a:latin typeface="Arial"/>
                <a:ea typeface="ＭＳ Ｐゴシック"/>
              </a:rPr>
              <a:t>Others….</a:t>
            </a:r>
            <a:endParaRPr lang="en-GB" altLang="en-US" dirty="0">
              <a:solidFill>
                <a:srgbClr val="006892"/>
              </a:solidFill>
              <a:latin typeface="Arial"/>
              <a:ea typeface="ＭＳ Ｐゴシック"/>
              <a:cs typeface="Times New Roman" panose="02020603050405020304" pitchFamily="18" charset="0"/>
            </a:endParaRPr>
          </a:p>
          <a:p>
            <a:pPr>
              <a:spcBef>
                <a:spcPct val="20000"/>
              </a:spcBef>
            </a:pPr>
            <a:endParaRPr lang="en-US" altLang="en-US" dirty="0">
              <a:solidFill>
                <a:srgbClr val="006892"/>
              </a:solidFill>
              <a:cs typeface="Times New Roman" panose="02020603050405020304" pitchFamily="18" charset="0"/>
            </a:endParaRPr>
          </a:p>
        </p:txBody>
      </p:sp>
    </p:spTree>
    <p:extLst>
      <p:ext uri="{BB962C8B-B14F-4D97-AF65-F5344CB8AC3E}">
        <p14:creationId xmlns:p14="http://schemas.microsoft.com/office/powerpoint/2010/main" val="414505780"/>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69E561A-216C-4954-9598-89CF3E3481ED}"/>
              </a:ext>
            </a:extLst>
          </p:cNvPr>
          <p:cNvSpPr txBox="1">
            <a:spLocks noChangeArrowheads="1"/>
          </p:cNvSpPr>
          <p:nvPr/>
        </p:nvSpPr>
        <p:spPr bwMode="auto">
          <a:xfrm>
            <a:off x="876122" y="731936"/>
            <a:ext cx="8412162"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pPr>
            <a:r>
              <a:rPr lang="ga-IE" altLang="en-US" sz="2800" b="1" dirty="0" err="1">
                <a:solidFill>
                  <a:srgbClr val="005B82"/>
                </a:solidFill>
                <a:latin typeface="Arial"/>
                <a:ea typeface="ＭＳ Ｐゴシック"/>
              </a:rPr>
              <a:t>Structure</a:t>
            </a:r>
            <a:r>
              <a:rPr lang="ga-IE" altLang="en-US" sz="2800" b="1" dirty="0">
                <a:solidFill>
                  <a:srgbClr val="005B82"/>
                </a:solidFill>
                <a:latin typeface="Arial"/>
                <a:ea typeface="ＭＳ Ｐゴシック"/>
              </a:rPr>
              <a:t> </a:t>
            </a:r>
            <a:r>
              <a:rPr lang="ga-IE" altLang="en-US" sz="2800" b="1" dirty="0" err="1">
                <a:solidFill>
                  <a:srgbClr val="005B82"/>
                </a:solidFill>
                <a:latin typeface="Arial"/>
                <a:ea typeface="ＭＳ Ｐゴシック"/>
              </a:rPr>
              <a:t>and</a:t>
            </a:r>
            <a:r>
              <a:rPr lang="ga-IE" altLang="en-US" sz="2800" b="1" dirty="0">
                <a:solidFill>
                  <a:srgbClr val="005B82"/>
                </a:solidFill>
                <a:latin typeface="Arial"/>
                <a:ea typeface="ＭＳ Ｐゴシック"/>
              </a:rPr>
              <a:t> </a:t>
            </a:r>
            <a:r>
              <a:rPr lang="ga-IE" altLang="en-US" sz="2800" b="1" dirty="0" err="1">
                <a:solidFill>
                  <a:srgbClr val="005B82"/>
                </a:solidFill>
                <a:latin typeface="Arial"/>
                <a:ea typeface="ＭＳ Ｐゴシック"/>
              </a:rPr>
              <a:t>Content</a:t>
            </a:r>
            <a:r>
              <a:rPr lang="ga-IE" altLang="en-US" sz="2800" b="1" dirty="0">
                <a:solidFill>
                  <a:srgbClr val="005B82"/>
                </a:solidFill>
                <a:latin typeface="Arial"/>
                <a:ea typeface="ＭＳ Ｐゴシック"/>
              </a:rPr>
              <a:t> </a:t>
            </a:r>
            <a:r>
              <a:rPr lang="ga-IE" altLang="en-US" sz="2800" b="1" dirty="0" err="1">
                <a:solidFill>
                  <a:srgbClr val="005B82"/>
                </a:solidFill>
                <a:latin typeface="Arial"/>
                <a:ea typeface="ＭＳ Ｐゴシック"/>
              </a:rPr>
              <a:t>of</a:t>
            </a:r>
            <a:r>
              <a:rPr lang="ga-IE" altLang="en-US" sz="2800" b="1" dirty="0">
                <a:solidFill>
                  <a:srgbClr val="005B82"/>
                </a:solidFill>
                <a:latin typeface="Arial"/>
                <a:ea typeface="ＭＳ Ｐゴシック"/>
              </a:rPr>
              <a:t> an </a:t>
            </a:r>
            <a:r>
              <a:rPr lang="ga-IE" altLang="en-US" sz="2800" b="1" dirty="0" err="1">
                <a:solidFill>
                  <a:srgbClr val="005B82"/>
                </a:solidFill>
                <a:latin typeface="Arial"/>
                <a:ea typeface="ＭＳ Ｐゴシック"/>
              </a:rPr>
              <a:t>Effective</a:t>
            </a:r>
            <a:r>
              <a:rPr lang="ga-IE" altLang="en-US" sz="2800" b="1" dirty="0">
                <a:solidFill>
                  <a:srgbClr val="005B82"/>
                </a:solidFill>
                <a:latin typeface="Arial"/>
                <a:ea typeface="ＭＳ Ｐゴシック"/>
              </a:rPr>
              <a:t> </a:t>
            </a:r>
            <a:r>
              <a:rPr lang="ga-IE" altLang="en-US" sz="2800" b="1" dirty="0" err="1">
                <a:solidFill>
                  <a:srgbClr val="005B82"/>
                </a:solidFill>
                <a:latin typeface="Arial"/>
                <a:ea typeface="ＭＳ Ｐゴシック"/>
              </a:rPr>
              <a:t>Coaching</a:t>
            </a:r>
            <a:r>
              <a:rPr lang="ga-IE" altLang="en-US" sz="2800" b="1" dirty="0">
                <a:solidFill>
                  <a:srgbClr val="005B82"/>
                </a:solidFill>
                <a:latin typeface="Arial"/>
                <a:ea typeface="ＭＳ Ｐゴシック"/>
              </a:rPr>
              <a:t> </a:t>
            </a:r>
            <a:r>
              <a:rPr lang="ga-IE" altLang="en-US" sz="2800" b="1" dirty="0" err="1">
                <a:solidFill>
                  <a:srgbClr val="005B82"/>
                </a:solidFill>
                <a:latin typeface="Arial"/>
                <a:ea typeface="ＭＳ Ｐゴシック"/>
              </a:rPr>
              <a:t>Session</a:t>
            </a:r>
            <a:endParaRPr lang="en-IE" altLang="en-US" sz="2800" b="1" dirty="0">
              <a:solidFill>
                <a:srgbClr val="005B82"/>
              </a:solidFill>
            </a:endParaRPr>
          </a:p>
        </p:txBody>
      </p:sp>
      <p:sp>
        <p:nvSpPr>
          <p:cNvPr id="5" name="Rectangle 10">
            <a:extLst>
              <a:ext uri="{FF2B5EF4-FFF2-40B4-BE49-F238E27FC236}">
                <a16:creationId xmlns:a16="http://schemas.microsoft.com/office/drawing/2014/main" id="{23446120-2E55-45DD-9CFD-16514EC111B5}"/>
              </a:ext>
            </a:extLst>
          </p:cNvPr>
          <p:cNvSpPr>
            <a:spLocks noChangeArrowheads="1"/>
          </p:cNvSpPr>
          <p:nvPr/>
        </p:nvSpPr>
        <p:spPr bwMode="auto">
          <a:xfrm>
            <a:off x="976430" y="1629464"/>
            <a:ext cx="8232922" cy="171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841375" indent="-38417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lgn="ctr">
              <a:spcBef>
                <a:spcPct val="20000"/>
              </a:spcBef>
            </a:pPr>
            <a:r>
              <a:rPr lang="ga-IE" altLang="en-US" sz="2000" b="1" dirty="0" err="1">
                <a:solidFill>
                  <a:srgbClr val="006892"/>
                </a:solidFill>
                <a:latin typeface="Arial"/>
                <a:ea typeface="ＭＳ Ｐゴシック"/>
                <a:cs typeface="Times New Roman"/>
              </a:rPr>
              <a:t>Task</a:t>
            </a:r>
            <a:endParaRPr lang="ga-IE" altLang="en-US" sz="2000" b="1" dirty="0" err="1">
              <a:solidFill>
                <a:srgbClr val="006892"/>
              </a:solidFill>
              <a:cs typeface="Times New Roman" panose="02020603050405020304" pitchFamily="18" charset="0"/>
            </a:endParaRPr>
          </a:p>
          <a:p>
            <a:pPr marL="0" indent="0" algn="ctr">
              <a:spcBef>
                <a:spcPct val="20000"/>
              </a:spcBef>
            </a:pPr>
            <a:r>
              <a:rPr lang="ga-IE" altLang="en-US" sz="2000" b="1" dirty="0">
                <a:solidFill>
                  <a:srgbClr val="006892"/>
                </a:solidFill>
                <a:latin typeface="Arial"/>
                <a:ea typeface="ＭＳ Ｐゴシック"/>
                <a:cs typeface="Times New Roman"/>
              </a:rPr>
              <a:t>IN 10 MINS</a:t>
            </a:r>
          </a:p>
          <a:p>
            <a:pPr marL="0" indent="0" algn="ctr">
              <a:spcBef>
                <a:spcPct val="20000"/>
              </a:spcBef>
            </a:pPr>
            <a:r>
              <a:rPr lang="ga-IE" altLang="en-US" sz="2000" dirty="0">
                <a:solidFill>
                  <a:srgbClr val="006892"/>
                </a:solidFill>
                <a:latin typeface="Arial"/>
                <a:ea typeface="ＭＳ Ｐゴシック"/>
                <a:cs typeface="Times New Roman"/>
              </a:rPr>
              <a:t>In your groups plan a coaching session for an age group allocated by your tutor</a:t>
            </a:r>
            <a:endParaRPr lang="ga-IE" altLang="en-US" sz="2000" dirty="0">
              <a:solidFill>
                <a:srgbClr val="006892"/>
              </a:solidFill>
              <a:cs typeface="Times New Roman" panose="02020603050405020304" pitchFamily="18" charset="0"/>
            </a:endParaRPr>
          </a:p>
          <a:p>
            <a:pPr lvl="1">
              <a:spcBef>
                <a:spcPct val="20000"/>
              </a:spcBef>
              <a:buFont typeface="Arial" panose="020B0604020202020204" pitchFamily="34" charset="0"/>
              <a:buChar char="•"/>
            </a:pPr>
            <a:endParaRPr lang="en-GB" altLang="en-US" sz="2000" dirty="0">
              <a:solidFill>
                <a:schemeClr val="accent1"/>
              </a:solidFill>
              <a:cs typeface="Times New Roman" panose="02020603050405020304" pitchFamily="18" charset="0"/>
            </a:endParaRPr>
          </a:p>
          <a:p>
            <a:pPr lvl="1">
              <a:spcBef>
                <a:spcPct val="20000"/>
              </a:spcBef>
              <a:buFont typeface="Arial" panose="020B0604020202020204" pitchFamily="34" charset="0"/>
              <a:buChar char="•"/>
            </a:pPr>
            <a:endParaRPr lang="en-GB" altLang="en-US" sz="2000" dirty="0">
              <a:solidFill>
                <a:schemeClr val="accent1"/>
              </a:solidFill>
              <a:cs typeface="Times New Roman" panose="02020603050405020304" pitchFamily="18" charset="0"/>
            </a:endParaRPr>
          </a:p>
          <a:p>
            <a:pPr>
              <a:spcBef>
                <a:spcPct val="20000"/>
              </a:spcBef>
            </a:pPr>
            <a:endParaRPr lang="en-GB" altLang="en-US" sz="2000" dirty="0">
              <a:solidFill>
                <a:schemeClr val="accent1"/>
              </a:solidFill>
              <a:cs typeface="Times New Roman" panose="02020603050405020304" pitchFamily="18" charset="0"/>
            </a:endParaRPr>
          </a:p>
          <a:p>
            <a:pPr>
              <a:spcBef>
                <a:spcPct val="20000"/>
              </a:spcBef>
            </a:pPr>
            <a:endParaRPr lang="en-GB" altLang="en-US" sz="2000" dirty="0">
              <a:solidFill>
                <a:schemeClr val="accent1"/>
              </a:solidFill>
              <a:cs typeface="Times New Roman" panose="02020603050405020304" pitchFamily="18" charset="0"/>
            </a:endParaRPr>
          </a:p>
          <a:p>
            <a:pPr>
              <a:spcBef>
                <a:spcPct val="20000"/>
              </a:spcBef>
            </a:pPr>
            <a:endParaRPr lang="en-GB" altLang="en-US" sz="2000" dirty="0">
              <a:solidFill>
                <a:schemeClr val="accent1"/>
              </a:solidFill>
              <a:cs typeface="Times New Roman" panose="02020603050405020304" pitchFamily="18" charset="0"/>
            </a:endParaRPr>
          </a:p>
          <a:p>
            <a:pPr>
              <a:spcBef>
                <a:spcPct val="20000"/>
              </a:spcBef>
            </a:pPr>
            <a:endParaRPr lang="en-US" altLang="en-US" sz="2000" dirty="0">
              <a:solidFill>
                <a:schemeClr val="accent1"/>
              </a:solidFill>
              <a:cs typeface="Times New Roman" panose="02020603050405020304" pitchFamily="18" charset="0"/>
            </a:endParaRPr>
          </a:p>
        </p:txBody>
      </p:sp>
      <p:sp>
        <p:nvSpPr>
          <p:cNvPr id="6" name="Rectangle 10">
            <a:extLst>
              <a:ext uri="{FF2B5EF4-FFF2-40B4-BE49-F238E27FC236}">
                <a16:creationId xmlns:a16="http://schemas.microsoft.com/office/drawing/2014/main" id="{62619C2F-8867-4B81-B3F7-E8FC44495128}"/>
              </a:ext>
            </a:extLst>
          </p:cNvPr>
          <p:cNvSpPr>
            <a:spLocks noChangeArrowheads="1"/>
          </p:cNvSpPr>
          <p:nvPr/>
        </p:nvSpPr>
        <p:spPr bwMode="auto">
          <a:xfrm>
            <a:off x="1170621" y="3566325"/>
            <a:ext cx="7620000"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841375" indent="-38417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spcBef>
                <a:spcPct val="20000"/>
              </a:spcBef>
            </a:pPr>
            <a:r>
              <a:rPr lang="ga-IE" altLang="en-US" sz="2000" b="1" dirty="0" err="1">
                <a:solidFill>
                  <a:srgbClr val="006892"/>
                </a:solidFill>
                <a:latin typeface="Arial"/>
                <a:ea typeface="ＭＳ Ｐゴシック"/>
                <a:cs typeface="Times New Roman"/>
              </a:rPr>
              <a:t>Advantages</a:t>
            </a:r>
            <a:r>
              <a:rPr lang="ga-IE" altLang="en-US" sz="2000" b="1" dirty="0">
                <a:solidFill>
                  <a:srgbClr val="006892"/>
                </a:solidFill>
                <a:latin typeface="Arial"/>
                <a:ea typeface="ＭＳ Ｐゴシック"/>
                <a:cs typeface="Times New Roman"/>
              </a:rPr>
              <a:t> </a:t>
            </a:r>
            <a:r>
              <a:rPr lang="ga-IE" altLang="en-US" sz="2000" b="1" dirty="0" err="1">
                <a:solidFill>
                  <a:srgbClr val="006892"/>
                </a:solidFill>
                <a:latin typeface="Arial"/>
                <a:ea typeface="ＭＳ Ｐゴシック"/>
                <a:cs typeface="Times New Roman"/>
              </a:rPr>
              <a:t>of</a:t>
            </a:r>
            <a:r>
              <a:rPr lang="ga-IE" altLang="en-US" sz="2000" b="1" dirty="0">
                <a:solidFill>
                  <a:srgbClr val="006892"/>
                </a:solidFill>
                <a:latin typeface="Arial"/>
                <a:ea typeface="ＭＳ Ｐゴシック"/>
                <a:cs typeface="Times New Roman"/>
              </a:rPr>
              <a:t> </a:t>
            </a:r>
            <a:r>
              <a:rPr lang="ga-IE" altLang="en-US" sz="2000" b="1" dirty="0" err="1">
                <a:solidFill>
                  <a:srgbClr val="006892"/>
                </a:solidFill>
                <a:latin typeface="Arial"/>
                <a:ea typeface="ＭＳ Ｐゴシック"/>
                <a:cs typeface="Times New Roman"/>
              </a:rPr>
              <a:t>Games</a:t>
            </a:r>
            <a:r>
              <a:rPr lang="ga-IE" altLang="en-US" sz="2000" b="1" dirty="0">
                <a:solidFill>
                  <a:srgbClr val="006892"/>
                </a:solidFill>
                <a:latin typeface="Arial"/>
                <a:ea typeface="ＭＳ Ｐゴシック"/>
                <a:cs typeface="Times New Roman"/>
              </a:rPr>
              <a:t> </a:t>
            </a:r>
            <a:r>
              <a:rPr lang="ga-IE" altLang="en-US" sz="2000" b="1" dirty="0" err="1">
                <a:solidFill>
                  <a:srgbClr val="006892"/>
                </a:solidFill>
                <a:latin typeface="Arial"/>
                <a:ea typeface="ＭＳ Ｐゴシック"/>
                <a:cs typeface="Times New Roman"/>
              </a:rPr>
              <a:t>Based</a:t>
            </a:r>
            <a:r>
              <a:rPr lang="ga-IE" altLang="en-US" sz="2000" b="1" dirty="0">
                <a:solidFill>
                  <a:srgbClr val="006892"/>
                </a:solidFill>
                <a:latin typeface="Arial"/>
                <a:ea typeface="ＭＳ Ｐゴシック"/>
                <a:cs typeface="Times New Roman"/>
              </a:rPr>
              <a:t> </a:t>
            </a:r>
            <a:r>
              <a:rPr lang="ga-IE" altLang="en-US" sz="2000" b="1" dirty="0" err="1">
                <a:solidFill>
                  <a:srgbClr val="006892"/>
                </a:solidFill>
                <a:latin typeface="Arial"/>
                <a:ea typeface="ＭＳ Ｐゴシック"/>
                <a:cs typeface="Times New Roman"/>
              </a:rPr>
              <a:t>over</a:t>
            </a:r>
            <a:r>
              <a:rPr lang="ga-IE" altLang="en-US" sz="2000" b="1" dirty="0">
                <a:solidFill>
                  <a:srgbClr val="006892"/>
                </a:solidFill>
                <a:latin typeface="Arial"/>
                <a:ea typeface="ＭＳ Ｐゴシック"/>
                <a:cs typeface="Times New Roman"/>
              </a:rPr>
              <a:t> </a:t>
            </a:r>
            <a:r>
              <a:rPr lang="ga-IE" altLang="en-US" sz="2000" b="1" dirty="0" err="1">
                <a:solidFill>
                  <a:srgbClr val="006892"/>
                </a:solidFill>
                <a:latin typeface="Arial"/>
                <a:ea typeface="ＭＳ Ｐゴシック"/>
                <a:cs typeface="Times New Roman"/>
              </a:rPr>
              <a:t>Technique</a:t>
            </a:r>
            <a:r>
              <a:rPr lang="ga-IE" altLang="en-US" sz="2000" b="1" dirty="0">
                <a:solidFill>
                  <a:srgbClr val="006892"/>
                </a:solidFill>
                <a:latin typeface="Arial"/>
                <a:ea typeface="ＭＳ Ｐゴシック"/>
                <a:cs typeface="Times New Roman"/>
              </a:rPr>
              <a:t>/</a:t>
            </a:r>
            <a:r>
              <a:rPr lang="ga-IE" altLang="en-US" sz="2000" b="1" dirty="0" err="1">
                <a:solidFill>
                  <a:srgbClr val="006892"/>
                </a:solidFill>
                <a:latin typeface="Arial"/>
                <a:ea typeface="ＭＳ Ｐゴシック"/>
                <a:cs typeface="Times New Roman"/>
              </a:rPr>
              <a:t>Drills</a:t>
            </a:r>
            <a:r>
              <a:rPr lang="ga-IE" altLang="en-US" sz="2000" b="1" dirty="0">
                <a:solidFill>
                  <a:srgbClr val="006892"/>
                </a:solidFill>
                <a:latin typeface="Arial"/>
                <a:ea typeface="ＭＳ Ｐゴシック"/>
                <a:cs typeface="Times New Roman"/>
              </a:rPr>
              <a:t> </a:t>
            </a:r>
            <a:r>
              <a:rPr lang="ga-IE" altLang="en-US" sz="2000" b="1" dirty="0" err="1">
                <a:solidFill>
                  <a:srgbClr val="006892"/>
                </a:solidFill>
                <a:latin typeface="Arial"/>
                <a:ea typeface="ＭＳ Ｐゴシック"/>
                <a:cs typeface="Times New Roman"/>
              </a:rPr>
              <a:t>Based</a:t>
            </a:r>
            <a:r>
              <a:rPr lang="ga-IE" altLang="en-US" sz="2000" b="1" dirty="0">
                <a:solidFill>
                  <a:srgbClr val="006892"/>
                </a:solidFill>
                <a:latin typeface="Arial"/>
                <a:ea typeface="ＭＳ Ｐゴシック"/>
                <a:cs typeface="Times New Roman"/>
              </a:rPr>
              <a:t>:</a:t>
            </a:r>
          </a:p>
          <a:p>
            <a:pPr marL="0" indent="0">
              <a:spcBef>
                <a:spcPct val="20000"/>
              </a:spcBef>
            </a:pPr>
            <a:endParaRPr lang="ga-IE" altLang="en-US" sz="2000" dirty="0">
              <a:solidFill>
                <a:srgbClr val="006892"/>
              </a:solidFill>
              <a:latin typeface="Arial"/>
              <a:ea typeface="ＭＳ Ｐゴシック"/>
              <a:cs typeface="Times New Roman"/>
            </a:endParaRPr>
          </a:p>
          <a:p>
            <a:pPr lvl="1">
              <a:spcBef>
                <a:spcPct val="20000"/>
              </a:spcBef>
              <a:buFont typeface="Arial" panose="020B0604020202020204" pitchFamily="34" charset="0"/>
              <a:buChar char="•"/>
            </a:pPr>
            <a:r>
              <a:rPr lang="ga-IE" altLang="en-US" sz="2000" dirty="0">
                <a:solidFill>
                  <a:srgbClr val="006892"/>
                </a:solidFill>
                <a:latin typeface="Arial"/>
                <a:ea typeface="ＭＳ Ｐゴシック"/>
                <a:cs typeface="Times New Roman"/>
              </a:rPr>
              <a:t>As a </a:t>
            </a:r>
            <a:r>
              <a:rPr lang="ga-IE" altLang="en-US" sz="2000" dirty="0" err="1">
                <a:solidFill>
                  <a:srgbClr val="006892"/>
                </a:solidFill>
                <a:latin typeface="Arial"/>
                <a:ea typeface="ＭＳ Ｐゴシック"/>
                <a:cs typeface="Times New Roman"/>
              </a:rPr>
              <a:t>coach</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you</a:t>
            </a:r>
            <a:r>
              <a:rPr lang="ga-IE" altLang="en-US" sz="2000" dirty="0">
                <a:solidFill>
                  <a:srgbClr val="006892"/>
                </a:solidFill>
                <a:latin typeface="Arial"/>
                <a:ea typeface="ＭＳ Ｐゴシック"/>
                <a:cs typeface="Times New Roman"/>
              </a:rPr>
              <a:t> can </a:t>
            </a:r>
            <a:r>
              <a:rPr lang="ga-IE" altLang="en-US" sz="2000" dirty="0" err="1">
                <a:solidFill>
                  <a:srgbClr val="006892"/>
                </a:solidFill>
                <a:latin typeface="Arial"/>
                <a:ea typeface="ＭＳ Ｐゴシック"/>
                <a:cs typeface="Times New Roman"/>
              </a:rPr>
              <a:t>develop</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technical</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proficiency</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decision</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making</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and</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team</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play</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through</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games</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over</a:t>
            </a:r>
            <a:r>
              <a:rPr lang="ga-IE" altLang="en-US" sz="2000" dirty="0">
                <a:solidFill>
                  <a:srgbClr val="006892"/>
                </a:solidFill>
                <a:latin typeface="Arial"/>
                <a:ea typeface="ＭＳ Ｐゴシック"/>
                <a:cs typeface="Times New Roman"/>
              </a:rPr>
              <a:t> a </a:t>
            </a:r>
            <a:r>
              <a:rPr lang="ga-IE" altLang="en-US" sz="2000" dirty="0" err="1">
                <a:solidFill>
                  <a:srgbClr val="006892"/>
                </a:solidFill>
                <a:latin typeface="Arial"/>
                <a:ea typeface="ＭＳ Ｐゴシック"/>
                <a:cs typeface="Times New Roman"/>
              </a:rPr>
              <a:t>longer</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period</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of</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the</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session</a:t>
            </a:r>
            <a:endParaRPr lang="ga-IE" altLang="en-US" sz="2000" dirty="0">
              <a:solidFill>
                <a:srgbClr val="006892"/>
              </a:solidFill>
              <a:latin typeface="Arial"/>
              <a:ea typeface="ＭＳ Ｐゴシック"/>
              <a:cs typeface="Times New Roman"/>
            </a:endParaRPr>
          </a:p>
          <a:p>
            <a:pPr lvl="1">
              <a:spcBef>
                <a:spcPct val="20000"/>
              </a:spcBef>
              <a:buFont typeface="Arial" panose="020B0604020202020204" pitchFamily="34" charset="0"/>
              <a:buChar char="•"/>
            </a:pPr>
            <a:r>
              <a:rPr lang="ga-IE" altLang="en-US" sz="2000" dirty="0" err="1">
                <a:solidFill>
                  <a:srgbClr val="006892"/>
                </a:solidFill>
                <a:latin typeface="Arial"/>
                <a:ea typeface="ＭＳ Ｐゴシック"/>
                <a:cs typeface="Times New Roman"/>
              </a:rPr>
              <a:t>Match</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related</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fitness</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and</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movements</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developed</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through</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games</a:t>
            </a:r>
            <a:endParaRPr lang="en-US" altLang="en-US" sz="2000" dirty="0">
              <a:solidFill>
                <a:srgbClr val="006892"/>
              </a:solidFill>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rot="16200000">
            <a:off x="7624982" y="2290982"/>
            <a:ext cx="6898147" cy="2235889"/>
          </a:xfrm>
          <a:prstGeom prst="rect">
            <a:avLst/>
          </a:prstGeom>
        </p:spPr>
      </p:pic>
      <p:pic>
        <p:nvPicPr>
          <p:cNvPr id="8" name="Picture 7"/>
          <p:cNvPicPr>
            <a:picLocks noChangeAspect="1"/>
          </p:cNvPicPr>
          <p:nvPr/>
        </p:nvPicPr>
        <p:blipFill>
          <a:blip r:embed="rId3"/>
          <a:stretch>
            <a:fillRect/>
          </a:stretch>
        </p:blipFill>
        <p:spPr>
          <a:xfrm>
            <a:off x="9510893" y="5806059"/>
            <a:ext cx="1426731" cy="552283"/>
          </a:xfrm>
          <a:prstGeom prst="rect">
            <a:avLst/>
          </a:prstGeom>
        </p:spPr>
      </p:pic>
    </p:spTree>
    <p:extLst>
      <p:ext uri="{BB962C8B-B14F-4D97-AF65-F5344CB8AC3E}">
        <p14:creationId xmlns:p14="http://schemas.microsoft.com/office/powerpoint/2010/main" val="1667324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left)">
                                      <p:cBhvr>
                                        <p:cTn id="22" dur="500"/>
                                        <p:tgtEl>
                                          <p:spTgt spid="6">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wipe(left)">
                                      <p:cBhvr>
                                        <p:cTn id="2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P spid="6"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5007" y="-119577"/>
            <a:ext cx="12449908" cy="9337431"/>
          </a:xfrm>
          <a:prstGeom prst="rect">
            <a:avLst/>
          </a:prstGeom>
        </p:spPr>
      </p:pic>
      <p:pic>
        <p:nvPicPr>
          <p:cNvPr id="5" name="Picture 4"/>
          <p:cNvPicPr>
            <a:picLocks noChangeAspect="1"/>
          </p:cNvPicPr>
          <p:nvPr/>
        </p:nvPicPr>
        <p:blipFill>
          <a:blip r:embed="rId3"/>
          <a:stretch>
            <a:fillRect/>
          </a:stretch>
        </p:blipFill>
        <p:spPr>
          <a:xfrm>
            <a:off x="527895" y="5792174"/>
            <a:ext cx="1498870" cy="580208"/>
          </a:xfrm>
          <a:prstGeom prst="rect">
            <a:avLst/>
          </a:prstGeom>
        </p:spPr>
      </p:pic>
      <p:sp>
        <p:nvSpPr>
          <p:cNvPr id="6" name="Text Box 12">
            <a:extLst>
              <a:ext uri="{FF2B5EF4-FFF2-40B4-BE49-F238E27FC236}">
                <a16:creationId xmlns:a16="http://schemas.microsoft.com/office/drawing/2014/main" id="{87E1B5EA-E61F-43CB-B701-865AB1FF48C2}"/>
              </a:ext>
            </a:extLst>
          </p:cNvPr>
          <p:cNvSpPr txBox="1">
            <a:spLocks noChangeArrowheads="1"/>
          </p:cNvSpPr>
          <p:nvPr/>
        </p:nvSpPr>
        <p:spPr bwMode="auto">
          <a:xfrm>
            <a:off x="3719971" y="3390313"/>
            <a:ext cx="7945438"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0" fontAlgn="base" hangingPunct="0">
              <a:spcBef>
                <a:spcPct val="50000"/>
              </a:spcBef>
              <a:spcAft>
                <a:spcPct val="0"/>
              </a:spcAft>
            </a:pPr>
            <a:r>
              <a:rPr lang="en-GB" altLang="en-US" sz="4000" dirty="0">
                <a:solidFill>
                  <a:srgbClr val="006892"/>
                </a:solidFill>
              </a:rPr>
              <a:t>Effective planning will assist you to take a player where they can't take themselves</a:t>
            </a:r>
            <a:br>
              <a:rPr lang="en-GB" altLang="en-US" sz="4000" dirty="0">
                <a:solidFill>
                  <a:srgbClr val="006892"/>
                </a:solidFill>
              </a:rPr>
            </a:br>
            <a:br>
              <a:rPr lang="en-GB" altLang="en-US" sz="2800" dirty="0">
                <a:solidFill>
                  <a:srgbClr val="006892"/>
                </a:solidFill>
              </a:rPr>
            </a:br>
            <a:r>
              <a:rPr lang="en-GB" altLang="en-US" sz="2800" b="1" dirty="0">
                <a:solidFill>
                  <a:srgbClr val="006892"/>
                </a:solidFill>
              </a:rPr>
              <a:t>Thank you</a:t>
            </a:r>
            <a:endParaRPr lang="en-GB" altLang="en-US" sz="2800" b="1" dirty="0">
              <a:solidFill>
                <a:srgbClr val="006892"/>
              </a:solidFill>
              <a:cs typeface="ＭＳ Ｐゴシック"/>
            </a:endParaRPr>
          </a:p>
        </p:txBody>
      </p:sp>
    </p:spTree>
    <p:extLst>
      <p:ext uri="{BB962C8B-B14F-4D97-AF65-F5344CB8AC3E}">
        <p14:creationId xmlns:p14="http://schemas.microsoft.com/office/powerpoint/2010/main" val="1783032179"/>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CDEB976-78F6-4E24-BD87-84C0E9FC3D84}"/>
              </a:ext>
            </a:extLst>
          </p:cNvPr>
          <p:cNvSpPr>
            <a:spLocks noGrp="1" noChangeArrowheads="1"/>
          </p:cNvSpPr>
          <p:nvPr>
            <p:ph type="title"/>
          </p:nvPr>
        </p:nvSpPr>
        <p:spPr>
          <a:xfrm>
            <a:off x="2215217" y="775112"/>
            <a:ext cx="10793773" cy="868362"/>
          </a:xfrm>
        </p:spPr>
        <p:txBody>
          <a:bodyPr>
            <a:normAutofit/>
          </a:bodyPr>
          <a:lstStyle/>
          <a:p>
            <a:pPr algn="ctr" eaLnBrk="1" hangingPunct="1"/>
            <a:r>
              <a:rPr lang="en-IE" altLang="en-US" sz="2800" b="1" dirty="0">
                <a:solidFill>
                  <a:srgbClr val="006892"/>
                </a:solidFill>
                <a:latin typeface="Arial" charset="0"/>
                <a:ea typeface="Arial" charset="0"/>
                <a:cs typeface="Arial" charset="0"/>
              </a:rPr>
              <a:t>GAA Award 1 – Participant Feedback, Rules &amp; Planning Outcomes Review</a:t>
            </a:r>
          </a:p>
        </p:txBody>
      </p:sp>
      <p:sp>
        <p:nvSpPr>
          <p:cNvPr id="5" name="Rectangle 3">
            <a:extLst>
              <a:ext uri="{FF2B5EF4-FFF2-40B4-BE49-F238E27FC236}">
                <a16:creationId xmlns:a16="http://schemas.microsoft.com/office/drawing/2014/main" id="{E0EA4FCC-E54C-4206-971A-481FD687C548}"/>
              </a:ext>
            </a:extLst>
          </p:cNvPr>
          <p:cNvSpPr txBox="1">
            <a:spLocks noChangeArrowheads="1"/>
          </p:cNvSpPr>
          <p:nvPr/>
        </p:nvSpPr>
        <p:spPr>
          <a:xfrm>
            <a:off x="4894623" y="2220275"/>
            <a:ext cx="7297377" cy="5380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200" dirty="0">
                <a:solidFill>
                  <a:srgbClr val="006892"/>
                </a:solidFill>
                <a:latin typeface="Arial" charset="0"/>
                <a:ea typeface="Arial" charset="0"/>
                <a:cs typeface="Arial" charset="0"/>
              </a:rPr>
              <a:t>By the end of this Module participants will be able to:</a:t>
            </a:r>
          </a:p>
          <a:p>
            <a:pPr marL="379095" lvl="1"/>
            <a:r>
              <a:rPr lang="en-US" altLang="en-US" sz="2000" dirty="0">
                <a:solidFill>
                  <a:srgbClr val="006892"/>
                </a:solidFill>
                <a:latin typeface="Arial" charset="0"/>
                <a:ea typeface="Arial" charset="0"/>
                <a:cs typeface="Arial" charset="0"/>
              </a:rPr>
              <a:t>Define Performance Analysis &amp; Participant Feedback</a:t>
            </a:r>
          </a:p>
          <a:p>
            <a:pPr marL="379095" lvl="1"/>
            <a:r>
              <a:rPr lang="en-US" altLang="en-US" sz="2000" dirty="0">
                <a:solidFill>
                  <a:srgbClr val="006892"/>
                </a:solidFill>
                <a:latin typeface="Arial" charset="0"/>
                <a:ea typeface="Arial" charset="0"/>
                <a:cs typeface="Arial" charset="0"/>
              </a:rPr>
              <a:t> Identify a number of methods of </a:t>
            </a:r>
            <a:r>
              <a:rPr lang="en-US" altLang="en-US" sz="2000" dirty="0" err="1">
                <a:solidFill>
                  <a:srgbClr val="006892"/>
                </a:solidFill>
                <a:latin typeface="Arial" charset="0"/>
                <a:ea typeface="Arial" charset="0"/>
                <a:cs typeface="Arial" charset="0"/>
              </a:rPr>
              <a:t>analysing</a:t>
            </a:r>
            <a:r>
              <a:rPr lang="en-US" altLang="en-US" sz="2000" dirty="0">
                <a:solidFill>
                  <a:srgbClr val="006892"/>
                </a:solidFill>
                <a:latin typeface="Arial" charset="0"/>
                <a:ea typeface="Arial" charset="0"/>
                <a:cs typeface="Arial" charset="0"/>
              </a:rPr>
              <a:t> </a:t>
            </a:r>
            <a:r>
              <a:rPr lang="en-US" altLang="en-US" sz="2000" dirty="0" err="1">
                <a:solidFill>
                  <a:srgbClr val="006892"/>
                </a:solidFill>
                <a:latin typeface="Arial" charset="0"/>
                <a:ea typeface="Arial" charset="0"/>
                <a:cs typeface="Arial" charset="0"/>
              </a:rPr>
              <a:t>perfomances</a:t>
            </a:r>
            <a:r>
              <a:rPr lang="en-US" altLang="en-US" sz="2000" dirty="0">
                <a:solidFill>
                  <a:srgbClr val="006892"/>
                </a:solidFill>
                <a:latin typeface="Arial" charset="0"/>
                <a:ea typeface="Arial" charset="0"/>
                <a:cs typeface="Arial" charset="0"/>
              </a:rPr>
              <a:t> in Gaelic Games</a:t>
            </a:r>
          </a:p>
          <a:p>
            <a:pPr marL="379095" lvl="1"/>
            <a:r>
              <a:rPr lang="en-US" altLang="en-US" sz="2000" dirty="0">
                <a:solidFill>
                  <a:srgbClr val="006892"/>
                </a:solidFill>
                <a:latin typeface="Arial" charset="0"/>
                <a:ea typeface="Arial" charset="0"/>
                <a:cs typeface="Arial" charset="0"/>
              </a:rPr>
              <a:t> </a:t>
            </a:r>
            <a:r>
              <a:rPr lang="en-US" altLang="en-US" sz="2000" dirty="0" err="1">
                <a:solidFill>
                  <a:srgbClr val="006892"/>
                </a:solidFill>
                <a:latin typeface="Arial" charset="0"/>
                <a:ea typeface="Arial" charset="0"/>
                <a:cs typeface="Arial" charset="0"/>
              </a:rPr>
              <a:t>Utilise</a:t>
            </a:r>
            <a:r>
              <a:rPr lang="en-US" altLang="en-US" sz="2000" dirty="0">
                <a:solidFill>
                  <a:srgbClr val="006892"/>
                </a:solidFill>
                <a:latin typeface="Arial" charset="0"/>
                <a:ea typeface="Arial" charset="0"/>
                <a:cs typeface="Arial" charset="0"/>
              </a:rPr>
              <a:t> a number of strategies for </a:t>
            </a:r>
            <a:r>
              <a:rPr lang="en-US" altLang="en-US" sz="2000" dirty="0" err="1">
                <a:solidFill>
                  <a:srgbClr val="006892"/>
                </a:solidFill>
                <a:latin typeface="Arial" charset="0"/>
                <a:ea typeface="Arial" charset="0"/>
                <a:cs typeface="Arial" charset="0"/>
              </a:rPr>
              <a:t>analysing</a:t>
            </a:r>
            <a:r>
              <a:rPr lang="en-US" altLang="en-US" sz="2000" dirty="0">
                <a:solidFill>
                  <a:srgbClr val="006892"/>
                </a:solidFill>
                <a:latin typeface="Arial" charset="0"/>
                <a:ea typeface="Arial" charset="0"/>
                <a:cs typeface="Arial" charset="0"/>
              </a:rPr>
              <a:t> performances in Gaelic Games</a:t>
            </a:r>
          </a:p>
          <a:p>
            <a:pPr marL="379095" lvl="1"/>
            <a:r>
              <a:rPr lang="en-US" sz="2000" dirty="0">
                <a:solidFill>
                  <a:srgbClr val="006892"/>
                </a:solidFill>
                <a:latin typeface="Arial" charset="0"/>
                <a:ea typeface="Arial" charset="0"/>
                <a:cs typeface="Arial" charset="0"/>
              </a:rPr>
              <a:t>Demonstrate a knowledge and understanding of the structure of the Playing Rules of football/Hurling </a:t>
            </a:r>
          </a:p>
          <a:p>
            <a:pPr marL="379095" lvl="1"/>
            <a:r>
              <a:rPr lang="en-IE" sz="2000" dirty="0">
                <a:solidFill>
                  <a:srgbClr val="006892"/>
                </a:solidFill>
                <a:latin typeface="Arial" charset="0"/>
                <a:ea typeface="Arial" charset="0"/>
                <a:cs typeface="Arial" charset="0"/>
              </a:rPr>
              <a:t>Identify the structure for planning an effective coaching session</a:t>
            </a:r>
            <a:endParaRPr lang="en-US" sz="2000" dirty="0">
              <a:solidFill>
                <a:srgbClr val="006892"/>
              </a:solidFill>
              <a:latin typeface="Arial" charset="0"/>
              <a:ea typeface="Arial" charset="0"/>
              <a:cs typeface="Arial" charset="0"/>
            </a:endParaRPr>
          </a:p>
          <a:p>
            <a:pPr marL="379095" lvl="1"/>
            <a:r>
              <a:rPr lang="en-IE" sz="2000" dirty="0">
                <a:solidFill>
                  <a:srgbClr val="006892"/>
                </a:solidFill>
                <a:latin typeface="Arial" charset="0"/>
                <a:ea typeface="Arial" charset="0"/>
                <a:cs typeface="Arial" charset="0"/>
              </a:rPr>
              <a:t>Identify the benefits of effective planning for coaches in order to challenge the players</a:t>
            </a:r>
          </a:p>
          <a:p>
            <a:pPr marL="379095" lvl="1"/>
            <a:endParaRPr lang="en-IE" altLang="en-US" sz="2000" b="1" dirty="0">
              <a:solidFill>
                <a:srgbClr val="006892"/>
              </a:solidFill>
              <a:latin typeface="Arial" charset="0"/>
              <a:ea typeface="Arial" charset="0"/>
              <a:cs typeface="Arial" charset="0"/>
            </a:endParaRPr>
          </a:p>
          <a:p>
            <a:pPr marL="379095" lvl="1"/>
            <a:endParaRPr lang="en-US" altLang="en-US" sz="2000" dirty="0">
              <a:solidFill>
                <a:srgbClr val="006892"/>
              </a:solidFill>
              <a:latin typeface="Arial" charset="0"/>
              <a:ea typeface="Arial" charset="0"/>
              <a:cs typeface="Arial" charset="0"/>
            </a:endParaRPr>
          </a:p>
          <a:p>
            <a:pPr marL="379095" lvl="1"/>
            <a:endParaRPr lang="en-US" altLang="en-US" sz="2000" dirty="0">
              <a:solidFill>
                <a:srgbClr val="006892"/>
              </a:solidFill>
              <a:latin typeface="Arial" charset="0"/>
              <a:ea typeface="Arial" charset="0"/>
              <a:cs typeface="Arial" charset="0"/>
            </a:endParaRPr>
          </a:p>
        </p:txBody>
      </p:sp>
      <p:pic>
        <p:nvPicPr>
          <p:cNvPr id="6" name="Picture 5"/>
          <p:cNvPicPr>
            <a:picLocks noChangeAspect="1"/>
          </p:cNvPicPr>
          <p:nvPr/>
        </p:nvPicPr>
        <p:blipFill>
          <a:blip r:embed="rId2"/>
          <a:stretch>
            <a:fillRect/>
          </a:stretch>
        </p:blipFill>
        <p:spPr>
          <a:xfrm>
            <a:off x="-263720" y="-102503"/>
            <a:ext cx="5184183" cy="7094146"/>
          </a:xfrm>
          <a:prstGeom prst="rect">
            <a:avLst/>
          </a:prstGeom>
        </p:spPr>
      </p:pic>
      <p:pic>
        <p:nvPicPr>
          <p:cNvPr id="7" name="Picture 6"/>
          <p:cNvPicPr>
            <a:picLocks noChangeAspect="1"/>
          </p:cNvPicPr>
          <p:nvPr/>
        </p:nvPicPr>
        <p:blipFill>
          <a:blip r:embed="rId3"/>
          <a:stretch>
            <a:fillRect/>
          </a:stretch>
        </p:blipFill>
        <p:spPr>
          <a:xfrm rot="20351710">
            <a:off x="595712" y="2416265"/>
            <a:ext cx="3562986" cy="2935700"/>
          </a:xfrm>
          <a:prstGeom prst="rect">
            <a:avLst/>
          </a:prstGeom>
        </p:spPr>
      </p:pic>
    </p:spTree>
    <p:extLst>
      <p:ext uri="{BB962C8B-B14F-4D97-AF65-F5344CB8AC3E}">
        <p14:creationId xmlns:p14="http://schemas.microsoft.com/office/powerpoint/2010/main" val="50926661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7">
            <a:extLst>
              <a:ext uri="{FF2B5EF4-FFF2-40B4-BE49-F238E27FC236}">
                <a16:creationId xmlns:a16="http://schemas.microsoft.com/office/drawing/2014/main" id="{A6845C9F-05CE-4EDC-B18F-CE157D90E96B}"/>
              </a:ext>
            </a:extLst>
          </p:cNvPr>
          <p:cNvSpPr txBox="1">
            <a:spLocks noChangeArrowheads="1"/>
          </p:cNvSpPr>
          <p:nvPr/>
        </p:nvSpPr>
        <p:spPr bwMode="auto">
          <a:xfrm>
            <a:off x="-1010460" y="1147523"/>
            <a:ext cx="10355937"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50000"/>
              </a:spcBef>
              <a:spcAft>
                <a:spcPct val="0"/>
              </a:spcAft>
            </a:pPr>
            <a:r>
              <a:rPr lang="en-GB" altLang="en-US" sz="3600" b="1" dirty="0">
                <a:solidFill>
                  <a:srgbClr val="006892"/>
                </a:solidFill>
                <a:latin typeface="Arial" charset="0"/>
                <a:ea typeface="Arial" charset="0"/>
                <a:cs typeface="Arial" charset="0"/>
              </a:rPr>
              <a:t>What Methods can we use for</a:t>
            </a:r>
          </a:p>
          <a:p>
            <a:pPr algn="ctr" eaLnBrk="0" fontAlgn="base" hangingPunct="0">
              <a:spcBef>
                <a:spcPct val="50000"/>
              </a:spcBef>
              <a:spcAft>
                <a:spcPct val="0"/>
              </a:spcAft>
            </a:pPr>
            <a:r>
              <a:rPr lang="en-GB" altLang="en-US" sz="3600" b="1" dirty="0">
                <a:solidFill>
                  <a:srgbClr val="006892"/>
                </a:solidFill>
                <a:latin typeface="Arial" charset="0"/>
                <a:ea typeface="Arial" charset="0"/>
                <a:cs typeface="Arial" charset="0"/>
              </a:rPr>
              <a:t>Performance Analysis…</a:t>
            </a:r>
          </a:p>
        </p:txBody>
      </p:sp>
      <p:sp>
        <p:nvSpPr>
          <p:cNvPr id="17" name="Rectangle 10">
            <a:extLst>
              <a:ext uri="{FF2B5EF4-FFF2-40B4-BE49-F238E27FC236}">
                <a16:creationId xmlns:a16="http://schemas.microsoft.com/office/drawing/2014/main" id="{51D342BF-B6C8-4E04-9466-E80503AA3CF7}"/>
              </a:ext>
            </a:extLst>
          </p:cNvPr>
          <p:cNvSpPr>
            <a:spLocks noChangeArrowheads="1"/>
          </p:cNvSpPr>
          <p:nvPr/>
        </p:nvSpPr>
        <p:spPr bwMode="auto">
          <a:xfrm>
            <a:off x="2485260" y="2728992"/>
            <a:ext cx="8915400" cy="4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20000"/>
              </a:spcBef>
              <a:spcAft>
                <a:spcPct val="0"/>
              </a:spcAft>
            </a:pPr>
            <a:r>
              <a:rPr lang="en-GB" altLang="en-US" sz="2000" dirty="0">
                <a:solidFill>
                  <a:srgbClr val="006892"/>
                </a:solidFill>
                <a:latin typeface="Arial" charset="0"/>
                <a:ea typeface="Arial" charset="0"/>
                <a:cs typeface="Arial" charset="0"/>
              </a:rPr>
              <a:t>1.   Coach Review</a:t>
            </a:r>
            <a:endParaRPr lang="en-US" altLang="en-US" sz="2000" dirty="0">
              <a:solidFill>
                <a:srgbClr val="006892"/>
              </a:solidFill>
              <a:latin typeface="Arial" charset="0"/>
              <a:ea typeface="Arial" charset="0"/>
              <a:cs typeface="Arial" charset="0"/>
            </a:endParaRPr>
          </a:p>
        </p:txBody>
      </p:sp>
      <p:sp>
        <p:nvSpPr>
          <p:cNvPr id="18" name="Rectangle 11">
            <a:extLst>
              <a:ext uri="{FF2B5EF4-FFF2-40B4-BE49-F238E27FC236}">
                <a16:creationId xmlns:a16="http://schemas.microsoft.com/office/drawing/2014/main" id="{F6ACA22E-A686-4DC9-A4B5-7849BC598847}"/>
              </a:ext>
            </a:extLst>
          </p:cNvPr>
          <p:cNvSpPr>
            <a:spLocks noChangeArrowheads="1"/>
          </p:cNvSpPr>
          <p:nvPr/>
        </p:nvSpPr>
        <p:spPr bwMode="auto">
          <a:xfrm>
            <a:off x="2485260" y="3202272"/>
            <a:ext cx="9144000" cy="4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20000"/>
              </a:spcBef>
              <a:spcAft>
                <a:spcPct val="0"/>
              </a:spcAft>
            </a:pPr>
            <a:r>
              <a:rPr lang="en-GB" altLang="en-US" sz="2000" dirty="0">
                <a:solidFill>
                  <a:srgbClr val="006892"/>
                </a:solidFill>
                <a:latin typeface="Arial" charset="0"/>
                <a:ea typeface="Arial" charset="0"/>
                <a:cs typeface="Arial" charset="0"/>
              </a:rPr>
              <a:t>2.   Hand Notation System</a:t>
            </a:r>
            <a:endParaRPr lang="en-US" altLang="en-US" sz="2000" dirty="0">
              <a:solidFill>
                <a:srgbClr val="006892"/>
              </a:solidFill>
              <a:latin typeface="Arial" charset="0"/>
              <a:ea typeface="Arial" charset="0"/>
              <a:cs typeface="Arial" charset="0"/>
            </a:endParaRPr>
          </a:p>
        </p:txBody>
      </p:sp>
      <p:sp>
        <p:nvSpPr>
          <p:cNvPr id="19" name="Rectangle 13">
            <a:extLst>
              <a:ext uri="{FF2B5EF4-FFF2-40B4-BE49-F238E27FC236}">
                <a16:creationId xmlns:a16="http://schemas.microsoft.com/office/drawing/2014/main" id="{28DA343F-14D5-4687-83C7-96ADA2948AFC}"/>
              </a:ext>
            </a:extLst>
          </p:cNvPr>
          <p:cNvSpPr>
            <a:spLocks noChangeArrowheads="1"/>
          </p:cNvSpPr>
          <p:nvPr/>
        </p:nvSpPr>
        <p:spPr bwMode="auto">
          <a:xfrm>
            <a:off x="2485260" y="3964622"/>
            <a:ext cx="8915400" cy="77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lnSpc>
                <a:spcPct val="200000"/>
              </a:lnSpc>
              <a:spcBef>
                <a:spcPct val="0"/>
              </a:spcBef>
              <a:spcAft>
                <a:spcPct val="30000"/>
              </a:spcAft>
              <a:buClr>
                <a:srgbClr val="A4AEB5"/>
              </a:buClr>
              <a:buSzPct val="80000"/>
            </a:pPr>
            <a:r>
              <a:rPr lang="en-GB" altLang="en-US" sz="2000" dirty="0">
                <a:solidFill>
                  <a:srgbClr val="006892"/>
                </a:solidFill>
                <a:latin typeface="Arial" charset="0"/>
                <a:ea typeface="Arial" charset="0"/>
                <a:cs typeface="Arial" charset="0"/>
              </a:rPr>
              <a:t>4.   Phone/Tablet System </a:t>
            </a:r>
            <a:r>
              <a:rPr lang="en-GB" altLang="en-US" sz="2000" dirty="0" err="1">
                <a:solidFill>
                  <a:srgbClr val="006892"/>
                </a:solidFill>
                <a:latin typeface="Arial" charset="0"/>
                <a:ea typeface="Arial" charset="0"/>
                <a:cs typeface="Arial" charset="0"/>
              </a:rPr>
              <a:t>e.g</a:t>
            </a:r>
            <a:r>
              <a:rPr lang="en-GB" altLang="en-US" sz="2000" dirty="0">
                <a:solidFill>
                  <a:srgbClr val="006892"/>
                </a:solidFill>
                <a:latin typeface="Arial" charset="0"/>
                <a:ea typeface="Arial" charset="0"/>
                <a:cs typeface="Arial" charset="0"/>
              </a:rPr>
              <a:t> </a:t>
            </a:r>
            <a:r>
              <a:rPr lang="en-GB" altLang="en-US" sz="2000" dirty="0" err="1">
                <a:solidFill>
                  <a:srgbClr val="006892"/>
                </a:solidFill>
                <a:latin typeface="Arial" charset="0"/>
                <a:ea typeface="Arial" charset="0"/>
                <a:cs typeface="Arial" charset="0"/>
              </a:rPr>
              <a:t>Dartfish</a:t>
            </a:r>
            <a:endParaRPr lang="en-GB" altLang="en-US" sz="2000" dirty="0">
              <a:solidFill>
                <a:srgbClr val="006892"/>
              </a:solidFill>
              <a:latin typeface="Arial" charset="0"/>
              <a:ea typeface="Arial" charset="0"/>
              <a:cs typeface="Arial" charset="0"/>
            </a:endParaRPr>
          </a:p>
        </p:txBody>
      </p:sp>
      <p:sp>
        <p:nvSpPr>
          <p:cNvPr id="20" name="Rectangle 14">
            <a:extLst>
              <a:ext uri="{FF2B5EF4-FFF2-40B4-BE49-F238E27FC236}">
                <a16:creationId xmlns:a16="http://schemas.microsoft.com/office/drawing/2014/main" id="{01AE60DC-FC62-4BA8-9564-C5116A172456}"/>
              </a:ext>
            </a:extLst>
          </p:cNvPr>
          <p:cNvSpPr>
            <a:spLocks noChangeArrowheads="1"/>
          </p:cNvSpPr>
          <p:nvPr/>
        </p:nvSpPr>
        <p:spPr bwMode="auto">
          <a:xfrm>
            <a:off x="2485260" y="4463516"/>
            <a:ext cx="8915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lnSpc>
                <a:spcPct val="200000"/>
              </a:lnSpc>
              <a:spcBef>
                <a:spcPct val="0"/>
              </a:spcBef>
              <a:spcAft>
                <a:spcPct val="30000"/>
              </a:spcAft>
              <a:buClr>
                <a:srgbClr val="A4AEB5"/>
              </a:buClr>
              <a:buSzPct val="80000"/>
              <a:buFont typeface="Wingdings 2" panose="05020102010507070707" pitchFamily="18" charset="2"/>
              <a:buNone/>
            </a:pPr>
            <a:r>
              <a:rPr lang="en-GB" altLang="en-US" sz="2000" dirty="0">
                <a:solidFill>
                  <a:srgbClr val="006892"/>
                </a:solidFill>
                <a:latin typeface="Arial" charset="0"/>
                <a:ea typeface="Arial" charset="0"/>
                <a:cs typeface="Arial" charset="0"/>
              </a:rPr>
              <a:t>5.   Coach and Team review / meeting</a:t>
            </a:r>
          </a:p>
        </p:txBody>
      </p:sp>
      <p:sp>
        <p:nvSpPr>
          <p:cNvPr id="21" name="Text Box 15">
            <a:extLst>
              <a:ext uri="{FF2B5EF4-FFF2-40B4-BE49-F238E27FC236}">
                <a16:creationId xmlns:a16="http://schemas.microsoft.com/office/drawing/2014/main" id="{F2965AB5-07BE-4E31-B275-25DA053C34F5}"/>
              </a:ext>
            </a:extLst>
          </p:cNvPr>
          <p:cNvSpPr txBox="1">
            <a:spLocks noChangeArrowheads="1"/>
          </p:cNvSpPr>
          <p:nvPr/>
        </p:nvSpPr>
        <p:spPr bwMode="auto">
          <a:xfrm>
            <a:off x="2485260" y="3343936"/>
            <a:ext cx="2630032"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lnSpc>
                <a:spcPct val="45000"/>
              </a:lnSpc>
              <a:spcBef>
                <a:spcPct val="50000"/>
              </a:spcBef>
              <a:spcAft>
                <a:spcPct val="65000"/>
              </a:spcAft>
            </a:pPr>
            <a:endParaRPr lang="en-US" altLang="en-US" sz="2000" dirty="0">
              <a:solidFill>
                <a:srgbClr val="006892"/>
              </a:solidFill>
              <a:latin typeface="Arial" charset="0"/>
              <a:ea typeface="Arial" charset="0"/>
              <a:cs typeface="Arial" charset="0"/>
            </a:endParaRPr>
          </a:p>
          <a:p>
            <a:pPr eaLnBrk="0" fontAlgn="base" hangingPunct="0">
              <a:lnSpc>
                <a:spcPct val="45000"/>
              </a:lnSpc>
              <a:spcBef>
                <a:spcPct val="50000"/>
              </a:spcBef>
              <a:spcAft>
                <a:spcPct val="65000"/>
              </a:spcAft>
            </a:pPr>
            <a:r>
              <a:rPr lang="en-US" altLang="en-US" sz="2000" dirty="0">
                <a:solidFill>
                  <a:srgbClr val="006892"/>
                </a:solidFill>
                <a:latin typeface="Arial" charset="0"/>
                <a:ea typeface="Arial" charset="0"/>
                <a:cs typeface="Arial" charset="0"/>
              </a:rPr>
              <a:t>3.   </a:t>
            </a:r>
            <a:r>
              <a:rPr lang="en-GB" altLang="en-US" sz="2000" dirty="0">
                <a:solidFill>
                  <a:srgbClr val="006892"/>
                </a:solidFill>
                <a:latin typeface="Arial" charset="0"/>
                <a:ea typeface="Arial" charset="0"/>
                <a:cs typeface="Arial" charset="0"/>
              </a:rPr>
              <a:t>Video Analysis</a:t>
            </a:r>
          </a:p>
        </p:txBody>
      </p:sp>
      <p:pic>
        <p:nvPicPr>
          <p:cNvPr id="22" name="Picture 21"/>
          <p:cNvPicPr>
            <a:picLocks noChangeAspect="1"/>
          </p:cNvPicPr>
          <p:nvPr/>
        </p:nvPicPr>
        <p:blipFill>
          <a:blip r:embed="rId2"/>
          <a:stretch>
            <a:fillRect/>
          </a:stretch>
        </p:blipFill>
        <p:spPr>
          <a:xfrm>
            <a:off x="5269424" y="5795424"/>
            <a:ext cx="7004954" cy="1062576"/>
          </a:xfrm>
          <a:prstGeom prst="rect">
            <a:avLst/>
          </a:prstGeom>
        </p:spPr>
      </p:pic>
      <p:pic>
        <p:nvPicPr>
          <p:cNvPr id="23" name="Picture 22"/>
          <p:cNvPicPr>
            <a:picLocks noChangeAspect="1"/>
          </p:cNvPicPr>
          <p:nvPr/>
        </p:nvPicPr>
        <p:blipFill>
          <a:blip r:embed="rId3"/>
          <a:stretch>
            <a:fillRect/>
          </a:stretch>
        </p:blipFill>
        <p:spPr>
          <a:xfrm>
            <a:off x="595798" y="5468912"/>
            <a:ext cx="1426731" cy="552283"/>
          </a:xfrm>
          <a:prstGeom prst="rect">
            <a:avLst/>
          </a:prstGeom>
        </p:spPr>
      </p:pic>
      <p:pic>
        <p:nvPicPr>
          <p:cNvPr id="24" name="Picture 23"/>
          <p:cNvPicPr>
            <a:picLocks noChangeAspect="1"/>
          </p:cNvPicPr>
          <p:nvPr/>
        </p:nvPicPr>
        <p:blipFill>
          <a:blip r:embed="rId2"/>
          <a:stretch>
            <a:fillRect/>
          </a:stretch>
        </p:blipFill>
        <p:spPr>
          <a:xfrm rot="10800000">
            <a:off x="-61994" y="0"/>
            <a:ext cx="7004954" cy="1062576"/>
          </a:xfrm>
          <a:prstGeom prst="rect">
            <a:avLst/>
          </a:prstGeom>
        </p:spPr>
      </p:pic>
    </p:spTree>
    <p:extLst>
      <p:ext uri="{BB962C8B-B14F-4D97-AF65-F5344CB8AC3E}">
        <p14:creationId xmlns:p14="http://schemas.microsoft.com/office/powerpoint/2010/main" val="3065067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7"/>
                                        </p:tgtEl>
                                        <p:attrNameLst>
                                          <p:attrName>ppt_c</p:attrName>
                                        </p:attrNameLst>
                                      </p:cBhvr>
                                      <p:to>
                                        <a:srgbClr val="99CCFF"/>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8"/>
                                        </p:tgtEl>
                                        <p:attrNameLst>
                                          <p:attrName>ppt_c</p:attrName>
                                        </p:attrNameLst>
                                      </p:cBhvr>
                                      <p:to>
                                        <a:srgbClr val="99CCFF"/>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9"/>
                                        </p:tgtEl>
                                        <p:attrNameLst>
                                          <p:attrName>ppt_c</p:attrName>
                                        </p:attrNameLst>
                                      </p:cBhvr>
                                      <p:to>
                                        <a:srgbClr val="99CCFF"/>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0"/>
                                        </p:tgtEl>
                                        <p:attrNameLst>
                                          <p:attrName>ppt_c</p:attrName>
                                        </p:attrNameLst>
                                      </p:cBhvr>
                                      <p:to>
                                        <a:srgbClr val="99CC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18" grpId="0" autoUpdateAnimBg="0"/>
      <p:bldP spid="19" grpId="0" autoUpdateAnimBg="0"/>
      <p:bldP spid="20"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69424" y="5795424"/>
            <a:ext cx="7004954" cy="1062576"/>
          </a:xfrm>
          <a:prstGeom prst="rect">
            <a:avLst/>
          </a:prstGeom>
        </p:spPr>
      </p:pic>
      <p:pic>
        <p:nvPicPr>
          <p:cNvPr id="5" name="Picture 4"/>
          <p:cNvPicPr>
            <a:picLocks noChangeAspect="1"/>
          </p:cNvPicPr>
          <p:nvPr/>
        </p:nvPicPr>
        <p:blipFill>
          <a:blip r:embed="rId3"/>
          <a:stretch>
            <a:fillRect/>
          </a:stretch>
        </p:blipFill>
        <p:spPr>
          <a:xfrm>
            <a:off x="595798" y="5468912"/>
            <a:ext cx="1426731" cy="552283"/>
          </a:xfrm>
          <a:prstGeom prst="rect">
            <a:avLst/>
          </a:prstGeom>
        </p:spPr>
      </p:pic>
      <p:pic>
        <p:nvPicPr>
          <p:cNvPr id="7" name="Picture 6"/>
          <p:cNvPicPr>
            <a:picLocks noChangeAspect="1"/>
          </p:cNvPicPr>
          <p:nvPr/>
        </p:nvPicPr>
        <p:blipFill>
          <a:blip r:embed="rId2"/>
          <a:stretch>
            <a:fillRect/>
          </a:stretch>
        </p:blipFill>
        <p:spPr>
          <a:xfrm rot="10800000">
            <a:off x="0" y="0"/>
            <a:ext cx="7004954" cy="1062576"/>
          </a:xfrm>
          <a:prstGeom prst="rect">
            <a:avLst/>
          </a:prstGeom>
        </p:spPr>
      </p:pic>
      <p:sp>
        <p:nvSpPr>
          <p:cNvPr id="10" name="Text Box 12">
            <a:extLst>
              <a:ext uri="{FF2B5EF4-FFF2-40B4-BE49-F238E27FC236}">
                <a16:creationId xmlns:a16="http://schemas.microsoft.com/office/drawing/2014/main" id="{87E1B5EA-E61F-43CB-B701-865AB1FF48C2}"/>
              </a:ext>
            </a:extLst>
          </p:cNvPr>
          <p:cNvSpPr txBox="1">
            <a:spLocks noChangeArrowheads="1"/>
          </p:cNvSpPr>
          <p:nvPr/>
        </p:nvSpPr>
        <p:spPr bwMode="auto">
          <a:xfrm>
            <a:off x="1931674" y="1865569"/>
            <a:ext cx="7945438"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50000"/>
              </a:spcBef>
              <a:spcAft>
                <a:spcPct val="0"/>
              </a:spcAft>
            </a:pPr>
            <a:r>
              <a:rPr lang="en-US" altLang="en-US" sz="4400" b="1">
                <a:solidFill>
                  <a:srgbClr val="006892"/>
                </a:solidFill>
                <a:cs typeface="ＭＳ Ｐゴシック"/>
              </a:rPr>
              <a:t>List Two Advantages &amp; Two Disadvantages  of each of these methods of Performance Analysis?</a:t>
            </a:r>
            <a:endParaRPr lang="en-GB" altLang="en-US" sz="4400" b="1" dirty="0">
              <a:solidFill>
                <a:srgbClr val="006892"/>
              </a:solidFill>
              <a:cs typeface="ＭＳ Ｐゴシック"/>
            </a:endParaRPr>
          </a:p>
        </p:txBody>
      </p:sp>
      <p:pic>
        <p:nvPicPr>
          <p:cNvPr id="11" name="Picture 10"/>
          <p:cNvPicPr>
            <a:picLocks noChangeAspect="1"/>
          </p:cNvPicPr>
          <p:nvPr/>
        </p:nvPicPr>
        <p:blipFill>
          <a:blip r:embed="rId4"/>
          <a:stretch>
            <a:fillRect/>
          </a:stretch>
        </p:blipFill>
        <p:spPr>
          <a:xfrm>
            <a:off x="5723180" y="4788976"/>
            <a:ext cx="1159359" cy="1159359"/>
          </a:xfrm>
          <a:prstGeom prst="rect">
            <a:avLst/>
          </a:prstGeom>
        </p:spPr>
      </p:pic>
      <p:pic>
        <p:nvPicPr>
          <p:cNvPr id="12" name="Picture 11"/>
          <p:cNvPicPr>
            <a:picLocks noChangeAspect="1"/>
          </p:cNvPicPr>
          <p:nvPr/>
        </p:nvPicPr>
        <p:blipFill>
          <a:blip r:embed="rId5"/>
          <a:stretch>
            <a:fillRect/>
          </a:stretch>
        </p:blipFill>
        <p:spPr>
          <a:xfrm>
            <a:off x="4168257" y="4742009"/>
            <a:ext cx="1206325" cy="1206325"/>
          </a:xfrm>
          <a:prstGeom prst="rect">
            <a:avLst/>
          </a:prstGeom>
        </p:spPr>
      </p:pic>
    </p:spTree>
    <p:extLst>
      <p:ext uri="{BB962C8B-B14F-4D97-AF65-F5344CB8AC3E}">
        <p14:creationId xmlns:p14="http://schemas.microsoft.com/office/powerpoint/2010/main" val="35318762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49272" y="5915135"/>
            <a:ext cx="7004954" cy="1062576"/>
          </a:xfrm>
          <a:prstGeom prst="rect">
            <a:avLst/>
          </a:prstGeom>
        </p:spPr>
      </p:pic>
      <p:pic>
        <p:nvPicPr>
          <p:cNvPr id="5" name="Picture 4"/>
          <p:cNvPicPr>
            <a:picLocks noChangeAspect="1"/>
          </p:cNvPicPr>
          <p:nvPr/>
        </p:nvPicPr>
        <p:blipFill>
          <a:blip r:embed="rId3"/>
          <a:stretch>
            <a:fillRect/>
          </a:stretch>
        </p:blipFill>
        <p:spPr>
          <a:xfrm>
            <a:off x="595798" y="5468912"/>
            <a:ext cx="1426731" cy="552283"/>
          </a:xfrm>
          <a:prstGeom prst="rect">
            <a:avLst/>
          </a:prstGeom>
        </p:spPr>
      </p:pic>
      <p:pic>
        <p:nvPicPr>
          <p:cNvPr id="6" name="Picture 5"/>
          <p:cNvPicPr>
            <a:picLocks noChangeAspect="1"/>
          </p:cNvPicPr>
          <p:nvPr/>
        </p:nvPicPr>
        <p:blipFill>
          <a:blip r:embed="rId2"/>
          <a:stretch>
            <a:fillRect/>
          </a:stretch>
        </p:blipFill>
        <p:spPr>
          <a:xfrm rot="10800000">
            <a:off x="0" y="3592"/>
            <a:ext cx="7004954" cy="1062576"/>
          </a:xfrm>
          <a:prstGeom prst="rect">
            <a:avLst/>
          </a:prstGeom>
        </p:spPr>
      </p:pic>
      <p:sp>
        <p:nvSpPr>
          <p:cNvPr id="7" name="Text Box 6">
            <a:extLst>
              <a:ext uri="{FF2B5EF4-FFF2-40B4-BE49-F238E27FC236}">
                <a16:creationId xmlns:a16="http://schemas.microsoft.com/office/drawing/2014/main" id="{5C1D3039-8969-4FFF-A41F-F78B399AB42C}"/>
              </a:ext>
            </a:extLst>
          </p:cNvPr>
          <p:cNvSpPr txBox="1">
            <a:spLocks noChangeArrowheads="1"/>
          </p:cNvSpPr>
          <p:nvPr/>
        </p:nvSpPr>
        <p:spPr bwMode="auto">
          <a:xfrm>
            <a:off x="2348445" y="1001434"/>
            <a:ext cx="68787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IE" altLang="en-US" sz="2800" b="1" dirty="0">
                <a:solidFill>
                  <a:srgbClr val="006892"/>
                </a:solidFill>
                <a:latin typeface="Times New Roman" panose="02020603050405020304" pitchFamily="18" charset="0"/>
              </a:rPr>
              <a:t>    </a:t>
            </a:r>
            <a:r>
              <a:rPr lang="en-IE" altLang="en-US" sz="2800" b="1" dirty="0">
                <a:solidFill>
                  <a:srgbClr val="006892"/>
                </a:solidFill>
                <a:latin typeface="Arial" charset="0"/>
                <a:ea typeface="Arial" charset="0"/>
                <a:cs typeface="Arial" charset="0"/>
              </a:rPr>
              <a:t>ADVANTAGES/DISADVANTAGES</a:t>
            </a:r>
            <a:endParaRPr lang="en-GB" altLang="en-US" sz="2800" b="1" dirty="0">
              <a:solidFill>
                <a:srgbClr val="006892"/>
              </a:solidFill>
              <a:latin typeface="Arial" charset="0"/>
              <a:ea typeface="Arial" charset="0"/>
              <a:cs typeface="Arial" charset="0"/>
            </a:endParaRPr>
          </a:p>
        </p:txBody>
      </p:sp>
      <p:graphicFrame>
        <p:nvGraphicFramePr>
          <p:cNvPr id="8" name="Group 9">
            <a:extLst>
              <a:ext uri="{FF2B5EF4-FFF2-40B4-BE49-F238E27FC236}">
                <a16:creationId xmlns:a16="http://schemas.microsoft.com/office/drawing/2014/main" id="{6E9CB27E-C449-420C-A8EF-A4E07785B237}"/>
              </a:ext>
            </a:extLst>
          </p:cNvPr>
          <p:cNvGraphicFramePr>
            <a:graphicFrameLocks noGrp="1"/>
          </p:cNvGraphicFramePr>
          <p:nvPr>
            <p:extLst>
              <p:ext uri="{D42A27DB-BD31-4B8C-83A1-F6EECF244321}">
                <p14:modId xmlns:p14="http://schemas.microsoft.com/office/powerpoint/2010/main" val="754772240"/>
              </p:ext>
            </p:extLst>
          </p:nvPr>
        </p:nvGraphicFramePr>
        <p:xfrm>
          <a:off x="2423870" y="1670257"/>
          <a:ext cx="6727879" cy="4271550"/>
        </p:xfrm>
        <a:graphic>
          <a:graphicData uri="http://schemas.openxmlformats.org/drawingml/2006/table">
            <a:tbl>
              <a:tblPr>
                <a:effectLst/>
              </a:tblPr>
              <a:tblGrid>
                <a:gridCol w="569457">
                  <a:extLst>
                    <a:ext uri="{9D8B030D-6E8A-4147-A177-3AD203B41FA5}">
                      <a16:colId xmlns:a16="http://schemas.microsoft.com/office/drawing/2014/main" val="20000"/>
                    </a:ext>
                  </a:extLst>
                </a:gridCol>
                <a:gridCol w="3250802">
                  <a:extLst>
                    <a:ext uri="{9D8B030D-6E8A-4147-A177-3AD203B41FA5}">
                      <a16:colId xmlns:a16="http://schemas.microsoft.com/office/drawing/2014/main" val="20001"/>
                    </a:ext>
                  </a:extLst>
                </a:gridCol>
                <a:gridCol w="2907620">
                  <a:extLst>
                    <a:ext uri="{9D8B030D-6E8A-4147-A177-3AD203B41FA5}">
                      <a16:colId xmlns:a16="http://schemas.microsoft.com/office/drawing/2014/main" val="20002"/>
                    </a:ext>
                  </a:extLst>
                </a:gridCol>
              </a:tblGrid>
              <a:tr h="5179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9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IE" sz="1900" b="1" i="0" u="none" strike="noStrike" cap="none" normalizeH="0" baseline="0" dirty="0">
                          <a:ln>
                            <a:noFill/>
                          </a:ln>
                          <a:solidFill>
                            <a:srgbClr val="006892"/>
                          </a:solidFill>
                          <a:effectLst>
                            <a:outerShdw blurRad="38100" dist="38100" dir="2700000" algn="tl">
                              <a:srgbClr val="C0C0C0"/>
                            </a:outerShdw>
                          </a:effectLst>
                          <a:latin typeface="Arial" charset="0"/>
                          <a:ea typeface="ＭＳ Ｐゴシック" pitchFamily="-110" charset="-128"/>
                        </a:rPr>
                        <a:t>ADVANTAGES</a:t>
                      </a:r>
                      <a:endParaRPr kumimoji="0" lang="en-GB" sz="1900" b="1" i="0" u="none" strike="noStrike" cap="none" normalizeH="0" baseline="0" dirty="0">
                        <a:ln>
                          <a:noFill/>
                        </a:ln>
                        <a:solidFill>
                          <a:srgbClr val="006892"/>
                        </a:solidFill>
                        <a:effectLst>
                          <a:outerShdw blurRad="38100" dist="38100" dir="2700000" algn="tl">
                            <a:srgbClr val="C0C0C0"/>
                          </a:outerShdw>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IE" sz="1900" b="1" i="0" u="none" strike="noStrike" cap="none" normalizeH="0" baseline="0" dirty="0">
                          <a:ln>
                            <a:noFill/>
                          </a:ln>
                          <a:solidFill>
                            <a:srgbClr val="006892"/>
                          </a:solidFill>
                          <a:effectLst>
                            <a:outerShdw blurRad="38100" dist="38100" dir="2700000" algn="tl">
                              <a:srgbClr val="C0C0C0"/>
                            </a:outerShdw>
                          </a:effectLst>
                          <a:latin typeface="Arial" charset="0"/>
                          <a:ea typeface="ＭＳ Ｐゴシック" pitchFamily="-110" charset="-128"/>
                        </a:rPr>
                        <a:t>DISADVANTAGES</a:t>
                      </a:r>
                      <a:endParaRPr kumimoji="0" lang="en-GB" sz="1900" b="1" i="0" u="none" strike="noStrike" cap="none" normalizeH="0" baseline="0" dirty="0">
                        <a:ln>
                          <a:noFill/>
                        </a:ln>
                        <a:solidFill>
                          <a:srgbClr val="006892"/>
                        </a:solidFill>
                        <a:effectLst>
                          <a:outerShdw blurRad="38100" dist="38100" dir="2700000" algn="tl">
                            <a:srgbClr val="C0C0C0"/>
                          </a:outerShdw>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69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900" b="1" i="0" u="none" strike="noStrike" cap="none" normalizeH="0" baseline="0">
                          <a:ln>
                            <a:noFill/>
                          </a:ln>
                          <a:solidFill>
                            <a:srgbClr val="006892"/>
                          </a:solidFill>
                          <a:effectLst/>
                          <a:latin typeface="Arial" charset="0"/>
                          <a:ea typeface="ＭＳ Ｐゴシック" pitchFamily="-110" charset="-128"/>
                        </a:rPr>
                        <a:t>1</a:t>
                      </a:r>
                      <a:endParaRPr kumimoji="0" lang="en-GB" sz="19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600" b="1" i="0" u="none" strike="noStrike" cap="none" normalizeH="0" baseline="0">
                          <a:ln>
                            <a:noFill/>
                          </a:ln>
                          <a:solidFill>
                            <a:srgbClr val="006892"/>
                          </a:solidFill>
                          <a:effectLst/>
                          <a:latin typeface="Arial" charset="0"/>
                          <a:ea typeface="ＭＳ Ｐゴシック" pitchFamily="-110" charset="-128"/>
                        </a:rPr>
                        <a:t>Immediate/Direct</a:t>
                      </a:r>
                      <a:endParaRPr kumimoji="0" lang="en-GB" sz="16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600" b="1" i="0" u="none" strike="noStrike" cap="none" normalizeH="0" baseline="0" dirty="0">
                          <a:ln>
                            <a:noFill/>
                          </a:ln>
                          <a:solidFill>
                            <a:srgbClr val="006892"/>
                          </a:solidFill>
                          <a:effectLst/>
                          <a:latin typeface="Arial" charset="0"/>
                          <a:ea typeface="ＭＳ Ｐゴシック" pitchFamily="-110" charset="-128"/>
                        </a:rPr>
                        <a:t>Bias/One persons view/Emotional</a:t>
                      </a:r>
                      <a:endParaRPr kumimoji="0" lang="en-GB" sz="1600" b="1" i="0" u="none" strike="noStrike" cap="none" normalizeH="0" baseline="0" dirty="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715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900" b="1" i="0" u="none" strike="noStrike" cap="none" normalizeH="0" baseline="0">
                          <a:ln>
                            <a:noFill/>
                          </a:ln>
                          <a:solidFill>
                            <a:srgbClr val="006892"/>
                          </a:solidFill>
                          <a:effectLst/>
                          <a:latin typeface="Arial" charset="0"/>
                          <a:ea typeface="ＭＳ Ｐゴシック" pitchFamily="-110" charset="-128"/>
                        </a:rPr>
                        <a:t>2</a:t>
                      </a:r>
                      <a:endParaRPr kumimoji="0" lang="en-GB" sz="19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600" b="1" i="0" u="none" strike="noStrike" cap="none" normalizeH="0" baseline="0">
                          <a:ln>
                            <a:noFill/>
                          </a:ln>
                          <a:solidFill>
                            <a:srgbClr val="006892"/>
                          </a:solidFill>
                          <a:effectLst/>
                          <a:latin typeface="Arial" charset="0"/>
                          <a:ea typeface="ＭＳ Ｐゴシック" pitchFamily="-110" charset="-128"/>
                        </a:rPr>
                        <a:t>Practical/Factual – easy to use/Record/ specific areas</a:t>
                      </a:r>
                      <a:endParaRPr kumimoji="0" lang="en-GB" sz="16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600" b="1" i="0" u="none" strike="noStrike" cap="none" normalizeH="0" baseline="0">
                          <a:ln>
                            <a:noFill/>
                          </a:ln>
                          <a:solidFill>
                            <a:srgbClr val="006892"/>
                          </a:solidFill>
                          <a:effectLst/>
                          <a:latin typeface="Arial" charset="0"/>
                          <a:ea typeface="ＭＳ Ｐゴシック" pitchFamily="-110" charset="-128"/>
                        </a:rPr>
                        <a:t>Can have a narrow focus/Time constraints/Miss key play/</a:t>
                      </a:r>
                      <a:endParaRPr kumimoji="0" lang="en-GB" sz="16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36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900" b="1" i="0" u="none" strike="noStrike" cap="none" normalizeH="0" baseline="0">
                          <a:ln>
                            <a:noFill/>
                          </a:ln>
                          <a:solidFill>
                            <a:srgbClr val="006892"/>
                          </a:solidFill>
                          <a:effectLst/>
                          <a:latin typeface="Arial" charset="0"/>
                          <a:ea typeface="ＭＳ Ｐゴシック" pitchFamily="-110" charset="-128"/>
                        </a:rPr>
                        <a:t>3</a:t>
                      </a:r>
                      <a:endParaRPr kumimoji="0" lang="en-GB" sz="19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600" b="1" i="0" u="none" strike="noStrike" cap="none" normalizeH="0" baseline="0">
                          <a:ln>
                            <a:noFill/>
                          </a:ln>
                          <a:solidFill>
                            <a:srgbClr val="006892"/>
                          </a:solidFill>
                          <a:effectLst/>
                          <a:latin typeface="Arial" charset="0"/>
                          <a:ea typeface="ＭＳ Ｐゴシック" pitchFamily="-110" charset="-128"/>
                        </a:rPr>
                        <a:t>Accurate/Visual/Playback/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600" b="1" i="0" u="none" strike="noStrike" cap="none" normalizeH="0" baseline="0">
                          <a:ln>
                            <a:noFill/>
                          </a:ln>
                          <a:solidFill>
                            <a:srgbClr val="006892"/>
                          </a:solidFill>
                          <a:effectLst/>
                          <a:latin typeface="Arial" charset="0"/>
                          <a:ea typeface="ＭＳ Ｐゴシック" pitchFamily="-110" charset="-128"/>
                        </a:rPr>
                        <a:t>See patterns of play</a:t>
                      </a:r>
                      <a:endParaRPr kumimoji="0" lang="en-GB" sz="16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600" b="1" i="0" u="none" strike="noStrike" cap="none" normalizeH="0" baseline="0">
                          <a:ln>
                            <a:noFill/>
                          </a:ln>
                          <a:solidFill>
                            <a:srgbClr val="006892"/>
                          </a:solidFill>
                          <a:effectLst/>
                          <a:latin typeface="Arial" charset="0"/>
                          <a:ea typeface="ＭＳ Ｐゴシック" pitchFamily="-110" charset="-128"/>
                        </a:rPr>
                        <a:t>Time consuming Cost/Miss off the ball movements/</a:t>
                      </a:r>
                      <a:endParaRPr kumimoji="0" lang="en-GB" sz="19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74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900" b="1" i="0" u="none" strike="noStrike" cap="none" normalizeH="0" baseline="0">
                          <a:ln>
                            <a:noFill/>
                          </a:ln>
                          <a:solidFill>
                            <a:srgbClr val="006892"/>
                          </a:solidFill>
                          <a:effectLst/>
                          <a:latin typeface="Arial" charset="0"/>
                          <a:ea typeface="ＭＳ Ｐゴシック" pitchFamily="-110" charset="-128"/>
                        </a:rPr>
                        <a:t>4</a:t>
                      </a:r>
                      <a:endParaRPr kumimoji="0" lang="en-GB" sz="19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600" b="1" i="0" u="none" strike="noStrike" cap="none" normalizeH="0" baseline="0">
                          <a:ln>
                            <a:noFill/>
                          </a:ln>
                          <a:solidFill>
                            <a:srgbClr val="006892"/>
                          </a:solidFill>
                          <a:effectLst/>
                          <a:latin typeface="Arial" charset="0"/>
                          <a:ea typeface="ＭＳ Ｐゴシック" pitchFamily="-110" charset="-128"/>
                        </a:rPr>
                        <a:t>Accurate – wide focus-Detailed/individual player</a:t>
                      </a:r>
                      <a:endParaRPr kumimoji="0" lang="en-GB" sz="16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600" b="1" i="0" u="none" strike="noStrike" cap="none" normalizeH="0" baseline="0">
                          <a:ln>
                            <a:noFill/>
                          </a:ln>
                          <a:solidFill>
                            <a:srgbClr val="006892"/>
                          </a:solidFill>
                          <a:effectLst/>
                          <a:latin typeface="Arial" charset="0"/>
                          <a:ea typeface="ＭＳ Ｐゴシック" pitchFamily="-110" charset="-128"/>
                        </a:rPr>
                        <a:t>Costly/Need for training/Equipment/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600" b="1" i="0" u="none" strike="noStrike" cap="none" normalizeH="0" baseline="0">
                          <a:ln>
                            <a:noFill/>
                          </a:ln>
                          <a:solidFill>
                            <a:srgbClr val="006892"/>
                          </a:solidFill>
                          <a:effectLst/>
                          <a:latin typeface="Arial" charset="0"/>
                          <a:ea typeface="ＭＳ Ｐゴシック" pitchFamily="-110" charset="-128"/>
                        </a:rPr>
                        <a:t>Computer Malfunction</a:t>
                      </a:r>
                      <a:endParaRPr kumimoji="0" lang="en-GB" sz="16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284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900" b="1" i="0" u="none" strike="noStrike" cap="none" normalizeH="0" baseline="0">
                          <a:ln>
                            <a:noFill/>
                          </a:ln>
                          <a:solidFill>
                            <a:srgbClr val="006892"/>
                          </a:solidFill>
                          <a:effectLst/>
                          <a:latin typeface="Arial" charset="0"/>
                          <a:ea typeface="ＭＳ Ｐゴシック" pitchFamily="-110" charset="-128"/>
                        </a:rPr>
                        <a:t>5</a:t>
                      </a:r>
                      <a:endParaRPr kumimoji="0" lang="en-GB" sz="19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600" b="1" i="0" u="none" strike="noStrike" cap="none" normalizeH="0" baseline="0">
                          <a:ln>
                            <a:noFill/>
                          </a:ln>
                          <a:solidFill>
                            <a:srgbClr val="006892"/>
                          </a:solidFill>
                          <a:effectLst/>
                          <a:latin typeface="Arial" charset="0"/>
                          <a:ea typeface="ＭＳ Ｐゴシック" pitchFamily="-110" charset="-128"/>
                        </a:rPr>
                        <a:t>Everyone can contribute/Openness/Clear the air/Goal setting</a:t>
                      </a:r>
                      <a:endParaRPr kumimoji="0" lang="en-GB" sz="16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600" b="1" i="0" u="none" strike="noStrike" cap="none" normalizeH="0" baseline="0" dirty="0">
                          <a:ln>
                            <a:noFill/>
                          </a:ln>
                          <a:solidFill>
                            <a:srgbClr val="006892"/>
                          </a:solidFill>
                          <a:effectLst/>
                          <a:latin typeface="Arial" charset="0"/>
                          <a:ea typeface="ＭＳ Ｐゴシック" pitchFamily="-110" charset="-128"/>
                        </a:rPr>
                        <a:t>Conflict/Lack of Honesty/If not chaired properly (tendency to ‘ramble') Row</a:t>
                      </a:r>
                      <a:endParaRPr kumimoji="0" lang="en-GB" sz="1600" b="1" i="0" u="none" strike="noStrike" cap="none" normalizeH="0" baseline="0" dirty="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2253802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B923932-8985-4B40-A303-A35839F4440F}"/>
              </a:ext>
            </a:extLst>
          </p:cNvPr>
          <p:cNvSpPr txBox="1">
            <a:spLocks noChangeArrowheads="1"/>
          </p:cNvSpPr>
          <p:nvPr/>
        </p:nvSpPr>
        <p:spPr bwMode="auto">
          <a:xfrm>
            <a:off x="2969136" y="1128715"/>
            <a:ext cx="62928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en-IE" altLang="en-US" sz="2800" b="1" dirty="0">
                <a:solidFill>
                  <a:srgbClr val="005B82"/>
                </a:solidFill>
              </a:rPr>
              <a:t>Why do we need the</a:t>
            </a:r>
            <a:r>
              <a:rPr lang="en-US" altLang="en-US" sz="2800" b="1" dirty="0">
                <a:solidFill>
                  <a:srgbClr val="005B82"/>
                </a:solidFill>
              </a:rPr>
              <a:t> </a:t>
            </a:r>
            <a:r>
              <a:rPr lang="en-IE" altLang="en-US" sz="2800" b="1" dirty="0">
                <a:solidFill>
                  <a:srgbClr val="005B82"/>
                </a:solidFill>
              </a:rPr>
              <a:t>Playing Facts?</a:t>
            </a:r>
          </a:p>
        </p:txBody>
      </p:sp>
      <p:sp>
        <p:nvSpPr>
          <p:cNvPr id="5" name="Rectangle 14">
            <a:extLst>
              <a:ext uri="{FF2B5EF4-FFF2-40B4-BE49-F238E27FC236}">
                <a16:creationId xmlns:a16="http://schemas.microsoft.com/office/drawing/2014/main" id="{D6FDF0C7-63E7-47B9-9A81-F5B90FAD7600}"/>
              </a:ext>
            </a:extLst>
          </p:cNvPr>
          <p:cNvSpPr>
            <a:spLocks noChangeArrowheads="1"/>
          </p:cNvSpPr>
          <p:nvPr/>
        </p:nvSpPr>
        <p:spPr bwMode="auto">
          <a:xfrm>
            <a:off x="2518636" y="5610335"/>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GB" altLang="en-US" b="1" dirty="0">
                <a:solidFill>
                  <a:schemeClr val="tx2"/>
                </a:solidFill>
                <a:latin typeface="Arial"/>
                <a:ea typeface="ＭＳ Ｐゴシック"/>
                <a:cs typeface="Times New Roman"/>
              </a:rPr>
              <a:t>Playing Facts Encourages Participant Feedback</a:t>
            </a:r>
            <a:endParaRPr lang="en-US" altLang="en-US" b="1" dirty="0">
              <a:solidFill>
                <a:schemeClr val="tx2"/>
              </a:solidFill>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5649272" y="5915135"/>
            <a:ext cx="7004954" cy="1062576"/>
          </a:xfrm>
          <a:prstGeom prst="rect">
            <a:avLst/>
          </a:prstGeom>
        </p:spPr>
      </p:pic>
      <p:pic>
        <p:nvPicPr>
          <p:cNvPr id="7" name="Picture 6"/>
          <p:cNvPicPr>
            <a:picLocks noChangeAspect="1"/>
          </p:cNvPicPr>
          <p:nvPr/>
        </p:nvPicPr>
        <p:blipFill>
          <a:blip r:embed="rId3"/>
          <a:stretch>
            <a:fillRect/>
          </a:stretch>
        </p:blipFill>
        <p:spPr>
          <a:xfrm>
            <a:off x="595798" y="5468912"/>
            <a:ext cx="1426731" cy="552283"/>
          </a:xfrm>
          <a:prstGeom prst="rect">
            <a:avLst/>
          </a:prstGeom>
        </p:spPr>
      </p:pic>
      <p:pic>
        <p:nvPicPr>
          <p:cNvPr id="8" name="Picture 7"/>
          <p:cNvPicPr>
            <a:picLocks noChangeAspect="1"/>
          </p:cNvPicPr>
          <p:nvPr/>
        </p:nvPicPr>
        <p:blipFill>
          <a:blip r:embed="rId2"/>
          <a:stretch>
            <a:fillRect/>
          </a:stretch>
        </p:blipFill>
        <p:spPr>
          <a:xfrm rot="10800000">
            <a:off x="0" y="3019"/>
            <a:ext cx="7004954" cy="1062576"/>
          </a:xfrm>
          <a:prstGeom prst="rect">
            <a:avLst/>
          </a:prstGeom>
        </p:spPr>
      </p:pic>
      <p:pic>
        <p:nvPicPr>
          <p:cNvPr id="9" name="Picture 8"/>
          <p:cNvPicPr>
            <a:picLocks noChangeAspect="1"/>
          </p:cNvPicPr>
          <p:nvPr/>
        </p:nvPicPr>
        <p:blipFill>
          <a:blip r:embed="rId4"/>
          <a:stretch>
            <a:fillRect/>
          </a:stretch>
        </p:blipFill>
        <p:spPr>
          <a:xfrm>
            <a:off x="3680848" y="1553267"/>
            <a:ext cx="4018258" cy="4018258"/>
          </a:xfrm>
          <a:prstGeom prst="rect">
            <a:avLst/>
          </a:prstGeom>
        </p:spPr>
      </p:pic>
      <p:pic>
        <p:nvPicPr>
          <p:cNvPr id="10" name="Picture 9"/>
          <p:cNvPicPr>
            <a:picLocks noChangeAspect="1"/>
          </p:cNvPicPr>
          <p:nvPr/>
        </p:nvPicPr>
        <p:blipFill>
          <a:blip r:embed="rId5"/>
          <a:stretch>
            <a:fillRect/>
          </a:stretch>
        </p:blipFill>
        <p:spPr>
          <a:xfrm>
            <a:off x="4953969" y="2096422"/>
            <a:ext cx="1485577" cy="368967"/>
          </a:xfrm>
          <a:prstGeom prst="rect">
            <a:avLst/>
          </a:prstGeom>
        </p:spPr>
      </p:pic>
      <p:pic>
        <p:nvPicPr>
          <p:cNvPr id="11" name="Picture 10"/>
          <p:cNvPicPr>
            <a:picLocks noChangeAspect="1"/>
          </p:cNvPicPr>
          <p:nvPr/>
        </p:nvPicPr>
        <p:blipFill>
          <a:blip r:embed="rId6"/>
          <a:stretch>
            <a:fillRect/>
          </a:stretch>
        </p:blipFill>
        <p:spPr>
          <a:xfrm>
            <a:off x="5951489" y="3067265"/>
            <a:ext cx="1475428" cy="318765"/>
          </a:xfrm>
          <a:prstGeom prst="rect">
            <a:avLst/>
          </a:prstGeom>
        </p:spPr>
      </p:pic>
      <p:pic>
        <p:nvPicPr>
          <p:cNvPr id="12" name="Picture 11"/>
          <p:cNvPicPr>
            <a:picLocks noChangeAspect="1"/>
          </p:cNvPicPr>
          <p:nvPr/>
        </p:nvPicPr>
        <p:blipFill>
          <a:blip r:embed="rId7"/>
          <a:stretch>
            <a:fillRect/>
          </a:stretch>
        </p:blipFill>
        <p:spPr>
          <a:xfrm>
            <a:off x="6098583" y="3937453"/>
            <a:ext cx="1197960" cy="355915"/>
          </a:xfrm>
          <a:prstGeom prst="rect">
            <a:avLst/>
          </a:prstGeom>
        </p:spPr>
      </p:pic>
      <p:pic>
        <p:nvPicPr>
          <p:cNvPr id="13" name="Picture 12"/>
          <p:cNvPicPr>
            <a:picLocks noChangeAspect="1"/>
          </p:cNvPicPr>
          <p:nvPr/>
        </p:nvPicPr>
        <p:blipFill>
          <a:blip r:embed="rId8"/>
          <a:stretch>
            <a:fillRect/>
          </a:stretch>
        </p:blipFill>
        <p:spPr>
          <a:xfrm>
            <a:off x="4979255" y="4575311"/>
            <a:ext cx="1340033" cy="554496"/>
          </a:xfrm>
          <a:prstGeom prst="rect">
            <a:avLst/>
          </a:prstGeom>
        </p:spPr>
      </p:pic>
      <p:pic>
        <p:nvPicPr>
          <p:cNvPr id="14" name="Picture 13"/>
          <p:cNvPicPr>
            <a:picLocks noChangeAspect="1"/>
          </p:cNvPicPr>
          <p:nvPr/>
        </p:nvPicPr>
        <p:blipFill>
          <a:blip r:embed="rId9"/>
          <a:stretch>
            <a:fillRect/>
          </a:stretch>
        </p:blipFill>
        <p:spPr>
          <a:xfrm>
            <a:off x="4097794" y="3866550"/>
            <a:ext cx="1171629" cy="567789"/>
          </a:xfrm>
          <a:prstGeom prst="rect">
            <a:avLst/>
          </a:prstGeom>
        </p:spPr>
      </p:pic>
      <p:pic>
        <p:nvPicPr>
          <p:cNvPr id="15" name="Picture 14"/>
          <p:cNvPicPr>
            <a:picLocks noChangeAspect="1"/>
          </p:cNvPicPr>
          <p:nvPr/>
        </p:nvPicPr>
        <p:blipFill>
          <a:blip r:embed="rId10"/>
          <a:stretch>
            <a:fillRect/>
          </a:stretch>
        </p:blipFill>
        <p:spPr>
          <a:xfrm>
            <a:off x="4231614" y="2803686"/>
            <a:ext cx="890715" cy="527158"/>
          </a:xfrm>
          <a:prstGeom prst="rect">
            <a:avLst/>
          </a:prstGeom>
        </p:spPr>
      </p:pic>
      <p:pic>
        <p:nvPicPr>
          <p:cNvPr id="16" name="Picture 15"/>
          <p:cNvPicPr>
            <a:picLocks noChangeAspect="1"/>
          </p:cNvPicPr>
          <p:nvPr/>
        </p:nvPicPr>
        <p:blipFill>
          <a:blip r:embed="rId11"/>
          <a:stretch>
            <a:fillRect/>
          </a:stretch>
        </p:blipFill>
        <p:spPr>
          <a:xfrm>
            <a:off x="5193229" y="3261165"/>
            <a:ext cx="958527" cy="605385"/>
          </a:xfrm>
          <a:prstGeom prst="rect">
            <a:avLst/>
          </a:prstGeom>
        </p:spPr>
      </p:pic>
    </p:spTree>
    <p:extLst>
      <p:ext uri="{BB962C8B-B14F-4D97-AF65-F5344CB8AC3E}">
        <p14:creationId xmlns:p14="http://schemas.microsoft.com/office/powerpoint/2010/main" val="3141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wipe(left)">
                                      <p:cBhvr>
                                        <p:cTn id="4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4576" y="-102503"/>
            <a:ext cx="5184183" cy="7094146"/>
          </a:xfrm>
          <a:prstGeom prst="rect">
            <a:avLst/>
          </a:prstGeom>
        </p:spPr>
      </p:pic>
      <p:sp>
        <p:nvSpPr>
          <p:cNvPr id="5" name="Title 1"/>
          <p:cNvSpPr>
            <a:spLocks noGrp="1"/>
          </p:cNvSpPr>
          <p:nvPr>
            <p:ph type="title"/>
          </p:nvPr>
        </p:nvSpPr>
        <p:spPr>
          <a:xfrm>
            <a:off x="560812" y="3508949"/>
            <a:ext cx="4249982" cy="868363"/>
          </a:xfrm>
        </p:spPr>
        <p:txBody>
          <a:bodyPr>
            <a:noAutofit/>
          </a:bodyPr>
          <a:lstStyle/>
          <a:p>
            <a:pPr eaLnBrk="1" hangingPunct="1"/>
            <a:r>
              <a:rPr lang="en-IE" altLang="en-US" sz="3200" b="1" dirty="0">
                <a:solidFill>
                  <a:schemeClr val="bg1"/>
                </a:solidFill>
                <a:latin typeface="Arial" charset="0"/>
                <a:ea typeface="Arial" charset="0"/>
                <a:cs typeface="Arial" charset="0"/>
              </a:rPr>
              <a:t>KEY</a:t>
            </a:r>
            <a:br>
              <a:rPr lang="en-IE" altLang="en-US" sz="3200" b="1" dirty="0">
                <a:solidFill>
                  <a:schemeClr val="bg1"/>
                </a:solidFill>
                <a:latin typeface="Arial" charset="0"/>
                <a:ea typeface="Arial" charset="0"/>
                <a:cs typeface="Arial" charset="0"/>
              </a:rPr>
            </a:br>
            <a:r>
              <a:rPr lang="en-IE" altLang="en-US" sz="3200" b="1" dirty="0">
                <a:solidFill>
                  <a:schemeClr val="bg1"/>
                </a:solidFill>
                <a:latin typeface="Arial" charset="0"/>
                <a:ea typeface="Arial" charset="0"/>
                <a:cs typeface="Arial" charset="0"/>
              </a:rPr>
              <a:t>MEASUREMENTS</a:t>
            </a:r>
            <a:endParaRPr lang="en-US" altLang="en-US" sz="3200" b="1" dirty="0">
              <a:solidFill>
                <a:schemeClr val="bg1"/>
              </a:solidFill>
              <a:latin typeface="Arial" charset="0"/>
              <a:ea typeface="Arial" charset="0"/>
              <a:cs typeface="Arial" charset="0"/>
            </a:endParaRPr>
          </a:p>
        </p:txBody>
      </p:sp>
      <p:pic>
        <p:nvPicPr>
          <p:cNvPr id="7" name="Picture 6"/>
          <p:cNvPicPr>
            <a:picLocks noChangeAspect="1"/>
          </p:cNvPicPr>
          <p:nvPr/>
        </p:nvPicPr>
        <p:blipFill>
          <a:blip r:embed="rId3"/>
          <a:stretch>
            <a:fillRect/>
          </a:stretch>
        </p:blipFill>
        <p:spPr>
          <a:xfrm>
            <a:off x="5626182" y="930759"/>
            <a:ext cx="4889500" cy="4826000"/>
          </a:xfrm>
          <a:prstGeom prst="rect">
            <a:avLst/>
          </a:prstGeom>
        </p:spPr>
      </p:pic>
      <p:pic>
        <p:nvPicPr>
          <p:cNvPr id="8" name="Picture 7"/>
          <p:cNvPicPr>
            <a:picLocks noChangeAspect="1"/>
          </p:cNvPicPr>
          <p:nvPr/>
        </p:nvPicPr>
        <p:blipFill>
          <a:blip r:embed="rId4"/>
          <a:stretch>
            <a:fillRect/>
          </a:stretch>
        </p:blipFill>
        <p:spPr>
          <a:xfrm>
            <a:off x="10088510" y="6026851"/>
            <a:ext cx="1426731" cy="552283"/>
          </a:xfrm>
          <a:prstGeom prst="rect">
            <a:avLst/>
          </a:prstGeom>
        </p:spPr>
      </p:pic>
    </p:spTree>
    <p:extLst>
      <p:ext uri="{BB962C8B-B14F-4D97-AF65-F5344CB8AC3E}">
        <p14:creationId xmlns:p14="http://schemas.microsoft.com/office/powerpoint/2010/main" val="191667863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05179" y="804083"/>
            <a:ext cx="6331811" cy="4594488"/>
          </a:xfrm>
          <a:prstGeom prst="rect">
            <a:avLst/>
          </a:prstGeom>
        </p:spPr>
      </p:pic>
      <p:pic>
        <p:nvPicPr>
          <p:cNvPr id="5" name="Picture 4"/>
          <p:cNvPicPr>
            <a:picLocks noChangeAspect="1"/>
          </p:cNvPicPr>
          <p:nvPr/>
        </p:nvPicPr>
        <p:blipFill>
          <a:blip r:embed="rId3"/>
          <a:stretch>
            <a:fillRect/>
          </a:stretch>
        </p:blipFill>
        <p:spPr>
          <a:xfrm>
            <a:off x="5649272" y="5795424"/>
            <a:ext cx="7004954" cy="1062576"/>
          </a:xfrm>
          <a:prstGeom prst="rect">
            <a:avLst/>
          </a:prstGeom>
        </p:spPr>
      </p:pic>
      <p:pic>
        <p:nvPicPr>
          <p:cNvPr id="6" name="Picture 5"/>
          <p:cNvPicPr>
            <a:picLocks noChangeAspect="1"/>
          </p:cNvPicPr>
          <p:nvPr/>
        </p:nvPicPr>
        <p:blipFill>
          <a:blip r:embed="rId4"/>
          <a:stretch>
            <a:fillRect/>
          </a:stretch>
        </p:blipFill>
        <p:spPr>
          <a:xfrm>
            <a:off x="595798" y="5468912"/>
            <a:ext cx="1426731" cy="552283"/>
          </a:xfrm>
          <a:prstGeom prst="rect">
            <a:avLst/>
          </a:prstGeom>
        </p:spPr>
      </p:pic>
      <p:pic>
        <p:nvPicPr>
          <p:cNvPr id="7" name="Picture 6"/>
          <p:cNvPicPr>
            <a:picLocks noChangeAspect="1"/>
          </p:cNvPicPr>
          <p:nvPr/>
        </p:nvPicPr>
        <p:blipFill>
          <a:blip r:embed="rId3"/>
          <a:stretch>
            <a:fillRect/>
          </a:stretch>
        </p:blipFill>
        <p:spPr>
          <a:xfrm rot="10800000">
            <a:off x="0" y="3019"/>
            <a:ext cx="7004954" cy="1062576"/>
          </a:xfrm>
          <a:prstGeom prst="rect">
            <a:avLst/>
          </a:prstGeom>
        </p:spPr>
      </p:pic>
    </p:spTree>
    <p:extLst>
      <p:ext uri="{BB962C8B-B14F-4D97-AF65-F5344CB8AC3E}">
        <p14:creationId xmlns:p14="http://schemas.microsoft.com/office/powerpoint/2010/main" val="1252105242"/>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800B46E478534DB02DB8C2F0ECA1E6" ma:contentTypeVersion="9" ma:contentTypeDescription="Create a new document." ma:contentTypeScope="" ma:versionID="3a6f62008977fb197e86ea35f4811523">
  <xsd:schema xmlns:xsd="http://www.w3.org/2001/XMLSchema" xmlns:xs="http://www.w3.org/2001/XMLSchema" xmlns:p="http://schemas.microsoft.com/office/2006/metadata/properties" xmlns:ns2="1bb91157-10f9-4c5d-be4b-bea387957a32" targetNamespace="http://schemas.microsoft.com/office/2006/metadata/properties" ma:root="true" ma:fieldsID="ac0695f7932e641bf805331aa8aaec69" ns2:_="">
    <xsd:import namespace="1bb91157-10f9-4c5d-be4b-bea387957a3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b91157-10f9-4c5d-be4b-bea387957a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41C123-180C-4343-A6DB-7C9E7DC0B95B}">
  <ds:schemaRefs>
    <ds:schemaRef ds:uri="http://schemas.microsoft.com/sharepoint/v3/contenttype/forms"/>
  </ds:schemaRefs>
</ds:datastoreItem>
</file>

<file path=customXml/itemProps2.xml><?xml version="1.0" encoding="utf-8"?>
<ds:datastoreItem xmlns:ds="http://schemas.openxmlformats.org/officeDocument/2006/customXml" ds:itemID="{248380DF-970A-4481-8237-B60DFE2CDB44}">
  <ds:schemaRefs>
    <ds:schemaRef ds:uri="http://purl.org/dc/elements/1.1/"/>
    <ds:schemaRef ds:uri="http://schemas.microsoft.com/office/2006/documentManagement/types"/>
    <ds:schemaRef ds:uri="http://purl.org/dc/terms/"/>
    <ds:schemaRef ds:uri="http://schemas.openxmlformats.org/package/2006/metadata/core-properties"/>
    <ds:schemaRef ds:uri="1bb91157-10f9-4c5d-be4b-bea387957a32"/>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923B610B-8252-4292-8E96-325094C2DD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b91157-10f9-4c5d-be4b-bea387957a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428</TotalTime>
  <Words>1705</Words>
  <Application>Microsoft Office PowerPoint</Application>
  <PresentationFormat>Widescreen</PresentationFormat>
  <Paragraphs>273</Paragraphs>
  <Slides>37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MS PGothic</vt:lpstr>
      <vt:lpstr>Arial</vt:lpstr>
      <vt:lpstr>Arial</vt:lpstr>
      <vt:lpstr>Arial,Sans-Serif</vt:lpstr>
      <vt:lpstr>Calibri</vt:lpstr>
      <vt:lpstr>Calibri Light</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MEASUREMENTS</vt:lpstr>
      <vt:lpstr>PowerPoint Presentation</vt:lpstr>
      <vt:lpstr>What Playing Facts should we look for ?</vt:lpstr>
      <vt:lpstr>Recording the Playing Facts</vt:lpstr>
      <vt:lpstr>Recording the Playing Facts</vt:lpstr>
      <vt:lpstr>PowerPoint Presentation</vt:lpstr>
      <vt:lpstr>Recording the Playing Facts</vt:lpstr>
      <vt:lpstr>How, Where and When to use Playing Facts?</vt:lpstr>
      <vt:lpstr>During a game</vt:lpstr>
      <vt:lpstr>Immediatley after the game</vt:lpstr>
      <vt:lpstr>Post Match Review </vt:lpstr>
      <vt:lpstr>PowerPoint Presentation</vt:lpstr>
      <vt:lpstr>Taking Action from the Playing Facts?</vt:lpstr>
      <vt:lpstr>PowerPoint Presentation</vt:lpstr>
      <vt:lpstr>PowerPoint Presentation</vt:lpstr>
      <vt:lpstr>Rules Outcome</vt:lpstr>
      <vt:lpstr>The Structure of the Rules</vt:lpstr>
      <vt:lpstr>The Structure of the Rules</vt:lpstr>
      <vt:lpstr>The Structure of the Rules</vt:lpstr>
      <vt:lpstr>Knowledge of Playing Rules</vt:lpstr>
      <vt:lpstr>Link to access  2019 Official Guide Part 1       2019 Official Guide Part 2</vt:lpstr>
      <vt:lpstr>Effective Planning for a CoachingSession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GAA Award 1 – Participant Feedback, Rules &amp; Planning Outcomes Review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Colm Clear Leinster</cp:lastModifiedBy>
  <cp:revision>58</cp:revision>
  <dcterms:created xsi:type="dcterms:W3CDTF">2020-06-03T11:41:28Z</dcterms:created>
  <dcterms:modified xsi:type="dcterms:W3CDTF">2021-11-01T15:28:02Z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0x010100A9800B46E478534DB02DB8C2F0ECA1E6</vt:lpwstr>
  </property>
</Properties>
</file>