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8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1159B7-D938-400B-AA70-2743351BD97B}" v="7" dt="2020-05-08T10:14:18.282"/>
    <p1510:client id="{EBB7E33C-0B80-44EA-A49F-C02C02245ECC}" v="10" dt="2020-07-24T08:53:50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8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donavan gpo sligo" userId="S::ross.donavan.gpo.sligo@gaa.ie::ac752a8d-980f-4083-9779-71b90147d951" providerId="AD" clId="Web-{411159B7-D938-400B-AA70-2743351BD97B}"/>
    <pc:docChg chg="modSld">
      <pc:chgData name="ross donavan gpo sligo" userId="S::ross.donavan.gpo.sligo@gaa.ie::ac752a8d-980f-4083-9779-71b90147d951" providerId="AD" clId="Web-{411159B7-D938-400B-AA70-2743351BD97B}" dt="2020-05-08T10:14:18.282" v="5" actId="20577"/>
      <pc:docMkLst>
        <pc:docMk/>
      </pc:docMkLst>
      <pc:sldChg chg="modSp">
        <pc:chgData name="ross donavan gpo sligo" userId="S::ross.donavan.gpo.sligo@gaa.ie::ac752a8d-980f-4083-9779-71b90147d951" providerId="AD" clId="Web-{411159B7-D938-400B-AA70-2743351BD97B}" dt="2020-05-08T10:08:52.436" v="2" actId="1076"/>
        <pc:sldMkLst>
          <pc:docMk/>
          <pc:sldMk cId="146110203" sldId="256"/>
        </pc:sldMkLst>
        <pc:picChg chg="mod">
          <ac:chgData name="ross donavan gpo sligo" userId="S::ross.donavan.gpo.sligo@gaa.ie::ac752a8d-980f-4083-9779-71b90147d951" providerId="AD" clId="Web-{411159B7-D938-400B-AA70-2743351BD97B}" dt="2020-05-08T10:08:52.436" v="2" actId="1076"/>
          <ac:picMkLst>
            <pc:docMk/>
            <pc:sldMk cId="146110203" sldId="256"/>
            <ac:picMk id="9" creationId="{00000000-0000-0000-0000-000000000000}"/>
          </ac:picMkLst>
        </pc:picChg>
        <pc:picChg chg="mod">
          <ac:chgData name="ross donavan gpo sligo" userId="S::ross.donavan.gpo.sligo@gaa.ie::ac752a8d-980f-4083-9779-71b90147d951" providerId="AD" clId="Web-{411159B7-D938-400B-AA70-2743351BD97B}" dt="2020-05-08T10:08:26.686" v="0" actId="1076"/>
          <ac:picMkLst>
            <pc:docMk/>
            <pc:sldMk cId="146110203" sldId="256"/>
            <ac:picMk id="16" creationId="{00000000-0000-0000-0000-000000000000}"/>
          </ac:picMkLst>
        </pc:picChg>
      </pc:sldChg>
      <pc:sldChg chg="modSp">
        <pc:chgData name="ross donavan gpo sligo" userId="S::ross.donavan.gpo.sligo@gaa.ie::ac752a8d-980f-4083-9779-71b90147d951" providerId="AD" clId="Web-{411159B7-D938-400B-AA70-2743351BD97B}" dt="2020-05-08T10:14:18.282" v="5" actId="20577"/>
        <pc:sldMkLst>
          <pc:docMk/>
          <pc:sldMk cId="1393532670" sldId="266"/>
        </pc:sldMkLst>
        <pc:spChg chg="mod">
          <ac:chgData name="ross donavan gpo sligo" userId="S::ross.donavan.gpo.sligo@gaa.ie::ac752a8d-980f-4083-9779-71b90147d951" providerId="AD" clId="Web-{411159B7-D938-400B-AA70-2743351BD97B}" dt="2020-05-08T10:14:18.282" v="5" actId="20577"/>
          <ac:spMkLst>
            <pc:docMk/>
            <pc:sldMk cId="1393532670" sldId="266"/>
            <ac:spMk id="8" creationId="{D4F4A01E-6BF7-401D-B1B3-13E966689C43}"/>
          </ac:spMkLst>
        </pc:spChg>
      </pc:sldChg>
    </pc:docChg>
  </pc:docChgLst>
  <pc:docChgLst>
    <pc:chgData name="Colm Clear" userId="S::colm.clear.leinster@gaa.ie::6e3650ad-a48c-4da4-8ba5-7b4d237ce1ce" providerId="AD" clId="Web-{EBB7E33C-0B80-44EA-A49F-C02C02245ECC}"/>
    <pc:docChg chg="modSld">
      <pc:chgData name="Colm Clear" userId="S::colm.clear.leinster@gaa.ie::6e3650ad-a48c-4da4-8ba5-7b4d237ce1ce" providerId="AD" clId="Web-{EBB7E33C-0B80-44EA-A49F-C02C02245ECC}" dt="2020-07-24T08:53:50.795" v="9" actId="1076"/>
      <pc:docMkLst>
        <pc:docMk/>
      </pc:docMkLst>
      <pc:sldChg chg="modSp">
        <pc:chgData name="Colm Clear" userId="S::colm.clear.leinster@gaa.ie::6e3650ad-a48c-4da4-8ba5-7b4d237ce1ce" providerId="AD" clId="Web-{EBB7E33C-0B80-44EA-A49F-C02C02245ECC}" dt="2020-07-24T08:53:50.795" v="9" actId="1076"/>
        <pc:sldMkLst>
          <pc:docMk/>
          <pc:sldMk cId="116719477" sldId="262"/>
        </pc:sldMkLst>
        <pc:picChg chg="mod">
          <ac:chgData name="Colm Clear" userId="S::colm.clear.leinster@gaa.ie::6e3650ad-a48c-4da4-8ba5-7b4d237ce1ce" providerId="AD" clId="Web-{EBB7E33C-0B80-44EA-A49F-C02C02245ECC}" dt="2020-07-24T08:53:28.575" v="4" actId="1076"/>
          <ac:picMkLst>
            <pc:docMk/>
            <pc:sldMk cId="116719477" sldId="262"/>
            <ac:picMk id="8" creationId="{00000000-0000-0000-0000-000000000000}"/>
          </ac:picMkLst>
        </pc:picChg>
        <pc:picChg chg="mod">
          <ac:chgData name="Colm Clear" userId="S::colm.clear.leinster@gaa.ie::6e3650ad-a48c-4da4-8ba5-7b4d237ce1ce" providerId="AD" clId="Web-{EBB7E33C-0B80-44EA-A49F-C02C02245ECC}" dt="2020-07-24T08:53:50.795" v="9" actId="1076"/>
          <ac:picMkLst>
            <pc:docMk/>
            <pc:sldMk cId="116719477" sldId="262"/>
            <ac:picMk id="10" creationId="{00000000-0000-0000-0000-000000000000}"/>
          </ac:picMkLst>
        </pc:picChg>
        <pc:picChg chg="mod">
          <ac:chgData name="Colm Clear" userId="S::colm.clear.leinster@gaa.ie::6e3650ad-a48c-4da4-8ba5-7b4d237ce1ce" providerId="AD" clId="Web-{EBB7E33C-0B80-44EA-A49F-C02C02245ECC}" dt="2020-07-24T08:53:42.904" v="7" actId="14100"/>
          <ac:picMkLst>
            <pc:docMk/>
            <pc:sldMk cId="116719477" sldId="262"/>
            <ac:picMk id="11" creationId="{00000000-0000-0000-0000-000000000000}"/>
          </ac:picMkLst>
        </pc:picChg>
        <pc:picChg chg="mod">
          <ac:chgData name="Colm Clear" userId="S::colm.clear.leinster@gaa.ie::6e3650ad-a48c-4da4-8ba5-7b4d237ce1ce" providerId="AD" clId="Web-{EBB7E33C-0B80-44EA-A49F-C02C02245ECC}" dt="2020-07-24T08:53:38.498" v="6" actId="1076"/>
          <ac:picMkLst>
            <pc:docMk/>
            <pc:sldMk cId="116719477" sldId="262"/>
            <ac:picMk id="12" creationId="{00000000-0000-0000-0000-000000000000}"/>
          </ac:picMkLst>
        </pc:picChg>
        <pc:picChg chg="mod">
          <ac:chgData name="Colm Clear" userId="S::colm.clear.leinster@gaa.ie::6e3650ad-a48c-4da4-8ba5-7b4d237ce1ce" providerId="AD" clId="Web-{EBB7E33C-0B80-44EA-A49F-C02C02245ECC}" dt="2020-07-24T08:53:34.810" v="5" actId="1076"/>
          <ac:picMkLst>
            <pc:docMk/>
            <pc:sldMk cId="116719477" sldId="262"/>
            <ac:picMk id="14" creationId="{00000000-0000-0000-0000-000000000000}"/>
          </ac:picMkLst>
        </pc:picChg>
        <pc:picChg chg="mod">
          <ac:chgData name="Colm Clear" userId="S::colm.clear.leinster@gaa.ie::6e3650ad-a48c-4da4-8ba5-7b4d237ce1ce" providerId="AD" clId="Web-{EBB7E33C-0B80-44EA-A49F-C02C02245ECC}" dt="2020-07-24T08:53:13.792" v="2" actId="1076"/>
          <ac:picMkLst>
            <pc:docMk/>
            <pc:sldMk cId="116719477" sldId="262"/>
            <ac:picMk id="15" creationId="{00000000-0000-0000-0000-000000000000}"/>
          </ac:picMkLst>
        </pc:picChg>
      </pc:sldChg>
      <pc:sldChg chg="modSp">
        <pc:chgData name="Colm Clear" userId="S::colm.clear.leinster@gaa.ie::6e3650ad-a48c-4da4-8ba5-7b4d237ce1ce" providerId="AD" clId="Web-{EBB7E33C-0B80-44EA-A49F-C02C02245ECC}" dt="2020-07-24T08:52:40.211" v="1" actId="1076"/>
        <pc:sldMkLst>
          <pc:docMk/>
          <pc:sldMk cId="1589099049" sldId="265"/>
        </pc:sldMkLst>
        <pc:spChg chg="mod">
          <ac:chgData name="Colm Clear" userId="S::colm.clear.leinster@gaa.ie::6e3650ad-a48c-4da4-8ba5-7b4d237ce1ce" providerId="AD" clId="Web-{EBB7E33C-0B80-44EA-A49F-C02C02245ECC}" dt="2020-07-24T08:52:36.273" v="0" actId="1076"/>
          <ac:spMkLst>
            <pc:docMk/>
            <pc:sldMk cId="1589099049" sldId="265"/>
            <ac:spMk id="6" creationId="{1A1740D0-10CD-4AF9-9FC0-7259192523BA}"/>
          </ac:spMkLst>
        </pc:spChg>
        <pc:spChg chg="mod">
          <ac:chgData name="Colm Clear" userId="S::colm.clear.leinster@gaa.ie::6e3650ad-a48c-4da4-8ba5-7b4d237ce1ce" providerId="AD" clId="Web-{EBB7E33C-0B80-44EA-A49F-C02C02245ECC}" dt="2020-07-24T08:52:40.211" v="1" actId="1076"/>
          <ac:spMkLst>
            <pc:docMk/>
            <pc:sldMk cId="1589099049" sldId="265"/>
            <ac:spMk id="9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33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68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8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603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060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8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014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52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12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496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886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893CB-9B56-E34E-8A6B-40790A9847C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008823-BC89-7246-8DBA-0BB801C6DD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915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emf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png"/><Relationship Id="rId5" Type="http://schemas.openxmlformats.org/officeDocument/2006/relationships/image" Target="../media/image2.emf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.emf"/><Relationship Id="rId7" Type="http://schemas.openxmlformats.org/officeDocument/2006/relationships/image" Target="../media/image15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11" Type="http://schemas.openxmlformats.org/officeDocument/2006/relationships/image" Target="../media/image19.emf"/><Relationship Id="rId5" Type="http://schemas.openxmlformats.org/officeDocument/2006/relationships/image" Target="../media/image13.emf"/><Relationship Id="rId10" Type="http://schemas.openxmlformats.org/officeDocument/2006/relationships/image" Target="../media/image18.emf"/><Relationship Id="rId4" Type="http://schemas.openxmlformats.org/officeDocument/2006/relationships/image" Target="../media/image2.emf"/><Relationship Id="rId9" Type="http://schemas.openxmlformats.org/officeDocument/2006/relationships/image" Target="../media/image17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image" Target="../media/image21.emf"/><Relationship Id="rId7" Type="http://schemas.openxmlformats.org/officeDocument/2006/relationships/image" Target="../media/image7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image" Target="../media/image2.emf"/><Relationship Id="rId7" Type="http://schemas.openxmlformats.org/officeDocument/2006/relationships/image" Target="../media/image28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10" Type="http://schemas.openxmlformats.org/officeDocument/2006/relationships/image" Target="../media/image31.emf"/><Relationship Id="rId4" Type="http://schemas.openxmlformats.org/officeDocument/2006/relationships/image" Target="../media/image25.emf"/><Relationship Id="rId9" Type="http://schemas.openxmlformats.org/officeDocument/2006/relationships/image" Target="../media/image3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580" y="4964030"/>
            <a:ext cx="12192000" cy="2635325"/>
          </a:xfrm>
          <a:prstGeom prst="rect">
            <a:avLst/>
          </a:prstGeom>
        </p:spPr>
      </p:pic>
      <p:sp>
        <p:nvSpPr>
          <p:cNvPr id="10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766397" y="3708138"/>
            <a:ext cx="8426450" cy="12271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Technical Proficiency</a:t>
            </a: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A5A50937-1C77-4611-9254-19B60D5D2BD5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4935276"/>
            <a:ext cx="530225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Course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451" y="2061559"/>
            <a:ext cx="2749129" cy="106417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76943" y="-208101"/>
            <a:ext cx="8399157" cy="4409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1020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595" y="7426448"/>
            <a:ext cx="3947598" cy="27095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3979" y="-236146"/>
            <a:ext cx="5184183" cy="70941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74637" y="5889017"/>
            <a:ext cx="1574083" cy="6093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351710">
            <a:off x="460017" y="2578443"/>
            <a:ext cx="3034411" cy="2500184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3662219" y="303729"/>
            <a:ext cx="10158188" cy="16369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– </a:t>
            </a:r>
          </a:p>
          <a:p>
            <a:pPr algn="l"/>
            <a:r>
              <a:rPr lang="en-IE" altLang="en-US" sz="40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Technical Proficiency Outcomes</a:t>
            </a:r>
            <a:endParaRPr lang="en-US" altLang="en-US" sz="40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4541301" y="1438180"/>
            <a:ext cx="6420377" cy="39411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By the end of this Module participants will be able </a:t>
            </a:r>
            <a:r>
              <a:rPr lang="en-US" altLang="en-US" sz="200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to:</a:t>
            </a:r>
            <a:br>
              <a:rPr lang="en-US" altLang="en-US" sz="200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20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IE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define Technical Proficiency</a:t>
            </a:r>
          </a:p>
          <a:p>
            <a:pPr marL="742950" lvl="1" indent="-285750">
              <a:buFont typeface="Arial" charset="0"/>
              <a:buChar char="•"/>
            </a:pPr>
            <a:r>
              <a:rPr lang="en-IE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identify different types of activities which can be used to develop Technical Proficiency</a:t>
            </a:r>
          </a:p>
          <a:p>
            <a:pPr marL="742950" lvl="1" indent="-285750">
              <a:buFont typeface="Arial" charset="0"/>
              <a:buChar char="•"/>
            </a:pPr>
            <a:r>
              <a:rPr lang="en-IE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Demonstrate effective ‘How to Coach Skills’ through the organisation of appropriate activities to develop Technical Proficiency</a:t>
            </a:r>
          </a:p>
          <a:p>
            <a:pPr marL="742950" lvl="1" indent="-285750">
              <a:buFont typeface="Arial" charset="0"/>
              <a:buChar char="•"/>
            </a:pPr>
            <a:r>
              <a:rPr lang="en-IE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identify key variables that can be altered to increase or decrease the difficulty of the activity</a:t>
            </a:r>
          </a:p>
          <a:p>
            <a:pPr marL="609600" indent="-609600"/>
            <a:endParaRPr lang="en-GB" altLang="en-US" sz="2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99091"/>
      </p:ext>
    </p:extLst>
  </p:cSld>
  <p:clrMapOvr>
    <a:masterClrMapping/>
  </p:clrMapOvr>
  <p:transition spd="slow">
    <p:push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-121554"/>
            <a:ext cx="6742556" cy="7452932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7276962" y="1270021"/>
            <a:ext cx="4258527" cy="2731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66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Technical </a:t>
            </a:r>
          </a:p>
          <a:p>
            <a:pPr algn="l"/>
            <a:r>
              <a:rPr lang="en-US" altLang="en-US" sz="66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Skills</a:t>
            </a:r>
          </a:p>
          <a:p>
            <a:pPr algn="l"/>
            <a:endParaRPr lang="en-US" altLang="en-US" sz="66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87893" y="4114906"/>
            <a:ext cx="1574083" cy="60932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91618" y="4660161"/>
            <a:ext cx="7629216" cy="4395677"/>
          </a:xfrm>
          <a:prstGeom prst="rect">
            <a:avLst/>
          </a:prstGeom>
        </p:spPr>
      </p:pic>
      <p:pic>
        <p:nvPicPr>
          <p:cNvPr id="8" name="slide 4">
            <a:hlinkClick r:id="" action="ppaction://media"/>
            <a:extLst>
              <a:ext uri="{FF2B5EF4-FFF2-40B4-BE49-F238E27FC236}">
                <a16:creationId xmlns:a16="http://schemas.microsoft.com/office/drawing/2014/main" id="{61629BA4-58E0-4B5A-810C-1C6083A5FC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6511" y="2200012"/>
            <a:ext cx="4548331" cy="3411248"/>
          </a:xfrm>
          <a:prstGeom prst="rect">
            <a:avLst/>
          </a:prstGeom>
          <a:ln w="6350" cap="flat">
            <a:solidFill>
              <a:srgbClr val="BFBFBF"/>
            </a:solidFill>
          </a:ln>
          <a:effectLst>
            <a:outerShdw blurRad="190500" dist="215900" dir="7200000" sx="101000" sy="101000" algn="t" rotWithShape="0">
              <a:srgbClr val="000000">
                <a:alpha val="20000"/>
              </a:srgbClr>
            </a:outerShdw>
          </a:effectLst>
          <a:scene3d>
            <a:camera prst="perspectiveRight" fov="3300000">
              <a:rot lat="0" lon="20100000" rev="0"/>
            </a:camera>
            <a:lightRig rig="threePt" dir="t">
              <a:rot lat="0" lon="0" rev="3600000"/>
            </a:lightRig>
          </a:scene3d>
          <a:sp3d extrusionH="952500">
            <a:extrusionClr>
              <a:srgbClr val="D9D9D9"/>
            </a:extrusionClr>
            <a:contourClr>
              <a:srgbClr val="D9D9D9"/>
            </a:contourClr>
          </a:sp3d>
        </p:spPr>
      </p:pic>
    </p:spTree>
    <p:extLst>
      <p:ext uri="{BB962C8B-B14F-4D97-AF65-F5344CB8AC3E}">
        <p14:creationId xmlns:p14="http://schemas.microsoft.com/office/powerpoint/2010/main" val="59235261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9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8880" y="5078438"/>
            <a:ext cx="12192000" cy="2635325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629701" y="91440"/>
            <a:ext cx="10158188" cy="16369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5B82"/>
                </a:solidFill>
                <a:latin typeface="Arial"/>
                <a:ea typeface="ＭＳ Ｐゴシック"/>
              </a:rPr>
              <a:t>The TPP Model </a:t>
            </a:r>
            <a:r>
              <a:rPr lang="en-US" altLang="en-US" sz="4800" b="1" dirty="0">
                <a:solidFill>
                  <a:srgbClr val="005B82"/>
                </a:solidFill>
                <a:latin typeface="Arial"/>
                <a:ea typeface="ＭＳ Ｐゴシック"/>
              </a:rPr>
              <a:t>–</a:t>
            </a:r>
            <a:r>
              <a:rPr lang="en-IE" altLang="en-US" sz="4800" b="1" dirty="0">
                <a:solidFill>
                  <a:srgbClr val="005B82"/>
                </a:solidFill>
                <a:latin typeface="Arial"/>
                <a:ea typeface="ＭＳ Ｐゴシック"/>
              </a:rPr>
              <a:t> Technical Proficiency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629701" y="1799519"/>
            <a:ext cx="7935179" cy="38145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28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What do we mean by Technical Proficiency?</a:t>
            </a:r>
            <a:endParaRPr lang="en-US" sz="28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algn="l"/>
            <a:endParaRPr lang="en-US" altLang="en-US" sz="20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algn="l">
              <a:spcBef>
                <a:spcPct val="80000"/>
              </a:spcBef>
              <a:buClr>
                <a:srgbClr val="005B82"/>
              </a:buClr>
            </a:pPr>
            <a:r>
              <a:rPr lang="en-US" altLang="en-US" sz="18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perform the techniques of the game</a:t>
            </a:r>
          </a:p>
          <a:p>
            <a:pPr marL="285750" indent="-285750" algn="l"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Accurately</a:t>
            </a:r>
          </a:p>
          <a:p>
            <a:pPr marL="285750" indent="-285750" algn="l"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Consistently</a:t>
            </a:r>
          </a:p>
          <a:p>
            <a:pPr marL="285750" indent="-285750" algn="l"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At Match Tempo which the game is being played</a:t>
            </a:r>
          </a:p>
          <a:p>
            <a:pPr algn="l">
              <a:spcBef>
                <a:spcPct val="80000"/>
              </a:spcBef>
              <a:buClr>
                <a:srgbClr val="005B82"/>
              </a:buClr>
            </a:pPr>
            <a:r>
              <a:rPr lang="en-US" altLang="en-US" sz="18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(</a:t>
            </a:r>
            <a:r>
              <a:rPr lang="en-IE" sz="18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U15-Senior games will vary in tempo and as a potential Award 1 coach you must be aware of this)</a:t>
            </a:r>
          </a:p>
          <a:p>
            <a:pPr marL="609600" indent="-609600"/>
            <a:endParaRPr lang="en-GB" altLang="en-US" sz="2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01" y="5786779"/>
            <a:ext cx="1574083" cy="609322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6999FEF7-0832-4002-BF44-C74080D429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647680" y="276918"/>
            <a:ext cx="977900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1010305"/>
      </p:ext>
    </p:extLst>
  </p:cSld>
  <p:clrMapOvr>
    <a:masterClrMapping/>
  </p:clrMapOvr>
  <p:transition spd="slow">
    <p:push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080" y="5088598"/>
            <a:ext cx="12192000" cy="2635325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629701" y="233680"/>
            <a:ext cx="11308299" cy="8444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5B82"/>
                </a:solidFill>
                <a:latin typeface="Arial"/>
                <a:ea typeface="ＭＳ Ｐゴシック"/>
              </a:rPr>
              <a:t>The </a:t>
            </a:r>
            <a:r>
              <a:rPr lang="en-GB" altLang="en-US" sz="4800" b="1" dirty="0">
                <a:solidFill>
                  <a:srgbClr val="005B82"/>
                </a:solidFill>
                <a:latin typeface="Arial"/>
                <a:ea typeface="ＭＳ Ｐゴシック"/>
              </a:rPr>
              <a:t>Wheel of Technical Proficiency:</a:t>
            </a:r>
            <a:endParaRPr lang="en-IE" altLang="en-US" sz="4800" b="1" dirty="0">
              <a:solidFill>
                <a:srgbClr val="005B82"/>
              </a:solidFill>
              <a:latin typeface="Arial"/>
              <a:ea typeface="ＭＳ Ｐゴシック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01" y="5796939"/>
            <a:ext cx="1574083" cy="6093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07080" y="1173480"/>
            <a:ext cx="5034280" cy="5034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47803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83689" y="1933824"/>
            <a:ext cx="2817631" cy="2817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840" y="5088598"/>
            <a:ext cx="12192000" cy="26353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701" y="5796939"/>
            <a:ext cx="1574083" cy="6093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1586" y="748060"/>
            <a:ext cx="1535929" cy="15359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03784" y="2830358"/>
            <a:ext cx="1483569" cy="148356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0710" y="4627937"/>
            <a:ext cx="1477526" cy="1487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1361" y="4823098"/>
            <a:ext cx="1573136" cy="157313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35562" y="3528257"/>
            <a:ext cx="1572640" cy="157264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55351" y="1515851"/>
            <a:ext cx="1476119" cy="147611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8571" y="190127"/>
            <a:ext cx="1476119" cy="147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47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6440" y="457200"/>
            <a:ext cx="822960" cy="8229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1635760"/>
            <a:ext cx="833120" cy="8331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2824480"/>
            <a:ext cx="833120" cy="8331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4013200"/>
            <a:ext cx="843280" cy="8432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6920" y="5212080"/>
            <a:ext cx="833120" cy="833120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C3D23607-BB79-476E-8C88-5278E4F699C8}"/>
              </a:ext>
            </a:extLst>
          </p:cNvPr>
          <p:cNvSpPr txBox="1">
            <a:spLocks noChangeArrowheads="1"/>
          </p:cNvSpPr>
          <p:nvPr/>
        </p:nvSpPr>
        <p:spPr>
          <a:xfrm>
            <a:off x="1840769" y="763180"/>
            <a:ext cx="6674837" cy="6064340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 typeface="Arial"/>
              <a:buNone/>
            </a:pPr>
            <a:r>
              <a:rPr lang="en-GB" altLang="en-US" b="1" dirty="0">
                <a:solidFill>
                  <a:srgbClr val="006892"/>
                </a:solidFill>
                <a:latin typeface="arial" charset="0"/>
              </a:rPr>
              <a:t>=  Introduce</a:t>
            </a:r>
            <a:r>
              <a:rPr lang="en-GB" altLang="en-US" dirty="0">
                <a:solidFill>
                  <a:srgbClr val="006892"/>
                </a:solidFill>
                <a:latin typeface="arial" charset="0"/>
              </a:rPr>
              <a:t> </a:t>
            </a:r>
            <a:r>
              <a:rPr lang="en-GB" altLang="en-US" b="1" dirty="0">
                <a:solidFill>
                  <a:srgbClr val="006892"/>
                </a:solidFill>
                <a:latin typeface="arial" charset="0"/>
              </a:rPr>
              <a:t> </a:t>
            </a:r>
            <a:endParaRPr lang="en-GB" altLang="en-US" b="1" dirty="0">
              <a:solidFill>
                <a:srgbClr val="006892"/>
              </a:solidFill>
              <a:latin typeface="arial" charset="0"/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  <a:t>Use age appropriate language</a:t>
            </a:r>
            <a:b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</a:br>
            <a:endParaRPr lang="en-GB" altLang="en-US" sz="2000" dirty="0">
              <a:solidFill>
                <a:srgbClr val="006892"/>
              </a:solidFill>
              <a:latin typeface="arial" charset="0"/>
              <a:cs typeface="Arial"/>
            </a:endParaRPr>
          </a:p>
          <a:p>
            <a:pPr marL="0" indent="0">
              <a:lnSpc>
                <a:spcPct val="80000"/>
              </a:lnSpc>
              <a:buFont typeface="Arial"/>
              <a:buNone/>
            </a:pPr>
            <a:r>
              <a:rPr lang="en-GB" altLang="en-US" b="1" dirty="0">
                <a:solidFill>
                  <a:srgbClr val="006892"/>
                </a:solidFill>
                <a:latin typeface="arial" charset="0"/>
                <a:cs typeface="Arial"/>
              </a:rPr>
              <a:t>= Demonstrate</a:t>
            </a:r>
          </a:p>
          <a:p>
            <a:pPr marL="457200" indent="-457200">
              <a:lnSpc>
                <a:spcPct val="80000"/>
              </a:lnSpc>
            </a:pPr>
            <a: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  <a:t>Ensure all players can see</a:t>
            </a:r>
            <a:b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</a:br>
            <a:endParaRPr lang="en-GB" altLang="en-US" sz="2000" dirty="0">
              <a:solidFill>
                <a:srgbClr val="006892"/>
              </a:solidFill>
              <a:latin typeface="arial" charset="0"/>
              <a:cs typeface="Arial"/>
            </a:endParaRPr>
          </a:p>
          <a:p>
            <a:pPr marL="0" indent="0">
              <a:lnSpc>
                <a:spcPct val="80000"/>
              </a:lnSpc>
              <a:buFont typeface="Arial"/>
              <a:buNone/>
            </a:pPr>
            <a:r>
              <a:rPr lang="en-GB" altLang="en-US" b="1" dirty="0">
                <a:solidFill>
                  <a:srgbClr val="006892"/>
                </a:solidFill>
                <a:latin typeface="arial" charset="0"/>
                <a:cs typeface="Arial"/>
              </a:rPr>
              <a:t>= Explain</a:t>
            </a:r>
          </a:p>
          <a:p>
            <a:pPr marL="342900" indent="-342900">
              <a:lnSpc>
                <a:spcPct val="80000"/>
              </a:lnSpc>
            </a:pPr>
            <a: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  <a:t>  Be brief, simple and direct</a:t>
            </a:r>
            <a:b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</a:br>
            <a:endParaRPr lang="en-GB" dirty="0">
              <a:solidFill>
                <a:srgbClr val="006892"/>
              </a:solidFill>
              <a:latin typeface="arial" charset="0"/>
            </a:endParaRPr>
          </a:p>
          <a:p>
            <a:pPr marL="0" indent="0">
              <a:lnSpc>
                <a:spcPct val="80000"/>
              </a:lnSpc>
              <a:buFont typeface="Arial"/>
              <a:buNone/>
            </a:pPr>
            <a:r>
              <a:rPr lang="en-GB" altLang="en-US" b="1" dirty="0">
                <a:solidFill>
                  <a:srgbClr val="006892"/>
                </a:solidFill>
                <a:latin typeface="arial" charset="0"/>
                <a:cs typeface="Arial"/>
              </a:rPr>
              <a:t>= Action</a:t>
            </a:r>
          </a:p>
          <a:p>
            <a:pPr marL="457200" indent="-457200">
              <a:lnSpc>
                <a:spcPct val="80000"/>
              </a:lnSpc>
            </a:pPr>
            <a: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  <a:t>Encourage focus on head, hands and feet</a:t>
            </a:r>
            <a:b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</a:br>
            <a:endParaRPr lang="en-GB" altLang="en-US" sz="2000" dirty="0">
              <a:solidFill>
                <a:srgbClr val="006892"/>
              </a:solidFill>
              <a:latin typeface="arial" charset="0"/>
              <a:cs typeface="Arial"/>
            </a:endParaRPr>
          </a:p>
          <a:p>
            <a:pPr marL="0" indent="0">
              <a:lnSpc>
                <a:spcPct val="80000"/>
              </a:lnSpc>
              <a:buFont typeface="Arial"/>
              <a:buNone/>
            </a:pPr>
            <a:r>
              <a:rPr lang="en-GB" altLang="en-US" b="1" dirty="0">
                <a:solidFill>
                  <a:srgbClr val="006892"/>
                </a:solidFill>
                <a:latin typeface="arial" charset="0"/>
                <a:cs typeface="Arial"/>
              </a:rPr>
              <a:t>= Looking</a:t>
            </a:r>
          </a:p>
          <a:p>
            <a:pPr marL="457200" indent="-457200">
              <a:lnSpc>
                <a:spcPct val="80000"/>
              </a:lnSpc>
            </a:pPr>
            <a:r>
              <a:rPr lang="en-GB" altLang="en-US" sz="2000" dirty="0">
                <a:solidFill>
                  <a:srgbClr val="006892"/>
                </a:solidFill>
                <a:latin typeface="arial" charset="0"/>
                <a:cs typeface="Arial"/>
              </a:rPr>
              <a:t> </a:t>
            </a:r>
            <a:r>
              <a:rPr lang="en-GB" altLang="en-US" sz="2000" dirty="0" err="1">
                <a:solidFill>
                  <a:srgbClr val="006892"/>
                </a:solidFill>
                <a:latin typeface="arial" charset="0"/>
                <a:cs typeface="Arial"/>
              </a:rPr>
              <a:t>P.A.R.feedback</a:t>
            </a:r>
            <a:endParaRPr lang="en-GB" altLang="en-US" sz="2000" dirty="0">
              <a:solidFill>
                <a:srgbClr val="006892"/>
              </a:solidFill>
              <a:latin typeface="arial" charset="0"/>
              <a:cs typeface="Arial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2640" y="-314594"/>
            <a:ext cx="6742556" cy="7452932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8590319" y="2292034"/>
            <a:ext cx="4258527" cy="2731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30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The </a:t>
            </a:r>
          </a:p>
          <a:p>
            <a:pPr algn="l"/>
            <a:r>
              <a:rPr lang="en-US" altLang="en-US" sz="66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IDEAL </a:t>
            </a:r>
          </a:p>
          <a:p>
            <a:pPr algn="l"/>
            <a:r>
              <a:rPr lang="en-US" altLang="en-US" sz="30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Principle</a:t>
            </a:r>
          </a:p>
          <a:p>
            <a:pPr algn="l"/>
            <a:endParaRPr lang="en-US" altLang="en-US" sz="66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77893" y="5994400"/>
            <a:ext cx="1574083" cy="60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8998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599221" y="812800"/>
            <a:ext cx="11308299" cy="84447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5B82"/>
                </a:solidFill>
                <a:latin typeface="Arial"/>
                <a:ea typeface="ＭＳ Ｐゴシック"/>
              </a:rPr>
              <a:t>How can you modify the activities to challenge the players at their level?</a:t>
            </a:r>
          </a:p>
          <a:p>
            <a:pPr algn="l"/>
            <a:endParaRPr lang="en-IE" altLang="en-US" sz="4800" b="1" dirty="0">
              <a:solidFill>
                <a:srgbClr val="005B82"/>
              </a:solidFill>
              <a:latin typeface="Arial"/>
              <a:ea typeface="ＭＳ Ｐゴシック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080" y="5088598"/>
            <a:ext cx="12192000" cy="2635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01" y="5796939"/>
            <a:ext cx="1574083" cy="6093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6280" y="1503680"/>
            <a:ext cx="2098040" cy="20980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98731" y="3341078"/>
            <a:ext cx="1747520" cy="17475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31379" y="1531112"/>
            <a:ext cx="2043176" cy="204317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46251" y="3444240"/>
            <a:ext cx="2540000" cy="2540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91614" y="1598260"/>
            <a:ext cx="2062480" cy="206248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5295" y="3484047"/>
            <a:ext cx="2445436" cy="244543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4566" y="1657279"/>
            <a:ext cx="1826768" cy="1826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62492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60031" y="396240"/>
            <a:ext cx="1051652" cy="58826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-2178163" y="-594932"/>
            <a:ext cx="6742556" cy="745293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A1740D0-10CD-4AF9-9FC0-7259192523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45" y="2330389"/>
            <a:ext cx="3119119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ga-IE" altLang="en-US" sz="3200" b="1">
                <a:solidFill>
                  <a:schemeClr val="bg1"/>
                </a:solidFill>
              </a:rPr>
              <a:t>An Easy Way of </a:t>
            </a:r>
          </a:p>
          <a:p>
            <a:pPr eaLnBrk="1" hangingPunct="1">
              <a:lnSpc>
                <a:spcPct val="90000"/>
              </a:lnSpc>
            </a:pPr>
            <a:r>
              <a:rPr lang="ga-IE" altLang="en-US" sz="3200" b="1" dirty="0">
                <a:solidFill>
                  <a:schemeClr val="bg1"/>
                </a:solidFill>
              </a:rPr>
              <a:t>Remembering this?</a:t>
            </a:r>
            <a:endParaRPr lang="en-IE" alt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TextBox 11">
            <a:extLst>
              <a:ext uri="{FF2B5EF4-FFF2-40B4-BE49-F238E27FC236}">
                <a16:creationId xmlns:a16="http://schemas.microsoft.com/office/drawing/2014/main" id="{A243C8B1-7BF1-4DF0-BED8-2AD6E49C45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02960" y="775791"/>
            <a:ext cx="8077200" cy="5878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  <a:t>= Space More space or less?</a:t>
            </a:r>
          </a:p>
          <a:p>
            <a:pPr eaLnBrk="1" hangingPunct="1"/>
            <a:b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</a:br>
            <a:endParaRPr lang="en-US" altLang="en-US" sz="2000" b="1" dirty="0">
              <a:solidFill>
                <a:srgbClr val="006892"/>
              </a:solidFill>
              <a:latin typeface="Arial"/>
              <a:ea typeface="ＭＳ Ｐゴシック"/>
            </a:endParaRPr>
          </a:p>
          <a:p>
            <a:pPr eaLnBrk="1" hangingPunct="1"/>
            <a:endParaRPr lang="en-US" altLang="en-US" sz="2000" b="1" dirty="0">
              <a:solidFill>
                <a:srgbClr val="006892"/>
              </a:solidFill>
            </a:endParaRPr>
          </a:p>
          <a:p>
            <a:pPr eaLnBrk="1" hangingPunct="1"/>
            <a: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  <a:t>= Time  Limit the time or give more time</a:t>
            </a:r>
          </a:p>
          <a:p>
            <a:pPr eaLnBrk="1" hangingPunct="1"/>
            <a:b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</a:br>
            <a:endParaRPr lang="en-US" altLang="en-US" sz="2000" b="1" dirty="0">
              <a:solidFill>
                <a:srgbClr val="006892"/>
              </a:solidFill>
              <a:latin typeface="Arial"/>
              <a:ea typeface="ＭＳ Ｐゴシック"/>
            </a:endParaRPr>
          </a:p>
          <a:p>
            <a:pPr eaLnBrk="1" hangingPunct="1"/>
            <a:endParaRPr lang="en-US" altLang="en-US" sz="2000" b="1" dirty="0">
              <a:solidFill>
                <a:srgbClr val="006892"/>
              </a:solidFill>
              <a:latin typeface="Arial"/>
              <a:ea typeface="ＭＳ Ｐゴシック"/>
            </a:endParaRPr>
          </a:p>
          <a:p>
            <a:pPr eaLnBrk="1" hangingPunct="1"/>
            <a: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  <a:t>= Equipment  Different type of ball?</a:t>
            </a:r>
          </a:p>
          <a:p>
            <a:pPr eaLnBrk="1" hangingPunct="1"/>
            <a:endParaRPr lang="en-US" altLang="en-US" sz="2000" b="1" dirty="0">
              <a:solidFill>
                <a:srgbClr val="006892"/>
              </a:solidFill>
              <a:latin typeface="Arial"/>
              <a:ea typeface="ＭＳ Ｐゴシック"/>
            </a:endParaRPr>
          </a:p>
          <a:p>
            <a:pPr eaLnBrk="1" hangingPunct="1"/>
            <a: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  <a:t> </a:t>
            </a:r>
          </a:p>
          <a:p>
            <a:pPr eaLnBrk="1" hangingPunct="1"/>
            <a:endParaRPr lang="en-US" altLang="en-US" sz="2000" b="1" dirty="0">
              <a:solidFill>
                <a:srgbClr val="006892"/>
              </a:solidFill>
            </a:endParaRPr>
          </a:p>
          <a:p>
            <a:pPr eaLnBrk="1" hangingPunct="1"/>
            <a: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  <a:t>= Personnel More players, or less</a:t>
            </a:r>
          </a:p>
          <a:p>
            <a:pPr eaLnBrk="1" hangingPunct="1"/>
            <a:b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</a:rPr>
            </a:br>
            <a:endParaRPr lang="en-US" altLang="en-US" sz="2000" b="1" dirty="0">
              <a:solidFill>
                <a:srgbClr val="006892"/>
              </a:solidFill>
              <a:latin typeface="Arial"/>
              <a:ea typeface="ＭＳ Ｐゴシック"/>
              <a:cs typeface="Arial"/>
            </a:endParaRPr>
          </a:p>
          <a:p>
            <a:endParaRPr lang="en-US" altLang="en-US" sz="2000" b="1" dirty="0">
              <a:solidFill>
                <a:srgbClr val="006892"/>
              </a:solidFill>
              <a:latin typeface="Arial"/>
              <a:ea typeface="ＭＳ Ｐゴシック"/>
              <a:cs typeface="Arial"/>
            </a:endParaRPr>
          </a:p>
          <a:p>
            <a:r>
              <a:rPr lang="en-US" altLang="en-US" sz="2000" b="1" dirty="0">
                <a:solidFill>
                  <a:srgbClr val="006892"/>
                </a:solidFill>
                <a:latin typeface="Arial"/>
                <a:ea typeface="ＭＳ Ｐゴシック"/>
                <a:cs typeface="Arial"/>
              </a:rPr>
              <a:t>= R</a:t>
            </a:r>
            <a:r>
              <a:rPr lang="en-US" sz="2000" b="1" dirty="0">
                <a:solidFill>
                  <a:srgbClr val="006892"/>
                </a:solidFill>
                <a:latin typeface="Arial"/>
                <a:ea typeface="ＭＳ Ｐゴシック"/>
                <a:cs typeface="Arial"/>
              </a:rPr>
              <a:t>ules/conditions of the activity.</a:t>
            </a:r>
          </a:p>
          <a:p>
            <a:endParaRPr lang="en-US" altLang="en-US" sz="1800" b="0" dirty="0">
              <a:latin typeface="Arial"/>
              <a:ea typeface="ＭＳ Ｐゴシック"/>
            </a:endParaRPr>
          </a:p>
          <a:p>
            <a:pPr eaLnBrk="1" hangingPunct="1"/>
            <a:r>
              <a:rPr lang="en-US" altLang="en-US" sz="1800" b="0" dirty="0">
                <a:latin typeface="Arial"/>
                <a:ea typeface="ＭＳ Ｐゴシック"/>
              </a:rPr>
              <a:t>	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9493" y="5974219"/>
            <a:ext cx="1574083" cy="60932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38777" y="3999246"/>
            <a:ext cx="376759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E" sz="1400" b="1" dirty="0">
                <a:solidFill>
                  <a:schemeClr val="bg1"/>
                </a:solidFill>
                <a:ea typeface="ＭＳ Ｐゴシック"/>
                <a:cs typeface="Calibri"/>
              </a:rPr>
              <a:t>Perform the technique</a:t>
            </a:r>
          </a:p>
          <a:p>
            <a:r>
              <a:rPr lang="en-IE" sz="1400" b="1" dirty="0">
                <a:solidFill>
                  <a:schemeClr val="bg1"/>
                </a:solidFill>
                <a:ea typeface="ＭＳ Ｐゴシック"/>
                <a:cs typeface="Calibri"/>
              </a:rPr>
              <a:t>Perform the technique moving​</a:t>
            </a:r>
          </a:p>
          <a:p>
            <a:r>
              <a:rPr lang="en-IE" sz="1400" b="1" dirty="0">
                <a:solidFill>
                  <a:schemeClr val="bg1"/>
                </a:solidFill>
                <a:ea typeface="ＭＳ Ｐゴシック"/>
                <a:cs typeface="Calibri"/>
              </a:rPr>
              <a:t>Perform the technique under pressure</a:t>
            </a:r>
            <a:r>
              <a:rPr lang="en-US" sz="1400" b="1" dirty="0">
                <a:solidFill>
                  <a:schemeClr val="bg1"/>
                </a:solidFill>
                <a:ea typeface="ＭＳ Ｐゴシック"/>
                <a:cs typeface="Calibri"/>
              </a:rPr>
              <a:t>​</a:t>
            </a:r>
          </a:p>
          <a:p>
            <a:r>
              <a:rPr lang="en-IE" sz="1400" b="1" dirty="0">
                <a:solidFill>
                  <a:schemeClr val="bg1"/>
                </a:solidFill>
                <a:ea typeface="ＭＳ Ｐゴシック"/>
                <a:cs typeface="Calibri"/>
              </a:rPr>
              <a:t>Perform the technique in the game</a:t>
            </a:r>
          </a:p>
        </p:txBody>
      </p:sp>
    </p:spTree>
    <p:extLst>
      <p:ext uri="{BB962C8B-B14F-4D97-AF65-F5344CB8AC3E}">
        <p14:creationId xmlns:p14="http://schemas.microsoft.com/office/powerpoint/2010/main" val="158909904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4119" y="5481645"/>
            <a:ext cx="12192000" cy="2635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328" y="7965579"/>
            <a:ext cx="1574083" cy="609322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3672379" y="366482"/>
            <a:ext cx="10158188" cy="163695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– </a:t>
            </a:r>
          </a:p>
          <a:p>
            <a:pPr algn="l"/>
            <a:r>
              <a:rPr lang="en-IE" altLang="en-US" sz="40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Technical Proficiency Outcomes</a:t>
            </a:r>
          </a:p>
          <a:p>
            <a:pPr algn="l"/>
            <a:r>
              <a:rPr lang="en-IE" altLang="en-US" sz="40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Review</a:t>
            </a:r>
            <a:endParaRPr lang="en-US" altLang="en-US" sz="40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4430204" y="1519460"/>
            <a:ext cx="7010619" cy="46375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2000" b="1" dirty="0">
                <a:solidFill>
                  <a:srgbClr val="006892"/>
                </a:solidFill>
                <a:latin typeface="Arial"/>
                <a:ea typeface="Arial" charset="0"/>
                <a:cs typeface="Arial"/>
              </a:rPr>
              <a:t>By the end of this Module participants will:</a:t>
            </a:r>
            <a:br>
              <a:rPr lang="en-US" altLang="en-US" sz="2000" b="1" dirty="0">
                <a:latin typeface="Arial" charset="0"/>
                <a:ea typeface="Arial" charset="0"/>
                <a:cs typeface="Arial" charset="0"/>
              </a:rPr>
            </a:br>
            <a:endParaRPr lang="en-US" altLang="en-US" sz="20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define Technical Proficiency</a:t>
            </a:r>
            <a:b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identify different types of activities which can be used to develop Technical Proficiency</a:t>
            </a:r>
            <a:b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identify key variables that can be altered to increase or decrease the difficulty of the activity</a:t>
            </a:r>
            <a:b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Demonstrate effective ‘How to Coach Skills’ through the </a:t>
            </a:r>
            <a:r>
              <a:rPr lang="en-US" altLang="en-US" dirty="0" err="1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 of appropriate activities to develop Technical Proficiency</a:t>
            </a:r>
          </a:p>
          <a:p>
            <a:pPr marL="609600" indent="-609600"/>
            <a:endParaRPr lang="en-GB" altLang="en-US" sz="2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53979" y="-236146"/>
            <a:ext cx="5184183" cy="709414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351710">
            <a:off x="460017" y="2578443"/>
            <a:ext cx="3034411" cy="2500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532670"/>
      </p:ext>
    </p:extLst>
  </p:cSld>
  <p:clrMapOvr>
    <a:masterClrMapping/>
  </p:clrMapOvr>
  <p:transition spd="slow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428789" y="-574555"/>
            <a:ext cx="12116436" cy="80985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3920" y="4590758"/>
            <a:ext cx="12192000" cy="2635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1597" y="5667315"/>
            <a:ext cx="1574083" cy="609322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4805680" y="834622"/>
            <a:ext cx="6614160" cy="7823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ga-IE" altLang="en-US" sz="4800" b="1" dirty="0">
                <a:solidFill>
                  <a:srgbClr val="005B82"/>
                </a:solidFill>
                <a:latin typeface="Arial" charset="0"/>
                <a:ea typeface="Arial" charset="0"/>
                <a:cs typeface="Arial" charset="0"/>
              </a:rPr>
              <a:t>Now is your opportunity to show how well you can coach !</a:t>
            </a:r>
          </a:p>
          <a:p>
            <a:pPr algn="l"/>
            <a:endParaRPr lang="en-IE" altLang="en-US" sz="4800" b="1" dirty="0">
              <a:solidFill>
                <a:srgbClr val="005B82"/>
              </a:solidFill>
              <a:latin typeface="Arial"/>
              <a:ea typeface="ＭＳ Ｐゴシック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4607450" y="1489830"/>
            <a:ext cx="7010619" cy="32280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Use the skill allocated. Chat about the coaching points (how to do the skill).</a:t>
            </a:r>
            <a:b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Follow the IDEAL model and coach the skill to the group.</a:t>
            </a:r>
            <a:b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In your group set up an appropriate activity to allow participants to practice – coach the skill as they practice.</a:t>
            </a:r>
            <a:b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Using STEPR as your guide progress the skill using games and/or drills</a:t>
            </a:r>
          </a:p>
          <a:p>
            <a:pPr marL="609600" indent="-609600"/>
            <a:endParaRPr lang="en-GB" altLang="en-US" sz="2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8687647" y="4494952"/>
            <a:ext cx="4258527" cy="2731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40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THANK YOU</a:t>
            </a:r>
          </a:p>
          <a:p>
            <a:pPr algn="l"/>
            <a:endParaRPr lang="en-US" altLang="en-US" sz="66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43195"/>
      </p:ext>
    </p:extLst>
  </p:cSld>
  <p:clrMapOvr>
    <a:masterClrMapping/>
  </p:clrMapOvr>
  <p:transition spd="slow">
    <p:push dir="r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800B46E478534DB02DB8C2F0ECA1E6" ma:contentTypeVersion="9" ma:contentTypeDescription="Create a new document." ma:contentTypeScope="" ma:versionID="3a6f62008977fb197e86ea35f4811523">
  <xsd:schema xmlns:xsd="http://www.w3.org/2001/XMLSchema" xmlns:xs="http://www.w3.org/2001/XMLSchema" xmlns:p="http://schemas.microsoft.com/office/2006/metadata/properties" xmlns:ns2="1bb91157-10f9-4c5d-be4b-bea387957a32" targetNamespace="http://schemas.microsoft.com/office/2006/metadata/properties" ma:root="true" ma:fieldsID="ac0695f7932e641bf805331aa8aaec69" ns2:_="">
    <xsd:import namespace="1bb91157-10f9-4c5d-be4b-bea387957a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b91157-10f9-4c5d-be4b-bea387957a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5E21B0B-1FA9-431F-AF33-BCA64CD04C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11BA48-066C-45FF-AE04-6F433E0B0C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b91157-10f9-4c5d-be4b-bea387957a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C1486A5-3343-4BBF-A7CC-786386AF0917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458</Words>
  <Application>Microsoft Office PowerPoint</Application>
  <PresentationFormat>Widescreen</PresentationFormat>
  <Paragraphs>70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ＭＳ Ｐゴシック</vt:lpstr>
      <vt:lpstr>arial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Colm Clear</cp:lastModifiedBy>
  <cp:revision>41</cp:revision>
  <dcterms:created xsi:type="dcterms:W3CDTF">2020-05-06T10:52:27Z</dcterms:created>
  <dcterms:modified xsi:type="dcterms:W3CDTF">2020-08-26T10:01:17Z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0x010100A9800B46E478534DB02DB8C2F0ECA1E6</vt:lpwstr>
  </property>
</Properties>
</file>