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8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A569BF-5806-40A1-A257-855EBEEB93EB}" v="5" dt="2020-08-26T10:41:46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69091" autoAdjust="0"/>
  </p:normalViewPr>
  <p:slideViewPr>
    <p:cSldViewPr snapToGrid="0" snapToObjects="1">
      <p:cViewPr varScale="1">
        <p:scale>
          <a:sx n="59" d="100"/>
          <a:sy n="59" d="100"/>
        </p:scale>
        <p:origin x="94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lm Clear" userId="S::colm.clear.leinster@gaa.ie::6e3650ad-a48c-4da4-8ba5-7b4d237ce1ce" providerId="AD" clId="Web-{59A569BF-5806-40A1-A257-855EBEEB93EB}"/>
    <pc:docChg chg="modSld">
      <pc:chgData name="Colm Clear" userId="S::colm.clear.leinster@gaa.ie::6e3650ad-a48c-4da4-8ba5-7b4d237ce1ce" providerId="AD" clId="Web-{59A569BF-5806-40A1-A257-855EBEEB93EB}" dt="2020-08-26T10:41:46.353" v="3"/>
      <pc:docMkLst>
        <pc:docMk/>
      </pc:docMkLst>
      <pc:sldChg chg="addSp delSp modSp">
        <pc:chgData name="Colm Clear" userId="S::colm.clear.leinster@gaa.ie::6e3650ad-a48c-4da4-8ba5-7b4d237ce1ce" providerId="AD" clId="Web-{59A569BF-5806-40A1-A257-855EBEEB93EB}" dt="2020-08-26T10:41:46.353" v="3"/>
        <pc:sldMkLst>
          <pc:docMk/>
          <pc:sldMk cId="1424369466" sldId="259"/>
        </pc:sldMkLst>
        <pc:picChg chg="add del mod">
          <ac:chgData name="Colm Clear" userId="S::colm.clear.leinster@gaa.ie::6e3650ad-a48c-4da4-8ba5-7b4d237ce1ce" providerId="AD" clId="Web-{59A569BF-5806-40A1-A257-855EBEEB93EB}" dt="2020-08-26T10:41:46.353" v="3"/>
          <ac:picMkLst>
            <pc:docMk/>
            <pc:sldMk cId="1424369466" sldId="259"/>
            <ac:picMk id="2" creationId="{73833F1F-7D1A-4F3F-9412-DCA6C0A49437}"/>
          </ac:picMkLst>
        </pc:picChg>
        <pc:picChg chg="mod">
          <ac:chgData name="Colm Clear" userId="S::colm.clear.leinster@gaa.ie::6e3650ad-a48c-4da4-8ba5-7b4d237ce1ce" providerId="AD" clId="Web-{59A569BF-5806-40A1-A257-855EBEEB93EB}" dt="2020-08-26T10:39:48.501" v="0" actId="1076"/>
          <ac:picMkLst>
            <pc:docMk/>
            <pc:sldMk cId="1424369466" sldId="259"/>
            <ac:picMk id="14" creationId="{00000000-0000-0000-0000-000000000000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06-02T13:12:03.83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5904 11960 513 0 0,'0'0'-513'0'0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EDDBD-5AF7-4AE7-AC1A-E5B4DE187433}" type="datetimeFigureOut">
              <a:rPr lang="en-IE" smtClean="0"/>
              <a:t>26/08/2020</a:t>
            </a:fld>
            <a:endParaRPr lang="en-I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9723DC-728A-4139-8DD7-479BDC858BE2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053269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4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216716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723DC-728A-4139-8DD7-479BDC858BE2}" type="slidenum">
              <a:rPr lang="en-IE" smtClean="0"/>
              <a:t>7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875066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816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919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935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54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526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82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152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548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324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971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464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92612-9794-2945-A493-486C8BA326DE}" type="datetimeFigureOut">
              <a:rPr lang="en-US" smtClean="0"/>
              <a:t>8/26/2020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F0702-A28C-AB49-91B2-0682E8377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256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emf"/><Relationship Id="rId5" Type="http://schemas.openxmlformats.org/officeDocument/2006/relationships/customXml" Target="../ink/ink1.xml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em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emf"/><Relationship Id="rId5" Type="http://schemas.openxmlformats.org/officeDocument/2006/relationships/image" Target="../media/image2.emf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emf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6.png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emf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18.png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emf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0.png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3.emf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2.png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5.emf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4.png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openxmlformats.org/officeDocument/2006/relationships/image" Target="../media/image3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emf"/><Relationship Id="rId5" Type="http://schemas.openxmlformats.org/officeDocument/2006/relationships/image" Target="../media/image31.emf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6.png"/><Relationship Id="rId4" Type="http://schemas.openxmlformats.org/officeDocument/2006/relationships/image" Target="../media/image35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25007" y="-82101"/>
            <a:ext cx="12449908" cy="93374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863" y="4835783"/>
            <a:ext cx="12192000" cy="2635325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1400057" y="3639659"/>
            <a:ext cx="8426450" cy="12271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Team Play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5A50937-1C77-4611-9254-19B60D5D2BD5}"/>
              </a:ext>
            </a:extLst>
          </p:cNvPr>
          <p:cNvSpPr txBox="1">
            <a:spLocks noChangeArrowheads="1"/>
          </p:cNvSpPr>
          <p:nvPr/>
        </p:nvSpPr>
        <p:spPr>
          <a:xfrm>
            <a:off x="2667518" y="4719649"/>
            <a:ext cx="530225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GAA Award 1 Course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83" y="3639659"/>
            <a:ext cx="2749129" cy="106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7299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4576" y="-102503"/>
            <a:ext cx="5184183" cy="70941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4637" y="5889017"/>
            <a:ext cx="1574083" cy="6093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351710">
            <a:off x="604856" y="2416268"/>
            <a:ext cx="3562986" cy="293570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5097613" y="956804"/>
            <a:ext cx="6721446" cy="446311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By the end of this Module participants will be able to:</a:t>
            </a:r>
            <a:br>
              <a:rPr lang="en-US" alt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20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Define Team Play in Gaelic games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Identify the key factors involved in Team Play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Identify the position of "Team Play" on the Decision Making Continuum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Identify the principles of Attack and </a:t>
            </a:r>
            <a:r>
              <a:rPr lang="en-US" altLang="en-US" sz="1400" dirty="0" err="1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Defence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Understand how to progress activities to develop Team Play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Be able to identify key variables that can be altered to increase or decrease the difficulty of the activity</a:t>
            </a:r>
            <a:b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altLang="en-US" sz="1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 algn="l">
              <a:buFont typeface="Arial" charset="0"/>
              <a:buChar char="•"/>
            </a:pP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Demonstrate effective ‘How to Coach Skills’ through the </a:t>
            </a:r>
            <a:r>
              <a:rPr lang="en-US" altLang="en-US" sz="1400" dirty="0" err="1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altLang="en-US" sz="14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 of appropriate activities to develop Team Play</a:t>
            </a:r>
          </a:p>
          <a:p>
            <a:pPr marL="609600" indent="-609600"/>
            <a:endParaRPr lang="en-GB" altLang="en-US" sz="2400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D4F4A01E-6BF7-401D-B1B3-13E966689C43}"/>
              </a:ext>
            </a:extLst>
          </p:cNvPr>
          <p:cNvSpPr txBox="1">
            <a:spLocks noChangeArrowheads="1"/>
          </p:cNvSpPr>
          <p:nvPr/>
        </p:nvSpPr>
        <p:spPr>
          <a:xfrm>
            <a:off x="3174662" y="-680155"/>
            <a:ext cx="10158188" cy="16369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altLang="en-US" sz="48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GAA Award 1 – </a:t>
            </a:r>
            <a:r>
              <a:rPr lang="en-IE" altLang="en-US" sz="32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Team Play Objectives</a:t>
            </a:r>
            <a:endParaRPr lang="en-US" altLang="en-US" sz="32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6907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D8667D31-7D71-48BA-90DE-B4B2CC2E8B6D}"/>
              </a:ext>
            </a:extLst>
          </p:cNvPr>
          <p:cNvSpPr txBox="1">
            <a:spLocks noChangeArrowheads="1"/>
          </p:cNvSpPr>
          <p:nvPr/>
        </p:nvSpPr>
        <p:spPr>
          <a:xfrm>
            <a:off x="359019" y="1896036"/>
            <a:ext cx="8480425" cy="4478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 algn="ctr"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 algn="ctr">
              <a:buFont typeface="Wingdings" panose="05000000000000000000" pitchFamily="2" charset="2"/>
              <a:buNone/>
            </a:pPr>
            <a:endParaRPr lang="en-US" altLang="en-US" sz="1400" dirty="0"/>
          </a:p>
          <a:p>
            <a:pPr algn="ctr"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rgbClr val="006892"/>
                </a:solidFill>
              </a:rPr>
              <a:t>The Ability to Anticipate Movements and </a:t>
            </a:r>
            <a:r>
              <a:rPr lang="en-US" altLang="en-US" dirty="0" err="1">
                <a:solidFill>
                  <a:srgbClr val="006892"/>
                </a:solidFill>
              </a:rPr>
              <a:t>Synchronise</a:t>
            </a:r>
            <a:r>
              <a:rPr lang="en-US" altLang="en-US" dirty="0">
                <a:solidFill>
                  <a:srgbClr val="006892"/>
                </a:solidFill>
              </a:rPr>
              <a:t> Who Goes Where During Play or Set Piece Situations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C8A0FEA8-23D1-4F83-8CC3-74FD6933F7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1619" y="2016443"/>
            <a:ext cx="5322888" cy="1481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>
            <a:lvl1pPr marL="190500" indent="-1905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rgbClr val="006892"/>
                </a:solidFill>
              </a:rPr>
              <a:t>What do we mean by Team Play?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7C325F5B-9DEA-439A-978C-61EF6F0906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767" y="1759268"/>
            <a:ext cx="3881437" cy="17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>
            <a:lvl1pPr marL="457200" indent="-4572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6892"/>
                </a:solidFill>
              </a:rPr>
              <a:t>Know who and where?</a:t>
            </a: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6892"/>
                </a:solidFill>
              </a:rPr>
              <a:t>Combination play with team mates to: </a:t>
            </a: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AutoNum type="arabicPeriod"/>
            </a:pPr>
            <a:r>
              <a:rPr lang="en-US" altLang="en-US" sz="1800" dirty="0">
                <a:solidFill>
                  <a:srgbClr val="006892"/>
                </a:solidFill>
              </a:rPr>
              <a:t>Increase the chances of scoring when in possession</a:t>
            </a: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AutoNum type="arabicPeriod"/>
            </a:pPr>
            <a:r>
              <a:rPr lang="en-US" altLang="en-US" sz="1800" dirty="0">
                <a:solidFill>
                  <a:srgbClr val="006892"/>
                </a:solidFill>
              </a:rPr>
              <a:t>Decrease the chances of opponents scoring when not in possession</a:t>
            </a:r>
          </a:p>
        </p:txBody>
      </p:sp>
      <p:pic>
        <p:nvPicPr>
          <p:cNvPr id="10" name="Picture 8" descr="A close up of a logo&#10;&#10;Description generated with high confidence">
            <a:extLst>
              <a:ext uri="{FF2B5EF4-FFF2-40B4-BE49-F238E27FC236}">
                <a16:creationId xmlns:a16="http://schemas.microsoft.com/office/drawing/2014/main" id="{B6154B65-2DCA-4C9E-8E4B-CBC2338C3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777" y="2431806"/>
            <a:ext cx="2628205" cy="262475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0" y="-21308"/>
            <a:ext cx="12192000" cy="1830069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9950" y="275433"/>
            <a:ext cx="6278562" cy="86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IE" altLang="en-US" sz="3600" b="1" dirty="0">
                <a:solidFill>
                  <a:schemeClr val="bg1"/>
                </a:solidFill>
                <a:latin typeface="Arial"/>
                <a:ea typeface="ＭＳ Ｐゴシック"/>
              </a:rPr>
              <a:t>The TPP Model </a:t>
            </a:r>
            <a:r>
              <a:rPr lang="en-US" altLang="en-US" sz="3600" b="1" dirty="0">
                <a:solidFill>
                  <a:schemeClr val="bg1"/>
                </a:solidFill>
                <a:latin typeface="Arial"/>
                <a:ea typeface="ＭＳ Ｐゴシック"/>
              </a:rPr>
              <a:t>–</a:t>
            </a:r>
            <a:r>
              <a:rPr lang="en-IE" altLang="en-US" sz="3600" b="1" dirty="0">
                <a:solidFill>
                  <a:schemeClr val="bg1"/>
                </a:solidFill>
                <a:latin typeface="Arial"/>
                <a:ea typeface="ＭＳ Ｐゴシック"/>
              </a:rPr>
              <a:t> Team Play</a:t>
            </a:r>
          </a:p>
        </p:txBody>
      </p:sp>
    </p:spTree>
    <p:extLst>
      <p:ext uri="{BB962C8B-B14F-4D97-AF65-F5344CB8AC3E}">
        <p14:creationId xmlns:p14="http://schemas.microsoft.com/office/powerpoint/2010/main" val="60384392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6836" y="4872913"/>
            <a:ext cx="9325164" cy="2015652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768DA5C-E875-4723-BD3D-0F76F49B87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0396347"/>
              </p:ext>
            </p:extLst>
          </p:nvPr>
        </p:nvGraphicFramePr>
        <p:xfrm>
          <a:off x="1962381" y="505911"/>
          <a:ext cx="9569366" cy="4190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4683">
                  <a:extLst>
                    <a:ext uri="{9D8B030D-6E8A-4147-A177-3AD203B41FA5}">
                      <a16:colId xmlns:a16="http://schemas.microsoft.com/office/drawing/2014/main" val="1332010871"/>
                    </a:ext>
                  </a:extLst>
                </a:gridCol>
                <a:gridCol w="4784683">
                  <a:extLst>
                    <a:ext uri="{9D8B030D-6E8A-4147-A177-3AD203B41FA5}">
                      <a16:colId xmlns:a16="http://schemas.microsoft.com/office/drawing/2014/main" val="1849539934"/>
                    </a:ext>
                  </a:extLst>
                </a:gridCol>
              </a:tblGrid>
              <a:tr h="532911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00577D"/>
                          </a:solidFill>
                        </a:rPr>
                        <a:t>Tactical Prowess/Decision Making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00577D"/>
                          </a:solidFill>
                        </a:rPr>
                        <a:t>Team Play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6176771"/>
                  </a:ext>
                </a:extLst>
              </a:tr>
              <a:tr h="1432478"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Individual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It is an individual Skill that needs to be developed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Let the player make the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Give the player opportunities to practice using different activities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solidFill>
                          <a:srgbClr val="00577D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Team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Players need to practice working together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The coach/team direct the decisions</a:t>
                      </a:r>
                    </a:p>
                    <a:p>
                      <a:pPr lvl="0">
                        <a:buNone/>
                      </a:pPr>
                      <a:endParaRPr lang="en-US" sz="2400" dirty="0">
                        <a:solidFill>
                          <a:srgbClr val="00577D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rgbClr val="00577D"/>
                          </a:solidFill>
                        </a:rPr>
                        <a:t>Give players the opportunity to practice using different activities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4898149"/>
                  </a:ext>
                </a:extLst>
              </a:tr>
            </a:tbl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-1" y="0"/>
            <a:ext cx="3541853" cy="765579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82FC4F6E-D1AC-4898-B1CA-8B47A0E2E001}"/>
              </a:ext>
            </a:extLst>
          </p:cNvPr>
          <p:cNvSpPr/>
          <p:nvPr/>
        </p:nvSpPr>
        <p:spPr>
          <a:xfrm>
            <a:off x="2866836" y="4666470"/>
            <a:ext cx="1943100" cy="1931864"/>
          </a:xfrm>
          <a:prstGeom prst="ellipse">
            <a:avLst/>
          </a:prstGeom>
          <a:blipFill>
            <a:blip r:embed="rId5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F41526F-F223-430F-B227-5D3D8514F306}"/>
              </a:ext>
            </a:extLst>
          </p:cNvPr>
          <p:cNvSpPr/>
          <p:nvPr/>
        </p:nvSpPr>
        <p:spPr>
          <a:xfrm>
            <a:off x="7772399" y="4696422"/>
            <a:ext cx="1943100" cy="1931864"/>
          </a:xfrm>
          <a:prstGeom prst="ellipse">
            <a:avLst/>
          </a:prstGeom>
          <a:blipFill>
            <a:blip r:embed="rId6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42436946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743" y="1684835"/>
            <a:ext cx="10188515" cy="381970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213" y="1281688"/>
            <a:ext cx="2977043" cy="2977043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15645" y="319903"/>
            <a:ext cx="8703373" cy="868363"/>
          </a:xfrm>
        </p:spPr>
        <p:txBody>
          <a:bodyPr>
            <a:normAutofit fontScale="90000"/>
          </a:bodyPr>
          <a:lstStyle/>
          <a:p>
            <a:r>
              <a:rPr lang="en-IE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Continuum of Skill Development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27" y="6024430"/>
            <a:ext cx="1574083" cy="60932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119018" y="2693671"/>
            <a:ext cx="2479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SSG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19018" y="3094208"/>
            <a:ext cx="2982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Conditioned Games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19018" y="3494746"/>
            <a:ext cx="2982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577D"/>
                </a:solidFill>
                <a:latin typeface="Arial" charset="0"/>
                <a:ea typeface="Arial" charset="0"/>
                <a:cs typeface="Arial" charset="0"/>
              </a:rPr>
              <a:t>Practice Plays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189045FA-DABB-45E2-9E9F-18C972757621}"/>
                  </a:ext>
                </a:extLst>
              </p14:cNvPr>
              <p14:cNvContentPartPr/>
              <p14:nvPr/>
            </p14:nvContentPartPr>
            <p14:xfrm>
              <a:off x="2978799" y="4904581"/>
              <a:ext cx="9525" cy="9525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189045FA-DABB-45E2-9E9F-18C972757621}"/>
                  </a:ext>
                </a:extLst>
              </p:cNvPr>
              <p:cNvPicPr/>
              <p:nvPr/>
            </p:nvPicPr>
            <p:blipFill/>
            <p:spPr/>
          </p:pic>
        </mc:Fallback>
      </mc:AlternateContent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6836" y="4872913"/>
            <a:ext cx="9325164" cy="201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58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351" y="141881"/>
            <a:ext cx="10265037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94265"/>
            <a:ext cx="5184183" cy="7094146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453" y="2597865"/>
            <a:ext cx="3334471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  <a:t>Principles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5400" b="1" dirty="0">
                <a:solidFill>
                  <a:schemeClr val="bg1"/>
                </a:solidFill>
                <a:latin typeface="Arial"/>
                <a:ea typeface="ＭＳ Ｐゴシック"/>
              </a:rPr>
              <a:t>of Attack</a:t>
            </a:r>
            <a:endParaRPr lang="en-IE" altLang="en-US" sz="5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00678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77789"/>
            <a:ext cx="5184183" cy="7094146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929" y="2803811"/>
            <a:ext cx="366398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GB" altLang="en-US" sz="5400" b="1" dirty="0">
                <a:solidFill>
                  <a:schemeClr val="bg1"/>
                </a:solidFill>
                <a:latin typeface="Arial"/>
                <a:ea typeface="ＭＳ Ｐゴシック"/>
              </a:rPr>
              <a:t>Principles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5400" b="1" dirty="0">
                <a:solidFill>
                  <a:schemeClr val="bg1"/>
                </a:solidFill>
                <a:latin typeface="Arial"/>
                <a:ea typeface="ＭＳ Ｐゴシック"/>
              </a:rPr>
              <a:t>of Defence</a:t>
            </a:r>
            <a:endParaRPr lang="en-IE" altLang="en-US" sz="5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1003" y="-148281"/>
            <a:ext cx="114314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21744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650" y="-778653"/>
            <a:ext cx="7440234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36188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rlow Goal">
            <a:hlinkClick r:id="" action="ppaction://media"/>
          </p:cNvPr>
          <p:cNvPicPr>
            <a:picLocks noGrp="1" noChangeAspect="1"/>
          </p:cNvPicPr>
          <p:nvPr>
            <p:ph sz="half"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6505" y="1277046"/>
            <a:ext cx="8429625" cy="47418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9858" y="5951074"/>
            <a:ext cx="4532142" cy="9796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91706" y="2458721"/>
            <a:ext cx="2468953" cy="168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898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7" name="SBuT_jW0E0dDTgJr">
            <a:hlinkClick r:id="" action="ppaction://media"/>
          </p:cNvPr>
          <p:cNvPicPr>
            <a:picLocks noGrp="1" noChangeAspect="1"/>
          </p:cNvPicPr>
          <p:nvPr>
            <p:ph sz="half"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9153" y="1203380"/>
            <a:ext cx="8476262" cy="487377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8331" y="2720785"/>
            <a:ext cx="2590752" cy="183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210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7" name="The Loop">
            <a:hlinkClick r:id="" action="ppaction://media"/>
          </p:cNvPr>
          <p:cNvPicPr>
            <a:picLocks noGrp="1" noChangeAspect="1"/>
          </p:cNvPicPr>
          <p:nvPr>
            <p:ph sz="half" idx="4294967295"/>
            <a:videoFile r:link="rId1"/>
            <p:extLst>
              <p:ext uri="{DAA4B4D4-6D71-4841-9C94-3DE7FCFB9230}">
                <p14:media xmlns:p14="http://schemas.microsoft.com/office/powerpoint/2010/main" r:embed="rId2">
                  <p14:trim st="347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7726" y="1097988"/>
            <a:ext cx="8255204" cy="467383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7598" y="2337624"/>
            <a:ext cx="2106878" cy="219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129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7" name="Signals">
            <a:hlinkClick r:id="" action="ppaction://media"/>
          </p:cNvPr>
          <p:cNvPicPr>
            <a:picLocks noGrp="1" noChangeAspect="1"/>
          </p:cNvPicPr>
          <p:nvPr>
            <p:ph sz="half"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1815" y="1352086"/>
            <a:ext cx="8178420" cy="45989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35711" y="2462233"/>
            <a:ext cx="2850812" cy="194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01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10" name="Dub V Tyrone Create Space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6088" y="1170579"/>
            <a:ext cx="8053337" cy="4528650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5773" y="2281743"/>
            <a:ext cx="2726321" cy="218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9635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858" y="5914590"/>
            <a:ext cx="4532142" cy="9796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6606746" cy="99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5650" y="345895"/>
            <a:ext cx="1574083" cy="609322"/>
          </a:xfrm>
          <a:prstGeom prst="rect">
            <a:avLst/>
          </a:prstGeom>
        </p:spPr>
      </p:pic>
      <p:pic>
        <p:nvPicPr>
          <p:cNvPr id="8" name="Donegal Kickout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4745" y="1210825"/>
            <a:ext cx="8429625" cy="4740249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13885" y="2195383"/>
            <a:ext cx="2078600" cy="247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380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5270" y="-1972687"/>
            <a:ext cx="9168652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0" y="0"/>
            <a:ext cx="8991600" cy="1943552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8855" y="233667"/>
            <a:ext cx="542073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4000" b="1">
                <a:solidFill>
                  <a:schemeClr val="bg1"/>
                </a:solidFill>
                <a:latin typeface="Arial"/>
                <a:ea typeface="ＭＳ Ｐゴシック"/>
              </a:rPr>
              <a:t>How do we develop Team play?</a:t>
            </a:r>
            <a:endParaRPr lang="en-IE" altLang="en-US" sz="40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sp>
        <p:nvSpPr>
          <p:cNvPr id="10" name="Content Placeholder 5"/>
          <p:cNvSpPr>
            <a:spLocks noGrp="1"/>
          </p:cNvSpPr>
          <p:nvPr>
            <p:ph sz="half" idx="1"/>
          </p:nvPr>
        </p:nvSpPr>
        <p:spPr>
          <a:xfrm>
            <a:off x="763587" y="2495550"/>
            <a:ext cx="7464425" cy="3498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It's your first coaching session with your U-16 group.  </a:t>
            </a:r>
            <a:b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US" sz="24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You've never coached them before.</a:t>
            </a:r>
            <a:b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</a:br>
            <a:endParaRPr lang="en-GB" sz="2400" b="1" dirty="0">
              <a:solidFill>
                <a:srgbClr val="006892"/>
              </a:solidFill>
              <a:latin typeface="Arial" charset="0"/>
              <a:ea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Could you coach a kick out tactical ploy in your first session?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071" y="5118982"/>
            <a:ext cx="8212929" cy="177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0637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3"/>
          <p:cNvSpPr txBox="1">
            <a:spLocks/>
          </p:cNvSpPr>
          <p:nvPr/>
        </p:nvSpPr>
        <p:spPr bwMode="auto">
          <a:xfrm>
            <a:off x="357188" y="344964"/>
            <a:ext cx="8428037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5B82"/>
                </a:solidFill>
                <a:latin typeface="Arial" pitchFamily="-110" charset="0"/>
                <a:ea typeface="ＭＳ Ｐゴシック" pitchFamily="-110" charset="-128"/>
                <a:cs typeface="ＭＳ Ｐゴシック" pitchFamily="-110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5B8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Activities to help develop Team Play?</a:t>
            </a:r>
          </a:p>
        </p:txBody>
      </p:sp>
      <p:sp>
        <p:nvSpPr>
          <p:cNvPr id="15" name="Content Placeholder 5"/>
          <p:cNvSpPr txBox="1">
            <a:spLocks/>
          </p:cNvSpPr>
          <p:nvPr/>
        </p:nvSpPr>
        <p:spPr bwMode="auto">
          <a:xfrm>
            <a:off x="357188" y="2765519"/>
            <a:ext cx="5260868" cy="671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90500" indent="-190500" algn="l" rtl="0" eaLnBrk="0" fontAlgn="base" hangingPunct="0"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Font typeface="Wingdings" panose="05000000000000000000" pitchFamily="2" charset="2"/>
              <a:buChar char="§"/>
              <a:defRPr sz="2800">
                <a:solidFill>
                  <a:srgbClr val="6C6F70"/>
                </a:solidFill>
                <a:latin typeface="+mn-lt"/>
                <a:ea typeface="+mn-ea"/>
                <a:cs typeface="+mn-cs"/>
              </a:defRPr>
            </a:lvl1pPr>
            <a:lvl2pPr marL="379413" indent="-168275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rgbClr val="6C6F70"/>
              </a:buClr>
              <a:buChar char="–"/>
              <a:defRPr sz="2400">
                <a:solidFill>
                  <a:srgbClr val="6C6F70"/>
                </a:solidFill>
                <a:latin typeface="+mn-lt"/>
                <a:ea typeface="+mn-ea"/>
              </a:defRPr>
            </a:lvl2pPr>
            <a:lvl3pPr marL="558800" indent="-1651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•"/>
              <a:defRPr sz="2000">
                <a:solidFill>
                  <a:srgbClr val="6C6F70"/>
                </a:solidFill>
                <a:latin typeface="+mn-lt"/>
                <a:ea typeface="+mn-ea"/>
              </a:defRPr>
            </a:lvl3pPr>
            <a:lvl4pPr marL="7620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–"/>
              <a:defRPr sz="1800">
                <a:solidFill>
                  <a:srgbClr val="6C6F70"/>
                </a:solidFill>
                <a:latin typeface="+mn-lt"/>
                <a:ea typeface="+mn-ea"/>
              </a:defRPr>
            </a:lvl4pPr>
            <a:lvl5pPr marL="960438" indent="-1857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5pPr>
            <a:lvl6pPr marL="14176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6pPr>
            <a:lvl7pPr marL="18748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7pPr>
            <a:lvl8pPr marL="23320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8pPr>
            <a:lvl9pPr marL="27892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689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What type of activities do we need?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6892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6C6F70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6" name="Content Placeholder 5"/>
          <p:cNvSpPr txBox="1">
            <a:spLocks/>
          </p:cNvSpPr>
          <p:nvPr/>
        </p:nvSpPr>
        <p:spPr bwMode="auto">
          <a:xfrm>
            <a:off x="357188" y="877795"/>
            <a:ext cx="5260868" cy="671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90500" indent="-190500" algn="l" rtl="0" eaLnBrk="0" fontAlgn="base" hangingPunct="0"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Font typeface="Wingdings" panose="05000000000000000000" pitchFamily="2" charset="2"/>
              <a:buChar char="§"/>
              <a:defRPr sz="2800">
                <a:solidFill>
                  <a:srgbClr val="6C6F70"/>
                </a:solidFill>
                <a:latin typeface="+mn-lt"/>
                <a:ea typeface="+mn-ea"/>
                <a:cs typeface="+mn-cs"/>
              </a:defRPr>
            </a:lvl1pPr>
            <a:lvl2pPr marL="379413" indent="-168275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rgbClr val="6C6F70"/>
              </a:buClr>
              <a:buChar char="–"/>
              <a:defRPr sz="2400">
                <a:solidFill>
                  <a:srgbClr val="6C6F70"/>
                </a:solidFill>
                <a:latin typeface="+mn-lt"/>
                <a:ea typeface="+mn-ea"/>
              </a:defRPr>
            </a:lvl2pPr>
            <a:lvl3pPr marL="558800" indent="-1651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•"/>
              <a:defRPr sz="2000">
                <a:solidFill>
                  <a:srgbClr val="6C6F70"/>
                </a:solidFill>
                <a:latin typeface="+mn-lt"/>
                <a:ea typeface="+mn-ea"/>
              </a:defRPr>
            </a:lvl3pPr>
            <a:lvl4pPr marL="7620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–"/>
              <a:defRPr sz="1800">
                <a:solidFill>
                  <a:srgbClr val="6C6F70"/>
                </a:solidFill>
                <a:latin typeface="+mn-lt"/>
                <a:ea typeface="+mn-ea"/>
              </a:defRPr>
            </a:lvl4pPr>
            <a:lvl5pPr marL="960438" indent="-1857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5pPr>
            <a:lvl6pPr marL="14176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6pPr>
            <a:lvl7pPr marL="18748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7pPr>
            <a:lvl8pPr marL="23320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8pPr>
            <a:lvl9pPr marL="2789238" indent="-185738" algn="l" rtl="0" fontAlgn="base">
              <a:spcBef>
                <a:spcPct val="20000"/>
              </a:spcBef>
              <a:spcAft>
                <a:spcPct val="0"/>
              </a:spcAft>
              <a:buClr>
                <a:srgbClr val="6C6F70"/>
              </a:buClr>
              <a:buChar char="»"/>
              <a:defRPr sz="1800">
                <a:solidFill>
                  <a:srgbClr val="6C6F70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6892"/>
                </a:solidFill>
                <a:effectLst/>
                <a:uLnTx/>
                <a:uFillTx/>
                <a:latin typeface="Arial"/>
                <a:ea typeface="ＭＳ Ｐゴシック"/>
                <a:cs typeface="ＭＳ Ｐゴシック"/>
              </a:rPr>
              <a:t>Where do our players lie on the continuum?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6892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80000"/>
              </a:spcBef>
              <a:spcAft>
                <a:spcPct val="0"/>
              </a:spcAft>
              <a:buClr>
                <a:srgbClr val="005B82"/>
              </a:buClr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6C6F70"/>
              </a:solidFill>
              <a:effectLst/>
              <a:uLnTx/>
              <a:uFillTx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80562" y="3248747"/>
            <a:ext cx="6554578" cy="213904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ga-IE" altLang="en-US" b="1" u="sng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Fun Game</a:t>
            </a:r>
            <a:endParaRPr lang="en-GB" altLang="en-US" b="1" u="sng" dirty="0">
              <a:solidFill>
                <a:srgbClr val="006892"/>
              </a:solidFill>
              <a:latin typeface="Arial"/>
              <a:ea typeface="ＭＳ Ｐゴシック"/>
              <a:cs typeface="ＭＳ Ｐゴシック"/>
            </a:endParaRPr>
          </a:p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ga-IE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Possession Hand</a:t>
            </a:r>
            <a:r>
              <a:rPr lang="en-GB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 </a:t>
            </a:r>
            <a:r>
              <a:rPr lang="ga-IE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Pass</a:t>
            </a:r>
            <a:endParaRPr lang="en-GB" altLang="en-US" dirty="0">
              <a:solidFill>
                <a:srgbClr val="006892"/>
              </a:solidFill>
              <a:latin typeface="Arial"/>
              <a:ea typeface="ＭＳ Ｐゴシック"/>
              <a:cs typeface="ＭＳ Ｐゴシック"/>
            </a:endParaRPr>
          </a:p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ga-IE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How can we increase the team</a:t>
            </a:r>
            <a:r>
              <a:rPr lang="en-GB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 </a:t>
            </a:r>
            <a:r>
              <a:rPr lang="ga-IE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play in this game?</a:t>
            </a:r>
          </a:p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ga-IE" altLang="en-US" b="1" u="sng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Game Play Routine</a:t>
            </a:r>
            <a:endParaRPr lang="en-GB" altLang="en-US" b="1" u="sng" dirty="0">
              <a:solidFill>
                <a:srgbClr val="006892"/>
              </a:solidFill>
              <a:latin typeface="Arial"/>
              <a:ea typeface="ＭＳ Ｐゴシック"/>
              <a:cs typeface="ＭＳ Ｐゴシック"/>
            </a:endParaRPr>
          </a:p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ga-IE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Captain Ball</a:t>
            </a:r>
            <a:endParaRPr lang="en-GB" altLang="en-US" dirty="0">
              <a:solidFill>
                <a:srgbClr val="006892"/>
              </a:solidFill>
              <a:latin typeface="Arial"/>
              <a:ea typeface="ＭＳ Ｐゴシック"/>
              <a:cs typeface="ＭＳ Ｐゴシック"/>
            </a:endParaRPr>
          </a:p>
          <a:p>
            <a:pPr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5B82"/>
              </a:buClr>
            </a:pPr>
            <a:r>
              <a:rPr lang="ga-IE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How can we increase the team play</a:t>
            </a:r>
            <a:r>
              <a:rPr lang="en-GB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 </a:t>
            </a:r>
            <a:r>
              <a:rPr lang="ga-IE" altLang="en-US" dirty="0">
                <a:solidFill>
                  <a:srgbClr val="006892"/>
                </a:solidFill>
                <a:latin typeface="Arial"/>
                <a:ea typeface="ＭＳ Ｐゴシック"/>
                <a:cs typeface="ＭＳ Ｐゴシック"/>
              </a:rPr>
              <a:t>in this game?</a:t>
            </a: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120" y="921505"/>
            <a:ext cx="4399280" cy="164930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4410" y="4672015"/>
            <a:ext cx="10113190" cy="21859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53730" y="174071"/>
            <a:ext cx="3365500" cy="553720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0880" y="-102540"/>
            <a:ext cx="3251200" cy="53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41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6" grpId="0" build="p"/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0" y="0"/>
            <a:ext cx="8991600" cy="1943552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8855" y="233667"/>
            <a:ext cx="542073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3200" b="1" dirty="0">
                <a:solidFill>
                  <a:schemeClr val="bg1"/>
                </a:solidFill>
                <a:latin typeface="Arial"/>
                <a:ea typeface="ＭＳ Ｐゴシック"/>
              </a:rPr>
              <a:t>The best way to Develop Team Play?</a:t>
            </a:r>
            <a:endParaRPr lang="en-IE" altLang="en-US" sz="32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3933" y="732078"/>
            <a:ext cx="4102100" cy="5842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4411" y="2065473"/>
            <a:ext cx="1098550" cy="158760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4411" y="3262799"/>
            <a:ext cx="1068070" cy="154355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4411" y="4449161"/>
            <a:ext cx="1045176" cy="1510471"/>
          </a:xfrm>
          <a:prstGeom prst="rect">
            <a:avLst/>
          </a:prstGeom>
        </p:spPr>
      </p:pic>
      <p:sp>
        <p:nvSpPr>
          <p:cNvPr id="13" name="Content Placeholder 5"/>
          <p:cNvSpPr>
            <a:spLocks noGrp="1"/>
          </p:cNvSpPr>
          <p:nvPr>
            <p:ph sz="half" idx="1"/>
          </p:nvPr>
        </p:nvSpPr>
        <p:spPr>
          <a:xfrm>
            <a:off x="3415347" y="2486113"/>
            <a:ext cx="4489133" cy="633008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Ability of players (Technical, Tactical, Physical)</a:t>
            </a:r>
          </a:p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Penetration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14" name="Content Placeholder 5"/>
          <p:cNvSpPr>
            <a:spLocks noGrp="1"/>
          </p:cNvSpPr>
          <p:nvPr>
            <p:ph sz="half" idx="1"/>
          </p:nvPr>
        </p:nvSpPr>
        <p:spPr>
          <a:xfrm>
            <a:off x="3415347" y="3472964"/>
            <a:ext cx="4489133" cy="633008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Play it wide</a:t>
            </a:r>
          </a:p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Move ball through poles placed on the wings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15" name="Content Placeholder 5"/>
          <p:cNvSpPr>
            <a:spLocks noGrp="1"/>
          </p:cNvSpPr>
          <p:nvPr>
            <p:ph sz="half" idx="1"/>
          </p:nvPr>
        </p:nvSpPr>
        <p:spPr>
          <a:xfrm>
            <a:off x="3415347" y="4707017"/>
            <a:ext cx="4489133" cy="633008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Rules</a:t>
            </a:r>
          </a:p>
          <a:p>
            <a:pPr>
              <a:buFont typeface="Arial" charset="0"/>
              <a:buChar char="•"/>
            </a:pPr>
            <a:r>
              <a:rPr lang="en-GB" sz="1400" b="1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3 seconds on ball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1328906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4" grpId="0" build="p"/>
      <p:bldP spid="1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7AAE36EA-F23B-4309-99EC-061BBC3EA4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1628" y="405130"/>
            <a:ext cx="5083492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ga-IE" altLang="en-US" sz="2800" b="1" dirty="0">
                <a:solidFill>
                  <a:srgbClr val="005B82"/>
                </a:solidFill>
                <a:latin typeface="Arial"/>
                <a:ea typeface="ＭＳ Ｐゴシック"/>
              </a:rPr>
              <a:t>Apply learning from Modified Games into Full Games</a:t>
            </a:r>
            <a:endParaRPr lang="ga-IE" altLang="en-US" sz="2800" b="1" dirty="0">
              <a:solidFill>
                <a:srgbClr val="005B82"/>
              </a:solidFill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380D5AC-01A0-48EE-93BA-0C386C2C4D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7174" y="1602220"/>
            <a:ext cx="8327395" cy="2377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 marL="304800" indent="-3048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62000" indent="-3048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Training Games when/if possible.</a:t>
            </a:r>
            <a:endParaRPr lang="ga-IE" altLang="en-US" sz="2000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Challenge Games.</a:t>
            </a:r>
            <a:endParaRPr lang="ga-IE" altLang="en-US" sz="2000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League Games.</a:t>
            </a:r>
            <a:endParaRPr lang="ga-IE" altLang="en-US" sz="2000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Arial"/>
              <a:buChar char="•"/>
            </a:pPr>
            <a:r>
              <a:rPr lang="ga-IE" altLang="en-US" sz="2000" dirty="0">
                <a:solidFill>
                  <a:srgbClr val="006892"/>
                </a:solidFill>
                <a:latin typeface="Arial" charset="0"/>
                <a:ea typeface="ＭＳ Ｐゴシック"/>
              </a:rPr>
              <a:t>Championship?</a:t>
            </a:r>
          </a:p>
          <a:p>
            <a:pPr marL="0" indent="0">
              <a:spcBef>
                <a:spcPct val="80000"/>
              </a:spcBef>
              <a:buClr>
                <a:srgbClr val="005B82"/>
              </a:buClr>
            </a:pPr>
            <a:r>
              <a:rPr lang="en-US" altLang="en-US" b="1" dirty="0">
                <a:solidFill>
                  <a:srgbClr val="006892"/>
                </a:solidFill>
                <a:latin typeface="Arial" charset="0"/>
                <a:ea typeface="ＭＳ Ｐゴシック"/>
              </a:rPr>
              <a:t>Check for the 3 Cs</a:t>
            </a:r>
            <a:endParaRPr lang="en-US" altLang="en-US" b="1" dirty="0">
              <a:solidFill>
                <a:srgbClr val="006892"/>
              </a:solidFill>
              <a:latin typeface="Arial" charset="0"/>
            </a:endParaRPr>
          </a:p>
          <a:p>
            <a:pPr marL="800100" lvl="1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r>
              <a:rPr lang="ga-IE" sz="2200" dirty="0">
                <a:solidFill>
                  <a:srgbClr val="006892"/>
                </a:solidFill>
                <a:latin typeface="Arial" charset="0"/>
                <a:ea typeface="ＭＳ Ｐゴシック"/>
                <a:cs typeface="Arial"/>
              </a:rPr>
              <a:t>Communication</a:t>
            </a:r>
            <a:endParaRPr lang="en-GB" sz="2200" dirty="0">
              <a:solidFill>
                <a:srgbClr val="006892"/>
              </a:solidFill>
              <a:latin typeface="Arial" charset="0"/>
              <a:cs typeface="Arial"/>
            </a:endParaRPr>
          </a:p>
          <a:p>
            <a:pPr marL="1409700" lvl="3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r>
              <a:rPr lang="ga-IE" sz="2200" dirty="0">
                <a:solidFill>
                  <a:srgbClr val="006892"/>
                </a:solidFill>
                <a:latin typeface="Arial" charset="0"/>
                <a:ea typeface="ＭＳ Ｐゴシック"/>
                <a:cs typeface="Arial"/>
              </a:rPr>
              <a:t>Cohesion </a:t>
            </a:r>
          </a:p>
          <a:p>
            <a:pPr marL="1866900" lvl="4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r>
              <a:rPr lang="ga-IE" sz="2200" dirty="0">
                <a:solidFill>
                  <a:srgbClr val="006892"/>
                </a:solidFill>
                <a:latin typeface="Arial" charset="0"/>
                <a:ea typeface="ＭＳ Ｐゴシック"/>
                <a:cs typeface="Arial"/>
              </a:rPr>
              <a:t>Coaching inputs</a:t>
            </a:r>
            <a:endParaRPr lang="en-GB" sz="2200" dirty="0">
              <a:solidFill>
                <a:srgbClr val="006892"/>
              </a:solidFill>
              <a:latin typeface="Arial" charset="0"/>
              <a:ea typeface="ＭＳ Ｐゴシック"/>
              <a:cs typeface="Arial"/>
            </a:endParaRPr>
          </a:p>
          <a:p>
            <a:pPr marL="342900" indent="-342900">
              <a:spcBef>
                <a:spcPct val="80000"/>
              </a:spcBef>
              <a:buClr>
                <a:srgbClr val="005B82"/>
              </a:buClr>
              <a:buFont typeface="Wingdings"/>
              <a:buChar char="ü"/>
            </a:pPr>
            <a:endParaRPr lang="en-GB" altLang="en-US" dirty="0">
              <a:solidFill>
                <a:srgbClr val="6C6F70"/>
              </a:solidFill>
            </a:endParaRPr>
          </a:p>
          <a:p>
            <a:pPr>
              <a:spcBef>
                <a:spcPct val="80000"/>
              </a:spcBef>
              <a:buClr>
                <a:srgbClr val="005B82"/>
              </a:buClr>
              <a:buFont typeface="Wingdings" panose="05000000000000000000" pitchFamily="2" charset="2"/>
              <a:buChar char="§"/>
            </a:pPr>
            <a:endParaRPr lang="en-GB" altLang="en-US" dirty="0">
              <a:solidFill>
                <a:srgbClr val="6C6F7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7007817" y="-159069"/>
            <a:ext cx="5184183" cy="70941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8" y="5837712"/>
            <a:ext cx="1574083" cy="60932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5120" y="1123791"/>
            <a:ext cx="6390640" cy="316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291927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0" y="1"/>
            <a:ext cx="7447280" cy="1609744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68695" y="253987"/>
            <a:ext cx="5420735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4400" b="1">
                <a:solidFill>
                  <a:schemeClr val="bg1"/>
                </a:solidFill>
                <a:latin typeface="Arial"/>
                <a:ea typeface="ＭＳ Ｐゴシック"/>
              </a:rPr>
              <a:t>Group Task</a:t>
            </a:r>
            <a:endParaRPr lang="en-IE" altLang="en-US" sz="4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1638" y="6017081"/>
            <a:ext cx="1574083" cy="609322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8821" y="5902726"/>
            <a:ext cx="3853339" cy="419016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>
                <a:solidFill>
                  <a:srgbClr val="FF0000"/>
                </a:solidFill>
                <a:ea typeface="+mn-lt"/>
                <a:cs typeface="+mn-lt"/>
              </a:rPr>
              <a:t>Sometimes </a:t>
            </a: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you must suspend one aspect of the Game to develop another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922" y="1758712"/>
            <a:ext cx="7381558" cy="105971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Each group assigned a principle of play.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Choose an appropriate modified game to develop the principle of play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Use STEPR model to develop the modified game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432" y="3045221"/>
            <a:ext cx="4221798" cy="389236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Space; More space or less?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3854218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Time;  Limit the time or give more time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4572574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Equipment;  Different type of ball?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5307137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Personnel; More players or less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D5060026-BC51-4A86-905D-35F07F00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695" y="6041700"/>
            <a:ext cx="4821238" cy="600550"/>
          </a:xfr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006892"/>
                </a:solidFill>
                <a:latin typeface="Arial" charset="0"/>
                <a:ea typeface="Arial" charset="0"/>
                <a:cs typeface="Arial" charset="0"/>
              </a:rPr>
              <a:t>Rules/conditions of the activity.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922" y="2892720"/>
            <a:ext cx="329070" cy="3436314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8230" y="-81280"/>
            <a:ext cx="6936275" cy="566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0285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  <p:bldP spid="22" grpId="0" build="p"/>
      <p:bldP spid="23" grpId="0" build="p"/>
      <p:bldP spid="24" grpId="0" build="p"/>
      <p:bldP spid="25" grpId="0" build="p"/>
      <p:bldP spid="2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4265"/>
            <a:ext cx="5184183" cy="7094146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184100D-5B8E-4BF0-A2CA-62B424166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0253" y="2882345"/>
            <a:ext cx="3334471" cy="17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  <a:t>THANK</a:t>
            </a:r>
            <a:b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</a:br>
            <a:r>
              <a:rPr lang="en-GB" altLang="en-US" sz="5400" b="1">
                <a:solidFill>
                  <a:schemeClr val="bg1"/>
                </a:solidFill>
                <a:latin typeface="Arial"/>
                <a:ea typeface="ＭＳ Ｐゴシック"/>
              </a:rPr>
              <a:t>YOU</a:t>
            </a:r>
            <a:endParaRPr lang="en-IE" altLang="en-US" sz="5400" b="1" dirty="0">
              <a:solidFill>
                <a:schemeClr val="bg1"/>
              </a:solidFill>
              <a:latin typeface="Arial"/>
              <a:ea typeface="ＭＳ Ｐゴシック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7220" y="2716435"/>
            <a:ext cx="3804594" cy="147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05203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800B46E478534DB02DB8C2F0ECA1E6" ma:contentTypeVersion="9" ma:contentTypeDescription="Create a new document." ma:contentTypeScope="" ma:versionID="3a6f62008977fb197e86ea35f4811523">
  <xsd:schema xmlns:xsd="http://www.w3.org/2001/XMLSchema" xmlns:xs="http://www.w3.org/2001/XMLSchema" xmlns:p="http://schemas.microsoft.com/office/2006/metadata/properties" xmlns:ns2="1bb91157-10f9-4c5d-be4b-bea387957a32" targetNamespace="http://schemas.microsoft.com/office/2006/metadata/properties" ma:root="true" ma:fieldsID="ac0695f7932e641bf805331aa8aaec69" ns2:_="">
    <xsd:import namespace="1bb91157-10f9-4c5d-be4b-bea387957a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b91157-10f9-4c5d-be4b-bea387957a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295A445-EE4A-4684-9B30-E08AAD0827E5}">
  <ds:schemaRefs>
    <ds:schemaRef ds:uri="http://schemas.microsoft.com/office/2006/metadata/properties"/>
    <ds:schemaRef ds:uri="1bb91157-10f9-4c5d-be4b-bea387957a32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3A5E866-754A-4594-8B36-1B9253EA736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191DEA-D763-4445-8A9D-442312280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b91157-10f9-4c5d-be4b-bea387957a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499</Words>
  <Application>Microsoft Office PowerPoint</Application>
  <PresentationFormat>Widescreen</PresentationFormat>
  <Paragraphs>99</Paragraphs>
  <Slides>20</Slides>
  <Notes>2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ＭＳ Ｐゴシック</vt:lpstr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Continuum of Skill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Colm Clear</cp:lastModifiedBy>
  <cp:revision>34</cp:revision>
  <dcterms:created xsi:type="dcterms:W3CDTF">2020-06-02T12:53:45Z</dcterms:created>
  <dcterms:modified xsi:type="dcterms:W3CDTF">2020-08-26T10:55:16Z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0x010100A9800B46E478534DB02DB8C2F0ECA1E6</vt:lpwstr>
  </property>
</Properties>
</file>