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56" r:id="rId5"/>
    <p:sldId id="257" r:id="rId6"/>
    <p:sldId id="258" r:id="rId7"/>
    <p:sldId id="264" r:id="rId8"/>
    <p:sldId id="259" r:id="rId9"/>
    <p:sldId id="266" r:id="rId10"/>
    <p:sldId id="260" r:id="rId11"/>
    <p:sldId id="261" r:id="rId12"/>
    <p:sldId id="262" r:id="rId13"/>
    <p:sldId id="263" r:id="rId14"/>
    <p:sldId id="265" r:id="rId15"/>
    <p:sldId id="299" r:id="rId16"/>
    <p:sldId id="267" r:id="rId17"/>
    <p:sldId id="298" r:id="rId18"/>
    <p:sldId id="293" r:id="rId19"/>
    <p:sldId id="269" r:id="rId20"/>
    <p:sldId id="270" r:id="rId21"/>
    <p:sldId id="268" r:id="rId22"/>
    <p:sldId id="271" r:id="rId23"/>
    <p:sldId id="294" r:id="rId24"/>
    <p:sldId id="295" r:id="rId25"/>
    <p:sldId id="272" r:id="rId26"/>
    <p:sldId id="273" r:id="rId27"/>
    <p:sldId id="274" r:id="rId28"/>
    <p:sldId id="275" r:id="rId29"/>
    <p:sldId id="276" r:id="rId30"/>
    <p:sldId id="277" r:id="rId31"/>
    <p:sldId id="279" r:id="rId32"/>
    <p:sldId id="278" r:id="rId33"/>
    <p:sldId id="280" r:id="rId34"/>
    <p:sldId id="281" r:id="rId35"/>
    <p:sldId id="282" r:id="rId36"/>
    <p:sldId id="284" r:id="rId37"/>
    <p:sldId id="283" r:id="rId38"/>
    <p:sldId id="286" r:id="rId39"/>
    <p:sldId id="296" r:id="rId40"/>
    <p:sldId id="287" r:id="rId41"/>
    <p:sldId id="288" r:id="rId42"/>
    <p:sldId id="289" r:id="rId43"/>
    <p:sldId id="290" r:id="rId44"/>
    <p:sldId id="291" r:id="rId45"/>
    <p:sldId id="292" r:id="rId46"/>
  </p:sldIdLst>
  <p:sldSz cx="12192000" cy="6858000"/>
  <p:notesSz cx="6858000" cy="25336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A68240-781D-4DC1-8E41-38C75DC27D62}" v="1" dt="2020-08-12T10:06:31.115"/>
    <p1510:client id="{E77FFD66-8821-431C-95A2-30F24FC25E61}" v="22" dt="2020-07-24T08:08:45.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2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O'Shea" userId="S::ian.oshea.leinster@gaa.ie::c406d6dd-6e26-4895-a759-963487b325d8" providerId="AD" clId="Web-{9AA68240-781D-4DC1-8E41-38C75DC27D62}"/>
    <pc:docChg chg="modSld">
      <pc:chgData name="Ian O'Shea" userId="S::ian.oshea.leinster@gaa.ie::c406d6dd-6e26-4895-a759-963487b325d8" providerId="AD" clId="Web-{9AA68240-781D-4DC1-8E41-38C75DC27D62}" dt="2020-08-12T10:06:31.115" v="0"/>
      <pc:docMkLst>
        <pc:docMk/>
      </pc:docMkLst>
      <pc:sldChg chg="addSp">
        <pc:chgData name="Ian O'Shea" userId="S::ian.oshea.leinster@gaa.ie::c406d6dd-6e26-4895-a759-963487b325d8" providerId="AD" clId="Web-{9AA68240-781D-4DC1-8E41-38C75DC27D62}" dt="2020-08-12T10:06:31.115" v="0"/>
        <pc:sldMkLst>
          <pc:docMk/>
          <pc:sldMk cId="197601877" sldId="256"/>
        </pc:sldMkLst>
        <pc:inkChg chg="add">
          <ac:chgData name="Ian O'Shea" userId="S::ian.oshea.leinster@gaa.ie::c406d6dd-6e26-4895-a759-963487b325d8" providerId="AD" clId="Web-{9AA68240-781D-4DC1-8E41-38C75DC27D62}" dt="2020-08-12T10:06:31.115" v="0"/>
          <ac:inkMkLst>
            <pc:docMk/>
            <pc:sldMk cId="197601877" sldId="256"/>
            <ac:inkMk id="2" creationId="{1606532D-E012-485C-869F-2C9BA7E49FA6}"/>
          </ac:inkMkLst>
        </pc:inkChg>
      </pc:sldChg>
    </pc:docChg>
  </pc:docChgLst>
  <pc:docChgLst>
    <pc:chgData name="Colm Clear" userId="S::colm.clear.leinster@gaa.ie::6e3650ad-a48c-4da4-8ba5-7b4d237ce1ce" providerId="AD" clId="Web-{E77FFD66-8821-431C-95A2-30F24FC25E61}"/>
    <pc:docChg chg="modSld">
      <pc:chgData name="Colm Clear" userId="S::colm.clear.leinster@gaa.ie::6e3650ad-a48c-4da4-8ba5-7b4d237ce1ce" providerId="AD" clId="Web-{E77FFD66-8821-431C-95A2-30F24FC25E61}" dt="2020-07-24T08:08:45.926" v="21" actId="1076"/>
      <pc:docMkLst>
        <pc:docMk/>
      </pc:docMkLst>
      <pc:sldChg chg="modSp">
        <pc:chgData name="Colm Clear" userId="S::colm.clear.leinster@gaa.ie::6e3650ad-a48c-4da4-8ba5-7b4d237ce1ce" providerId="AD" clId="Web-{E77FFD66-8821-431C-95A2-30F24FC25E61}" dt="2020-07-24T08:06:41.645" v="9" actId="1076"/>
        <pc:sldMkLst>
          <pc:docMk/>
          <pc:sldMk cId="1798298675" sldId="264"/>
        </pc:sldMkLst>
        <pc:spChg chg="mod">
          <ac:chgData name="Colm Clear" userId="S::colm.clear.leinster@gaa.ie::6e3650ad-a48c-4da4-8ba5-7b4d237ce1ce" providerId="AD" clId="Web-{E77FFD66-8821-431C-95A2-30F24FC25E61}" dt="2020-07-24T08:06:34.317" v="8" actId="1076"/>
          <ac:spMkLst>
            <pc:docMk/>
            <pc:sldMk cId="1798298675" sldId="264"/>
            <ac:spMk id="5" creationId="{D4F4A01E-6BF7-401D-B1B3-13E966689C43}"/>
          </ac:spMkLst>
        </pc:spChg>
        <pc:picChg chg="mod ord">
          <ac:chgData name="Colm Clear" userId="S::colm.clear.leinster@gaa.ie::6e3650ad-a48c-4da4-8ba5-7b4d237ce1ce" providerId="AD" clId="Web-{E77FFD66-8821-431C-95A2-30F24FC25E61}" dt="2020-07-24T08:06:41.645" v="9" actId="1076"/>
          <ac:picMkLst>
            <pc:docMk/>
            <pc:sldMk cId="1798298675" sldId="264"/>
            <ac:picMk id="2" creationId="{00000000-0000-0000-0000-000000000000}"/>
          </ac:picMkLst>
        </pc:picChg>
      </pc:sldChg>
      <pc:sldChg chg="modSp">
        <pc:chgData name="Colm Clear" userId="S::colm.clear.leinster@gaa.ie::6e3650ad-a48c-4da4-8ba5-7b4d237ce1ce" providerId="AD" clId="Web-{E77FFD66-8821-431C-95A2-30F24FC25E61}" dt="2020-07-24T08:07:34.489" v="13" actId="1076"/>
        <pc:sldMkLst>
          <pc:docMk/>
          <pc:sldMk cId="1560770168" sldId="265"/>
        </pc:sldMkLst>
        <pc:spChg chg="mod">
          <ac:chgData name="Colm Clear" userId="S::colm.clear.leinster@gaa.ie::6e3650ad-a48c-4da4-8ba5-7b4d237ce1ce" providerId="AD" clId="Web-{E77FFD66-8821-431C-95A2-30F24FC25E61}" dt="2020-07-24T08:07:34.489" v="13" actId="1076"/>
          <ac:spMkLst>
            <pc:docMk/>
            <pc:sldMk cId="1560770168" sldId="265"/>
            <ac:spMk id="8" creationId="{D4F4A01E-6BF7-401D-B1B3-13E966689C43}"/>
          </ac:spMkLst>
        </pc:spChg>
      </pc:sldChg>
      <pc:sldChg chg="modSp">
        <pc:chgData name="Colm Clear" userId="S::colm.clear.leinster@gaa.ie::6e3650ad-a48c-4da4-8ba5-7b4d237ce1ce" providerId="AD" clId="Web-{E77FFD66-8821-431C-95A2-30F24FC25E61}" dt="2020-07-24T08:08:27.645" v="18" actId="1076"/>
        <pc:sldMkLst>
          <pc:docMk/>
          <pc:sldMk cId="1181346746" sldId="277"/>
        </pc:sldMkLst>
        <pc:spChg chg="mod">
          <ac:chgData name="Colm Clear" userId="S::colm.clear.leinster@gaa.ie::6e3650ad-a48c-4da4-8ba5-7b4d237ce1ce" providerId="AD" clId="Web-{E77FFD66-8821-431C-95A2-30F24FC25E61}" dt="2020-07-24T08:08:27.645" v="18" actId="1076"/>
          <ac:spMkLst>
            <pc:docMk/>
            <pc:sldMk cId="1181346746" sldId="277"/>
            <ac:spMk id="8" creationId="{BE22BD4E-60E8-4595-9059-07744BEC9B1B}"/>
          </ac:spMkLst>
        </pc:spChg>
        <pc:spChg chg="mod">
          <ac:chgData name="Colm Clear" userId="S::colm.clear.leinster@gaa.ie::6e3650ad-a48c-4da4-8ba5-7b4d237ce1ce" providerId="AD" clId="Web-{E77FFD66-8821-431C-95A2-30F24FC25E61}" dt="2020-07-24T08:08:23.801" v="17" actId="1076"/>
          <ac:spMkLst>
            <pc:docMk/>
            <pc:sldMk cId="1181346746" sldId="277"/>
            <ac:spMk id="9" creationId="{BE22BD4E-60E8-4595-9059-07744BEC9B1B}"/>
          </ac:spMkLst>
        </pc:spChg>
        <pc:picChg chg="mod">
          <ac:chgData name="Colm Clear" userId="S::colm.clear.leinster@gaa.ie::6e3650ad-a48c-4da4-8ba5-7b4d237ce1ce" providerId="AD" clId="Web-{E77FFD66-8821-431C-95A2-30F24FC25E61}" dt="2020-07-24T08:08:19.708" v="16" actId="1076"/>
          <ac:picMkLst>
            <pc:docMk/>
            <pc:sldMk cId="1181346746" sldId="277"/>
            <ac:picMk id="4" creationId="{00000000-0000-0000-0000-000000000000}"/>
          </ac:picMkLst>
        </pc:picChg>
      </pc:sldChg>
      <pc:sldChg chg="modSp">
        <pc:chgData name="Colm Clear" userId="S::colm.clear.leinster@gaa.ie::6e3650ad-a48c-4da4-8ba5-7b4d237ce1ce" providerId="AD" clId="Web-{E77FFD66-8821-431C-95A2-30F24FC25E61}" dt="2020-07-24T08:08:45.926" v="21" actId="1076"/>
        <pc:sldMkLst>
          <pc:docMk/>
          <pc:sldMk cId="1430249523" sldId="279"/>
        </pc:sldMkLst>
        <pc:picChg chg="mod">
          <ac:chgData name="Colm Clear" userId="S::colm.clear.leinster@gaa.ie::6e3650ad-a48c-4da4-8ba5-7b4d237ce1ce" providerId="AD" clId="Web-{E77FFD66-8821-431C-95A2-30F24FC25E61}" dt="2020-07-24T08:08:45.926" v="21" actId="1076"/>
          <ac:picMkLst>
            <pc:docMk/>
            <pc:sldMk cId="1430249523" sldId="279"/>
            <ac:picMk id="2" creationId="{2F522CBD-86CD-4371-ACD4-8D454403B203}"/>
          </ac:picMkLst>
        </pc:picChg>
      </pc:sldChg>
    </pc:docChg>
  </pc:docChgLst>
  <pc:docChgLst>
    <pc:chgData name="paul.garrigan.gda wicklow" userId="S::paul.garrigan.gda.wicklow@gaa.ie::d399a7ad-e9f9-4946-8feb-ec92b28585d1" providerId="AD" clId="Web-{163FB9D6-00F1-4208-BAFF-56064664E17F}"/>
    <pc:docChg chg="modSld">
      <pc:chgData name="paul.garrigan.gda wicklow" userId="S::paul.garrigan.gda.wicklow@gaa.ie::d399a7ad-e9f9-4946-8feb-ec92b28585d1" providerId="AD" clId="Web-{163FB9D6-00F1-4208-BAFF-56064664E17F}" dt="2020-06-12T12:53:49.238" v="1"/>
      <pc:docMkLst>
        <pc:docMk/>
      </pc:docMkLst>
      <pc:sldChg chg="addSp delSp">
        <pc:chgData name="paul.garrigan.gda wicklow" userId="S::paul.garrigan.gda.wicklow@gaa.ie::d399a7ad-e9f9-4946-8feb-ec92b28585d1" providerId="AD" clId="Web-{163FB9D6-00F1-4208-BAFF-56064664E17F}" dt="2020-06-12T12:53:49.238" v="1"/>
        <pc:sldMkLst>
          <pc:docMk/>
          <pc:sldMk cId="427969938" sldId="271"/>
        </pc:sldMkLst>
        <pc:picChg chg="add del">
          <ac:chgData name="paul.garrigan.gda wicklow" userId="S::paul.garrigan.gda.wicklow@gaa.ie::d399a7ad-e9f9-4946-8feb-ec92b28585d1" providerId="AD" clId="Web-{163FB9D6-00F1-4208-BAFF-56064664E17F}" dt="2020-06-12T12:53:49.238" v="1"/>
          <ac:picMkLst>
            <pc:docMk/>
            <pc:sldMk cId="427969938" sldId="271"/>
            <ac:picMk id="6" creationId="{00000000-0000-0000-0000-000000000000}"/>
          </ac:picMkLst>
        </pc:picChg>
      </pc:sldChg>
    </pc:docChg>
  </pc:docChgLst>
  <pc:docChgLst>
    <pc:chgData name="Colm Clear" userId="6e3650ad-a48c-4da4-8ba5-7b4d237ce1ce" providerId="ADAL" clId="{B8F3E438-8B17-47AD-8EE4-F3B4D53600B2}"/>
    <pc:docChg chg="custSel modSld">
      <pc:chgData name="Colm Clear" userId="6e3650ad-a48c-4da4-8ba5-7b4d237ce1ce" providerId="ADAL" clId="{B8F3E438-8B17-47AD-8EE4-F3B4D53600B2}" dt="2020-07-24T08:46:24.379" v="64" actId="1076"/>
      <pc:docMkLst>
        <pc:docMk/>
      </pc:docMkLst>
      <pc:sldChg chg="modAnim">
        <pc:chgData name="Colm Clear" userId="6e3650ad-a48c-4da4-8ba5-7b4d237ce1ce" providerId="ADAL" clId="{B8F3E438-8B17-47AD-8EE4-F3B4D53600B2}" dt="2020-07-24T08:19:04.575" v="0"/>
        <pc:sldMkLst>
          <pc:docMk/>
          <pc:sldMk cId="2145264915" sldId="278"/>
        </pc:sldMkLst>
      </pc:sldChg>
      <pc:sldChg chg="addSp modSp modAnim">
        <pc:chgData name="Colm Clear" userId="6e3650ad-a48c-4da4-8ba5-7b4d237ce1ce" providerId="ADAL" clId="{B8F3E438-8B17-47AD-8EE4-F3B4D53600B2}" dt="2020-07-24T08:23:26.410" v="24" actId="20577"/>
        <pc:sldMkLst>
          <pc:docMk/>
          <pc:sldMk cId="1363693247" sldId="280"/>
        </pc:sldMkLst>
        <pc:spChg chg="add mod">
          <ac:chgData name="Colm Clear" userId="6e3650ad-a48c-4da4-8ba5-7b4d237ce1ce" providerId="ADAL" clId="{B8F3E438-8B17-47AD-8EE4-F3B4D53600B2}" dt="2020-07-24T08:23:26.410" v="24" actId="20577"/>
          <ac:spMkLst>
            <pc:docMk/>
            <pc:sldMk cId="1363693247" sldId="280"/>
            <ac:spMk id="2" creationId="{ED945526-AA15-42F2-AF2A-1FB68E8C88C7}"/>
          </ac:spMkLst>
        </pc:spChg>
        <pc:spChg chg="mod">
          <ac:chgData name="Colm Clear" userId="6e3650ad-a48c-4da4-8ba5-7b4d237ce1ce" providerId="ADAL" clId="{B8F3E438-8B17-47AD-8EE4-F3B4D53600B2}" dt="2020-07-24T08:23:22.969" v="23" actId="1076"/>
          <ac:spMkLst>
            <pc:docMk/>
            <pc:sldMk cId="1363693247" sldId="280"/>
            <ac:spMk id="9" creationId="{BE22BD4E-60E8-4595-9059-07744BEC9B1B}"/>
          </ac:spMkLst>
        </pc:spChg>
        <pc:picChg chg="mod">
          <ac:chgData name="Colm Clear" userId="6e3650ad-a48c-4da4-8ba5-7b4d237ce1ce" providerId="ADAL" clId="{B8F3E438-8B17-47AD-8EE4-F3B4D53600B2}" dt="2020-07-24T08:22:48.920" v="18" actId="1076"/>
          <ac:picMkLst>
            <pc:docMk/>
            <pc:sldMk cId="1363693247" sldId="280"/>
            <ac:picMk id="6" creationId="{00000000-0000-0000-0000-000000000000}"/>
          </ac:picMkLst>
        </pc:picChg>
      </pc:sldChg>
      <pc:sldChg chg="addSp modSp">
        <pc:chgData name="Colm Clear" userId="6e3650ad-a48c-4da4-8ba5-7b4d237ce1ce" providerId="ADAL" clId="{B8F3E438-8B17-47AD-8EE4-F3B4D53600B2}" dt="2020-07-24T08:24:42.884" v="37" actId="1076"/>
        <pc:sldMkLst>
          <pc:docMk/>
          <pc:sldMk cId="141547138" sldId="281"/>
        </pc:sldMkLst>
        <pc:spChg chg="add mod">
          <ac:chgData name="Colm Clear" userId="6e3650ad-a48c-4da4-8ba5-7b4d237ce1ce" providerId="ADAL" clId="{B8F3E438-8B17-47AD-8EE4-F3B4D53600B2}" dt="2020-07-24T08:24:42.884" v="37" actId="1076"/>
          <ac:spMkLst>
            <pc:docMk/>
            <pc:sldMk cId="141547138" sldId="281"/>
            <ac:spMk id="2" creationId="{2CA5FE51-E9A4-4B63-AFCD-C55C2F5C8764}"/>
          </ac:spMkLst>
        </pc:spChg>
        <pc:spChg chg="add mod">
          <ac:chgData name="Colm Clear" userId="6e3650ad-a48c-4da4-8ba5-7b4d237ce1ce" providerId="ADAL" clId="{B8F3E438-8B17-47AD-8EE4-F3B4D53600B2}" dt="2020-07-24T08:24:21.996" v="35" actId="1076"/>
          <ac:spMkLst>
            <pc:docMk/>
            <pc:sldMk cId="141547138" sldId="281"/>
            <ac:spMk id="3" creationId="{04E87FD0-8CF4-454B-BA55-3E587B472DA8}"/>
          </ac:spMkLst>
        </pc:spChg>
        <pc:spChg chg="mod">
          <ac:chgData name="Colm Clear" userId="6e3650ad-a48c-4da4-8ba5-7b4d237ce1ce" providerId="ADAL" clId="{B8F3E438-8B17-47AD-8EE4-F3B4D53600B2}" dt="2020-07-24T08:24:13.224" v="33" actId="14100"/>
          <ac:spMkLst>
            <pc:docMk/>
            <pc:sldMk cId="141547138" sldId="281"/>
            <ac:spMk id="6" creationId="{BE22BD4E-60E8-4595-9059-07744BEC9B1B}"/>
          </ac:spMkLst>
        </pc:spChg>
        <pc:spChg chg="mod">
          <ac:chgData name="Colm Clear" userId="6e3650ad-a48c-4da4-8ba5-7b4d237ce1ce" providerId="ADAL" clId="{B8F3E438-8B17-47AD-8EE4-F3B4D53600B2}" dt="2020-07-24T08:24:17.797" v="34" actId="1076"/>
          <ac:spMkLst>
            <pc:docMk/>
            <pc:sldMk cId="141547138" sldId="281"/>
            <ac:spMk id="8" creationId="{D4F4A01E-6BF7-401D-B1B3-13E966689C43}"/>
          </ac:spMkLst>
        </pc:spChg>
      </pc:sldChg>
      <pc:sldChg chg="modSp">
        <pc:chgData name="Colm Clear" userId="6e3650ad-a48c-4da4-8ba5-7b4d237ce1ce" providerId="ADAL" clId="{B8F3E438-8B17-47AD-8EE4-F3B4D53600B2}" dt="2020-07-24T08:26:25.550" v="55" actId="12"/>
        <pc:sldMkLst>
          <pc:docMk/>
          <pc:sldMk cId="2094454926" sldId="283"/>
        </pc:sldMkLst>
        <pc:spChg chg="mod">
          <ac:chgData name="Colm Clear" userId="6e3650ad-a48c-4da4-8ba5-7b4d237ce1ce" providerId="ADAL" clId="{B8F3E438-8B17-47AD-8EE4-F3B4D53600B2}" dt="2020-07-24T08:26:25.550" v="55" actId="12"/>
          <ac:spMkLst>
            <pc:docMk/>
            <pc:sldMk cId="2094454926" sldId="283"/>
            <ac:spMk id="6" creationId="{BE22BD4E-60E8-4595-9059-07744BEC9B1B}"/>
          </ac:spMkLst>
        </pc:spChg>
        <pc:spChg chg="mod">
          <ac:chgData name="Colm Clear" userId="6e3650ad-a48c-4da4-8ba5-7b4d237ce1ce" providerId="ADAL" clId="{B8F3E438-8B17-47AD-8EE4-F3B4D53600B2}" dt="2020-07-24T08:26:14.085" v="53" actId="1076"/>
          <ac:spMkLst>
            <pc:docMk/>
            <pc:sldMk cId="2094454926" sldId="283"/>
            <ac:spMk id="7" creationId="{D4F4A01E-6BF7-401D-B1B3-13E966689C43}"/>
          </ac:spMkLst>
        </pc:spChg>
      </pc:sldChg>
      <pc:sldChg chg="modSp">
        <pc:chgData name="Colm Clear" userId="6e3650ad-a48c-4da4-8ba5-7b4d237ce1ce" providerId="ADAL" clId="{B8F3E438-8B17-47AD-8EE4-F3B4D53600B2}" dt="2020-07-24T08:25:43.814" v="51" actId="14100"/>
        <pc:sldMkLst>
          <pc:docMk/>
          <pc:sldMk cId="1530855929" sldId="284"/>
        </pc:sldMkLst>
        <pc:spChg chg="mod">
          <ac:chgData name="Colm Clear" userId="6e3650ad-a48c-4da4-8ba5-7b4d237ce1ce" providerId="ADAL" clId="{B8F3E438-8B17-47AD-8EE4-F3B4D53600B2}" dt="2020-07-24T08:25:43.814" v="51" actId="14100"/>
          <ac:spMkLst>
            <pc:docMk/>
            <pc:sldMk cId="1530855929" sldId="284"/>
            <ac:spMk id="6" creationId="{BE22BD4E-60E8-4595-9059-07744BEC9B1B}"/>
          </ac:spMkLst>
        </pc:spChg>
        <pc:spChg chg="mod">
          <ac:chgData name="Colm Clear" userId="6e3650ad-a48c-4da4-8ba5-7b4d237ce1ce" providerId="ADAL" clId="{B8F3E438-8B17-47AD-8EE4-F3B4D53600B2}" dt="2020-07-24T08:25:33.356" v="50" actId="1076"/>
          <ac:spMkLst>
            <pc:docMk/>
            <pc:sldMk cId="1530855929" sldId="284"/>
            <ac:spMk id="8" creationId="{D4F4A01E-6BF7-401D-B1B3-13E966689C43}"/>
          </ac:spMkLst>
        </pc:spChg>
      </pc:sldChg>
      <pc:sldChg chg="modSp">
        <pc:chgData name="Colm Clear" userId="6e3650ad-a48c-4da4-8ba5-7b4d237ce1ce" providerId="ADAL" clId="{B8F3E438-8B17-47AD-8EE4-F3B4D53600B2}" dt="2020-07-24T08:28:01.672" v="60" actId="1076"/>
        <pc:sldMkLst>
          <pc:docMk/>
          <pc:sldMk cId="1402435391" sldId="286"/>
        </pc:sldMkLst>
        <pc:spChg chg="mod">
          <ac:chgData name="Colm Clear" userId="6e3650ad-a48c-4da4-8ba5-7b4d237ce1ce" providerId="ADAL" clId="{B8F3E438-8B17-47AD-8EE4-F3B4D53600B2}" dt="2020-07-24T08:28:01.672" v="60" actId="1076"/>
          <ac:spMkLst>
            <pc:docMk/>
            <pc:sldMk cId="1402435391" sldId="286"/>
            <ac:spMk id="6" creationId="{BE22BD4E-60E8-4595-9059-07744BEC9B1B}"/>
          </ac:spMkLst>
        </pc:spChg>
      </pc:sldChg>
      <pc:sldChg chg="modSp">
        <pc:chgData name="Colm Clear" userId="6e3650ad-a48c-4da4-8ba5-7b4d237ce1ce" providerId="ADAL" clId="{B8F3E438-8B17-47AD-8EE4-F3B4D53600B2}" dt="2020-07-24T08:46:24.379" v="64" actId="1076"/>
        <pc:sldMkLst>
          <pc:docMk/>
          <pc:sldMk cId="1130680004" sldId="287"/>
        </pc:sldMkLst>
        <pc:spChg chg="mod">
          <ac:chgData name="Colm Clear" userId="6e3650ad-a48c-4da4-8ba5-7b4d237ce1ce" providerId="ADAL" clId="{B8F3E438-8B17-47AD-8EE4-F3B4D53600B2}" dt="2020-07-24T08:46:24.379" v="64" actId="1076"/>
          <ac:spMkLst>
            <pc:docMk/>
            <pc:sldMk cId="1130680004" sldId="287"/>
            <ac:spMk id="6" creationId="{BE22BD4E-60E8-4595-9059-07744BEC9B1B}"/>
          </ac:spMkLst>
        </pc:spChg>
        <pc:spChg chg="mod">
          <ac:chgData name="Colm Clear" userId="6e3650ad-a48c-4da4-8ba5-7b4d237ce1ce" providerId="ADAL" clId="{B8F3E438-8B17-47AD-8EE4-F3B4D53600B2}" dt="2020-07-24T08:46:07.404" v="62" actId="1076"/>
          <ac:spMkLst>
            <pc:docMk/>
            <pc:sldMk cId="1130680004" sldId="287"/>
            <ac:spMk id="7" creationId="{D4F4A01E-6BF7-401D-B1B3-13E966689C43}"/>
          </ac:spMkLst>
        </pc:spChg>
      </pc:sldChg>
      <pc:sldChg chg="modSp">
        <pc:chgData name="Colm Clear" userId="6e3650ad-a48c-4da4-8ba5-7b4d237ce1ce" providerId="ADAL" clId="{B8F3E438-8B17-47AD-8EE4-F3B4D53600B2}" dt="2020-07-24T08:46:18.195" v="63" actId="1076"/>
        <pc:sldMkLst>
          <pc:docMk/>
          <pc:sldMk cId="2009316917" sldId="288"/>
        </pc:sldMkLst>
        <pc:spChg chg="mod">
          <ac:chgData name="Colm Clear" userId="6e3650ad-a48c-4da4-8ba5-7b4d237ce1ce" providerId="ADAL" clId="{B8F3E438-8B17-47AD-8EE4-F3B4D53600B2}" dt="2020-07-24T08:46:18.195" v="63" actId="1076"/>
          <ac:spMkLst>
            <pc:docMk/>
            <pc:sldMk cId="2009316917" sldId="288"/>
            <ac:spMk id="6" creationId="{BE22BD4E-60E8-4595-9059-07744BEC9B1B}"/>
          </ac:spMkLst>
        </pc:spChg>
      </pc:sldChg>
      <pc:sldChg chg="modSp">
        <pc:chgData name="Colm Clear" userId="6e3650ad-a48c-4da4-8ba5-7b4d237ce1ce" providerId="ADAL" clId="{B8F3E438-8B17-47AD-8EE4-F3B4D53600B2}" dt="2020-07-24T08:27:56.208" v="59" actId="1076"/>
        <pc:sldMkLst>
          <pc:docMk/>
          <pc:sldMk cId="100378743" sldId="296"/>
        </pc:sldMkLst>
        <pc:spChg chg="mod">
          <ac:chgData name="Colm Clear" userId="6e3650ad-a48c-4da4-8ba5-7b4d237ce1ce" providerId="ADAL" clId="{B8F3E438-8B17-47AD-8EE4-F3B4D53600B2}" dt="2020-07-24T08:27:56.208" v="59" actId="1076"/>
          <ac:spMkLst>
            <pc:docMk/>
            <pc:sldMk cId="100378743" sldId="296"/>
            <ac:spMk id="6" creationId="{BE22BD4E-60E8-4595-9059-07744BEC9B1B}"/>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Property name="color" value="#E71224"/>
    </inkml:brush>
  </inkml:definitions>
  <inkml:trace contextRef="#ctx0" brushRef="#br0">44 4524 1156 0 0,'-35'35'1028'0'0,"35"0"-1157"0"0,-35 0 386 0 0,35 1 1028 0 0,35-1 514 0 0,0-35-1927 0 0,-35 0-5140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C25F0-B3AA-4629-B391-C38B194E7696}" type="datetimeFigureOut">
              <a:rPr lang="en-US"/>
              <a:t>8/12/2020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E73D7-1FAB-4133-B7E7-F6E5FDC06A18}" type="slidenum">
              <a:rPr lang="en-US"/>
              <a:t>‹#›</a:t>
            </a:fld>
            <a:endParaRPr lang="en-US"/>
          </a:p>
        </p:txBody>
      </p:sp>
    </p:spTree>
    <p:extLst>
      <p:ext uri="{BB962C8B-B14F-4D97-AF65-F5344CB8AC3E}">
        <p14:creationId xmlns:p14="http://schemas.microsoft.com/office/powerpoint/2010/main" val="180898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LAST LINE ENROL ME NEEDS TO BE CHANGED SPELLED WRONG AND COULD WE GET A CLEARER FONT TYPE FOR WORDING</a:t>
            </a:r>
          </a:p>
        </p:txBody>
      </p:sp>
      <p:sp>
        <p:nvSpPr>
          <p:cNvPr id="4" name="Slide Number Placeholder 3"/>
          <p:cNvSpPr>
            <a:spLocks noGrp="1"/>
          </p:cNvSpPr>
          <p:nvPr>
            <p:ph type="sldNum" sz="quarter" idx="5"/>
          </p:nvPr>
        </p:nvSpPr>
        <p:spPr/>
        <p:txBody>
          <a:bodyPr/>
          <a:lstStyle/>
          <a:p>
            <a:fld id="{17FE73D7-1FAB-4133-B7E7-F6E5FDC06A18}" type="slidenum">
              <a:rPr lang="en-US"/>
              <a:t>4</a:t>
            </a:fld>
            <a:endParaRPr lang="en-US"/>
          </a:p>
        </p:txBody>
      </p:sp>
    </p:spTree>
    <p:extLst>
      <p:ext uri="{BB962C8B-B14F-4D97-AF65-F5344CB8AC3E}">
        <p14:creationId xmlns:p14="http://schemas.microsoft.com/office/powerpoint/2010/main" val="2645964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Group Task—Role Play 3  Different Scenarios- Questioning and Listening  </a:t>
            </a:r>
          </a:p>
          <a:p>
            <a:r>
              <a:rPr lang="en-US">
                <a:cs typeface="Calibri"/>
              </a:rPr>
              <a:t>Tutor to lead one scenario</a:t>
            </a:r>
          </a:p>
        </p:txBody>
      </p:sp>
      <p:sp>
        <p:nvSpPr>
          <p:cNvPr id="4" name="Slide Number Placeholder 3"/>
          <p:cNvSpPr>
            <a:spLocks noGrp="1"/>
          </p:cNvSpPr>
          <p:nvPr>
            <p:ph type="sldNum" sz="quarter" idx="5"/>
          </p:nvPr>
        </p:nvSpPr>
        <p:spPr/>
        <p:txBody>
          <a:bodyPr/>
          <a:lstStyle/>
          <a:p>
            <a:fld id="{17FE73D7-1FAB-4133-B7E7-F6E5FDC06A18}" type="slidenum">
              <a:rPr lang="en-US"/>
              <a:t>33</a:t>
            </a:fld>
            <a:endParaRPr lang="en-US"/>
          </a:p>
        </p:txBody>
      </p:sp>
    </p:spTree>
    <p:extLst>
      <p:ext uri="{BB962C8B-B14F-4D97-AF65-F5344CB8AC3E}">
        <p14:creationId xmlns:p14="http://schemas.microsoft.com/office/powerpoint/2010/main" val="1991624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Change </a:t>
            </a:r>
            <a:r>
              <a:rPr lang="en-US" err="1">
                <a:cs typeface="Calibri"/>
              </a:rPr>
              <a:t>colour</a:t>
            </a:r>
            <a:r>
              <a:rPr lang="en-US">
                <a:cs typeface="Calibri"/>
              </a:rPr>
              <a:t> on text to match the rest</a:t>
            </a:r>
          </a:p>
        </p:txBody>
      </p:sp>
      <p:sp>
        <p:nvSpPr>
          <p:cNvPr id="4" name="Slide Number Placeholder 3"/>
          <p:cNvSpPr>
            <a:spLocks noGrp="1"/>
          </p:cNvSpPr>
          <p:nvPr>
            <p:ph type="sldNum" sz="quarter" idx="5"/>
          </p:nvPr>
        </p:nvSpPr>
        <p:spPr/>
        <p:txBody>
          <a:bodyPr/>
          <a:lstStyle/>
          <a:p>
            <a:fld id="{17FE73D7-1FAB-4133-B7E7-F6E5FDC06A18}" type="slidenum">
              <a:rPr lang="en-US"/>
              <a:t>36</a:t>
            </a:fld>
            <a:endParaRPr lang="en-US"/>
          </a:p>
        </p:txBody>
      </p:sp>
    </p:spTree>
    <p:extLst>
      <p:ext uri="{BB962C8B-B14F-4D97-AF65-F5344CB8AC3E}">
        <p14:creationId xmlns:p14="http://schemas.microsoft.com/office/powerpoint/2010/main" val="159539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Include a post it or flip chart image on the blue section</a:t>
            </a:r>
          </a:p>
        </p:txBody>
      </p:sp>
      <p:sp>
        <p:nvSpPr>
          <p:cNvPr id="4" name="Slide Number Placeholder 3"/>
          <p:cNvSpPr>
            <a:spLocks noGrp="1"/>
          </p:cNvSpPr>
          <p:nvPr>
            <p:ph type="sldNum" sz="quarter" idx="5"/>
          </p:nvPr>
        </p:nvSpPr>
        <p:spPr/>
        <p:txBody>
          <a:bodyPr/>
          <a:lstStyle/>
          <a:p>
            <a:fld id="{17FE73D7-1FAB-4133-B7E7-F6E5FDC06A18}" type="slidenum">
              <a:rPr lang="en-US"/>
              <a:t>7</a:t>
            </a:fld>
            <a:endParaRPr lang="en-US"/>
          </a:p>
        </p:txBody>
      </p:sp>
    </p:spTree>
    <p:extLst>
      <p:ext uri="{BB962C8B-B14F-4D97-AF65-F5344CB8AC3E}">
        <p14:creationId xmlns:p14="http://schemas.microsoft.com/office/powerpoint/2010/main" val="278195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Introduction to Gaelic Games  PLEASE CHANGE TO Introduction to Gaelic Games Coaching</a:t>
            </a:r>
          </a:p>
        </p:txBody>
      </p:sp>
      <p:sp>
        <p:nvSpPr>
          <p:cNvPr id="4" name="Slide Number Placeholder 3"/>
          <p:cNvSpPr>
            <a:spLocks noGrp="1"/>
          </p:cNvSpPr>
          <p:nvPr>
            <p:ph type="sldNum" sz="quarter" idx="5"/>
          </p:nvPr>
        </p:nvSpPr>
        <p:spPr/>
        <p:txBody>
          <a:bodyPr/>
          <a:lstStyle/>
          <a:p>
            <a:fld id="{17FE73D7-1FAB-4133-B7E7-F6E5FDC06A18}" type="slidenum">
              <a:rPr lang="en-US"/>
              <a:t>9</a:t>
            </a:fld>
            <a:endParaRPr lang="en-US"/>
          </a:p>
        </p:txBody>
      </p:sp>
    </p:spTree>
    <p:extLst>
      <p:ext uri="{BB962C8B-B14F-4D97-AF65-F5344CB8AC3E}">
        <p14:creationId xmlns:p14="http://schemas.microsoft.com/office/powerpoint/2010/main" val="173273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Change Image</a:t>
            </a:r>
          </a:p>
        </p:txBody>
      </p:sp>
      <p:sp>
        <p:nvSpPr>
          <p:cNvPr id="4" name="Slide Number Placeholder 3"/>
          <p:cNvSpPr>
            <a:spLocks noGrp="1"/>
          </p:cNvSpPr>
          <p:nvPr>
            <p:ph type="sldNum" sz="quarter" idx="5"/>
          </p:nvPr>
        </p:nvSpPr>
        <p:spPr/>
        <p:txBody>
          <a:bodyPr/>
          <a:lstStyle/>
          <a:p>
            <a:fld id="{17FE73D7-1FAB-4133-B7E7-F6E5FDC06A18}" type="slidenum">
              <a:rPr lang="en-US"/>
              <a:t>12</a:t>
            </a:fld>
            <a:endParaRPr lang="en-US"/>
          </a:p>
        </p:txBody>
      </p:sp>
    </p:spTree>
    <p:extLst>
      <p:ext uri="{BB962C8B-B14F-4D97-AF65-F5344CB8AC3E}">
        <p14:creationId xmlns:p14="http://schemas.microsoft.com/office/powerpoint/2010/main" val="371013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Change Image</a:t>
            </a:r>
          </a:p>
        </p:txBody>
      </p:sp>
      <p:sp>
        <p:nvSpPr>
          <p:cNvPr id="4" name="Slide Number Placeholder 3"/>
          <p:cNvSpPr>
            <a:spLocks noGrp="1"/>
          </p:cNvSpPr>
          <p:nvPr>
            <p:ph type="sldNum" sz="quarter" idx="5"/>
          </p:nvPr>
        </p:nvSpPr>
        <p:spPr/>
        <p:txBody>
          <a:bodyPr/>
          <a:lstStyle/>
          <a:p>
            <a:fld id="{17FE73D7-1FAB-4133-B7E7-F6E5FDC06A18}" type="slidenum">
              <a:rPr lang="en-US"/>
              <a:t>14</a:t>
            </a:fld>
            <a:endParaRPr lang="en-US"/>
          </a:p>
        </p:txBody>
      </p:sp>
    </p:spTree>
    <p:extLst>
      <p:ext uri="{BB962C8B-B14F-4D97-AF65-F5344CB8AC3E}">
        <p14:creationId xmlns:p14="http://schemas.microsoft.com/office/powerpoint/2010/main" val="277367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Group Discussion—Compare the plant scenario to player scenario</a:t>
            </a:r>
          </a:p>
          <a:p>
            <a:r>
              <a:rPr lang="en-US">
                <a:cs typeface="Calibri"/>
              </a:rPr>
              <a:t>What does a player need?</a:t>
            </a:r>
          </a:p>
        </p:txBody>
      </p:sp>
      <p:sp>
        <p:nvSpPr>
          <p:cNvPr id="4" name="Slide Number Placeholder 3"/>
          <p:cNvSpPr>
            <a:spLocks noGrp="1"/>
          </p:cNvSpPr>
          <p:nvPr>
            <p:ph type="sldNum" sz="quarter" idx="5"/>
          </p:nvPr>
        </p:nvSpPr>
        <p:spPr/>
        <p:txBody>
          <a:bodyPr/>
          <a:lstStyle/>
          <a:p>
            <a:fld id="{17FE73D7-1FAB-4133-B7E7-F6E5FDC06A18}" type="slidenum">
              <a:rPr lang="en-US"/>
              <a:t>17</a:t>
            </a:fld>
            <a:endParaRPr lang="en-US"/>
          </a:p>
        </p:txBody>
      </p:sp>
    </p:spTree>
    <p:extLst>
      <p:ext uri="{BB962C8B-B14F-4D97-AF65-F5344CB8AC3E}">
        <p14:creationId xmlns:p14="http://schemas.microsoft.com/office/powerpoint/2010/main" val="351643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some text around  the model explaining the total playing performance model</a:t>
            </a:r>
          </a:p>
          <a:p>
            <a:endParaRPr lang="en-US">
              <a:cs typeface="Calibri"/>
            </a:endParaRPr>
          </a:p>
          <a:p>
            <a:endParaRPr lang="en-US">
              <a:cs typeface="Calibri"/>
            </a:endParaRPr>
          </a:p>
          <a:p>
            <a:r>
              <a:rPr lang="en-US"/>
              <a:t>The </a:t>
            </a:r>
            <a:r>
              <a:rPr lang="en-US" b="1"/>
              <a:t>Total Playing Performance model</a:t>
            </a:r>
            <a:r>
              <a:rPr lang="en-US"/>
              <a:t> </a:t>
            </a:r>
            <a:r>
              <a:rPr lang="en-US" err="1"/>
              <a:t>categorises</a:t>
            </a:r>
            <a:r>
              <a:rPr lang="en-US"/>
              <a:t> these capacities for us. In summary: Develop Fundamental Movement Skills and Basic Sport Skills as </a:t>
            </a:r>
            <a:r>
              <a:rPr lang="en-US" b="1"/>
              <a:t>players</a:t>
            </a:r>
            <a:r>
              <a:rPr lang="en-US"/>
              <a:t> progress through the Child Stage. Decision Making and Team </a:t>
            </a:r>
            <a:r>
              <a:rPr lang="en-US" b="1"/>
              <a:t>Play</a:t>
            </a:r>
            <a:r>
              <a:rPr lang="en-US"/>
              <a:t> Skills as well as Life Skills as </a:t>
            </a:r>
            <a:r>
              <a:rPr lang="en-US" b="1"/>
              <a:t>players</a:t>
            </a:r>
            <a:r>
              <a:rPr lang="en-US"/>
              <a:t> progress through the Youth Stage on to Adult Stage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7FE73D7-1FAB-4133-B7E7-F6E5FDC06A18}" type="slidenum">
              <a:rPr lang="en-US"/>
              <a:t>18</a:t>
            </a:fld>
            <a:endParaRPr lang="en-US"/>
          </a:p>
        </p:txBody>
      </p:sp>
    </p:spTree>
    <p:extLst>
      <p:ext uri="{BB962C8B-B14F-4D97-AF65-F5344CB8AC3E}">
        <p14:creationId xmlns:p14="http://schemas.microsoft.com/office/powerpoint/2010/main" val="4045933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Need to change playing to participant feedback</a:t>
            </a:r>
          </a:p>
        </p:txBody>
      </p:sp>
      <p:sp>
        <p:nvSpPr>
          <p:cNvPr id="4" name="Slide Number Placeholder 3"/>
          <p:cNvSpPr>
            <a:spLocks noGrp="1"/>
          </p:cNvSpPr>
          <p:nvPr>
            <p:ph type="sldNum" sz="quarter" idx="5"/>
          </p:nvPr>
        </p:nvSpPr>
        <p:spPr/>
        <p:txBody>
          <a:bodyPr/>
          <a:lstStyle/>
          <a:p>
            <a:fld id="{17FE73D7-1FAB-4133-B7E7-F6E5FDC06A18}" type="slidenum">
              <a:rPr lang="en-US"/>
              <a:t>21</a:t>
            </a:fld>
            <a:endParaRPr lang="en-US"/>
          </a:p>
        </p:txBody>
      </p:sp>
    </p:spTree>
    <p:extLst>
      <p:ext uri="{BB962C8B-B14F-4D97-AF65-F5344CB8AC3E}">
        <p14:creationId xmlns:p14="http://schemas.microsoft.com/office/powerpoint/2010/main" val="1396053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Check that quotes come into </a:t>
            </a:r>
            <a:r>
              <a:rPr lang="en-US" err="1">
                <a:cs typeface="Calibri"/>
              </a:rPr>
              <a:t>powerpoint</a:t>
            </a:r>
            <a:r>
              <a:rPr lang="en-US">
                <a:cs typeface="Calibri"/>
              </a:rPr>
              <a:t> first before picture of coaches</a:t>
            </a:r>
          </a:p>
        </p:txBody>
      </p:sp>
      <p:sp>
        <p:nvSpPr>
          <p:cNvPr id="4" name="Slide Number Placeholder 3"/>
          <p:cNvSpPr>
            <a:spLocks noGrp="1"/>
          </p:cNvSpPr>
          <p:nvPr>
            <p:ph type="sldNum" sz="quarter" idx="5"/>
          </p:nvPr>
        </p:nvSpPr>
        <p:spPr/>
        <p:txBody>
          <a:bodyPr/>
          <a:lstStyle/>
          <a:p>
            <a:fld id="{17FE73D7-1FAB-4133-B7E7-F6E5FDC06A18}" type="slidenum">
              <a:rPr lang="en-US"/>
              <a:t>29</a:t>
            </a:fld>
            <a:endParaRPr lang="en-US"/>
          </a:p>
        </p:txBody>
      </p:sp>
    </p:spTree>
    <p:extLst>
      <p:ext uri="{BB962C8B-B14F-4D97-AF65-F5344CB8AC3E}">
        <p14:creationId xmlns:p14="http://schemas.microsoft.com/office/powerpoint/2010/main" val="62986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40C8BCE-8EF8-8047-8C7A-3387A10479F9}"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1246311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0C8BCE-8EF8-8047-8C7A-3387A10479F9}"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1409765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0C8BCE-8EF8-8047-8C7A-3387A10479F9}"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74173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0C8BCE-8EF8-8047-8C7A-3387A10479F9}"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178996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40C8BCE-8EF8-8047-8C7A-3387A10479F9}"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2012038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40C8BCE-8EF8-8047-8C7A-3387A10479F9}"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204949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40C8BCE-8EF8-8047-8C7A-3387A10479F9}" type="datetimeFigureOut">
              <a:rPr lang="en-US" smtClean="0"/>
              <a:t>8/12/2020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25071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40C8BCE-8EF8-8047-8C7A-3387A10479F9}" type="datetimeFigureOut">
              <a:rPr lang="en-US" smtClean="0"/>
              <a:t>8/12/2020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43985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C8BCE-8EF8-8047-8C7A-3387A10479F9}" type="datetimeFigureOut">
              <a:rPr lang="en-US" smtClean="0"/>
              <a:t>8/12/2020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1002288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40C8BCE-8EF8-8047-8C7A-3387A10479F9}"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60613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40C8BCE-8EF8-8047-8C7A-3387A10479F9}"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1788141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C8BCE-8EF8-8047-8C7A-3387A10479F9}" type="datetimeFigureOut">
              <a:rPr lang="en-US" smtClean="0"/>
              <a:t>8/12/2020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6F3EE-28E9-A54F-A43D-9853D2E21935}" type="slidenum">
              <a:rPr lang="en-US" smtClean="0"/>
              <a:t>‹#›</a:t>
            </a:fld>
            <a:endParaRPr lang="en-US"/>
          </a:p>
        </p:txBody>
      </p:sp>
    </p:spTree>
    <p:extLst>
      <p:ext uri="{BB962C8B-B14F-4D97-AF65-F5344CB8AC3E}">
        <p14:creationId xmlns:p14="http://schemas.microsoft.com/office/powerpoint/2010/main" val="1872462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ideo" Target="https://www.youtube.com/embed/3C29weX2Co4?feature=oembed" TargetMode="External"/><Relationship Id="rId6" Type="http://schemas.openxmlformats.org/officeDocument/2006/relationships/image" Target="../media/image26.jpeg"/><Relationship Id="rId5" Type="http://schemas.openxmlformats.org/officeDocument/2006/relationships/image" Target="../media/image2.emf"/><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33" y="-119577"/>
            <a:ext cx="12449908" cy="9337431"/>
          </a:xfrm>
          <a:prstGeom prst="rect">
            <a:avLst/>
          </a:prstGeom>
        </p:spPr>
      </p:pic>
      <p:pic>
        <p:nvPicPr>
          <p:cNvPr id="10" name="Picture 9"/>
          <p:cNvPicPr>
            <a:picLocks noChangeAspect="1"/>
          </p:cNvPicPr>
          <p:nvPr/>
        </p:nvPicPr>
        <p:blipFill>
          <a:blip r:embed="rId3"/>
          <a:stretch>
            <a:fillRect/>
          </a:stretch>
        </p:blipFill>
        <p:spPr>
          <a:xfrm>
            <a:off x="2053883" y="4825623"/>
            <a:ext cx="12192000" cy="2635325"/>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3049024" y="3244583"/>
            <a:ext cx="8426450" cy="12271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a:solidFill>
                  <a:srgbClr val="006892"/>
                </a:solidFill>
                <a:latin typeface="Arial"/>
                <a:ea typeface="Arial" charset="0"/>
                <a:cs typeface="Arial"/>
              </a:rPr>
              <a:t>Course Overview</a:t>
            </a:r>
            <a:endParaRPr lang="en-US" altLang="en-US" b="1">
              <a:solidFill>
                <a:srgbClr val="006892"/>
              </a:solidFill>
              <a:latin typeface="Arial" charset="0"/>
              <a:ea typeface="Arial" charset="0"/>
              <a:cs typeface="Arial" charset="0"/>
            </a:endParaRPr>
          </a:p>
        </p:txBody>
      </p:sp>
      <p:sp>
        <p:nvSpPr>
          <p:cNvPr id="7" name="Rectangle 3">
            <a:extLst>
              <a:ext uri="{FF2B5EF4-FFF2-40B4-BE49-F238E27FC236}">
                <a16:creationId xmlns:a16="http://schemas.microsoft.com/office/drawing/2014/main" id="{A5A50937-1C77-4611-9254-19B60D5D2BD5}"/>
              </a:ext>
            </a:extLst>
          </p:cNvPr>
          <p:cNvSpPr txBox="1">
            <a:spLocks noChangeArrowheads="1"/>
          </p:cNvSpPr>
          <p:nvPr/>
        </p:nvSpPr>
        <p:spPr>
          <a:xfrm>
            <a:off x="3093498" y="4549139"/>
            <a:ext cx="5302250"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buFont typeface="Wingdings" panose="05000000000000000000" pitchFamily="2" charset="2"/>
              <a:buNone/>
            </a:pPr>
            <a:r>
              <a:rPr lang="en-US" altLang="en-US">
                <a:solidFill>
                  <a:srgbClr val="006892"/>
                </a:solidFill>
                <a:latin typeface="Arial" charset="0"/>
                <a:ea typeface="Arial" charset="0"/>
                <a:cs typeface="Arial" charset="0"/>
              </a:rPr>
              <a:t>GAA Award 1 Course</a:t>
            </a:r>
          </a:p>
          <a:p>
            <a:pPr>
              <a:buFont typeface="Wingdings" panose="05000000000000000000" pitchFamily="2" charset="2"/>
              <a:buNone/>
            </a:pPr>
            <a:endParaRPr lang="en-US" altLang="en-US">
              <a:latin typeface="Arial" charset="0"/>
              <a:ea typeface="Arial" charset="0"/>
              <a:cs typeface="Arial" charset="0"/>
            </a:endParaRPr>
          </a:p>
        </p:txBody>
      </p:sp>
      <p:pic>
        <p:nvPicPr>
          <p:cNvPr id="8" name="Picture 7"/>
          <p:cNvPicPr>
            <a:picLocks noChangeAspect="1"/>
          </p:cNvPicPr>
          <p:nvPr/>
        </p:nvPicPr>
        <p:blipFill>
          <a:blip r:embed="rId4"/>
          <a:stretch>
            <a:fillRect/>
          </a:stretch>
        </p:blipFill>
        <p:spPr>
          <a:xfrm>
            <a:off x="812657" y="3861082"/>
            <a:ext cx="2749129" cy="1064179"/>
          </a:xfrm>
          <a:prstGeom prst="rect">
            <a:avLst/>
          </a:prstGeom>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1606532D-E012-485C-869F-2C9BA7E49FA6}"/>
                  </a:ext>
                </a:extLst>
              </p14:cNvPr>
              <p14:cNvContentPartPr/>
              <p14:nvPr/>
            </p14:nvContentPartPr>
            <p14:xfrm>
              <a:off x="-121820" y="1009124"/>
              <a:ext cx="28574" cy="66675"/>
            </p14:xfrm>
          </p:contentPart>
        </mc:Choice>
        <mc:Fallback>
          <p:pic>
            <p:nvPicPr>
              <p:cNvPr id="2" name="Ink 1">
                <a:extLst>
                  <a:ext uri="{FF2B5EF4-FFF2-40B4-BE49-F238E27FC236}">
                    <a16:creationId xmlns:a16="http://schemas.microsoft.com/office/drawing/2014/main" id="{1606532D-E012-485C-869F-2C9BA7E49FA6}"/>
                  </a:ext>
                </a:extLst>
              </p:cNvPr>
              <p:cNvPicPr/>
              <p:nvPr/>
            </p:nvPicPr>
            <p:blipFill>
              <a:blip r:embed="rId6"/>
              <a:stretch>
                <a:fillRect/>
              </a:stretch>
            </p:blipFill>
            <p:spPr>
              <a:xfrm>
                <a:off x="-141540" y="990182"/>
                <a:ext cx="68417" cy="104180"/>
              </a:xfrm>
              <a:prstGeom prst="rect">
                <a:avLst/>
              </a:prstGeom>
            </p:spPr>
          </p:pic>
        </mc:Fallback>
      </mc:AlternateContent>
    </p:spTree>
    <p:extLst>
      <p:ext uri="{BB962C8B-B14F-4D97-AF65-F5344CB8AC3E}">
        <p14:creationId xmlns:p14="http://schemas.microsoft.com/office/powerpoint/2010/main" val="197601877"/>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524360" y="592016"/>
            <a:ext cx="5850610"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sz="4800" b="1">
                <a:solidFill>
                  <a:srgbClr val="006892"/>
                </a:solidFill>
                <a:latin typeface="Arial"/>
                <a:ea typeface="Arial" charset="0"/>
                <a:cs typeface="Arial"/>
              </a:rPr>
              <a:t>Module Breakdown </a:t>
            </a:r>
            <a:endParaRPr lang="en-US" altLang="en-US" sz="4800" b="1">
              <a:solidFill>
                <a:srgbClr val="006892"/>
              </a:solidFill>
              <a:latin typeface="Arial"/>
              <a:ea typeface="Arial" charset="0"/>
              <a:cs typeface="Arial"/>
            </a:endParaRP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3627488"/>
            <a:ext cx="6013342" cy="18546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1.		Introduction, Communication &amp; Role of Coach </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2.		Technical Proficiency </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3.		Tactical Prowess and Decision Making </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4.		Team Play And Tactical ploys</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5a		Physical Fitness: Components and Principles (Youth)</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5b 		</a:t>
            </a:r>
            <a:r>
              <a:rPr kumimoji="0" lang="en-IE" altLang="en-US" sz="1600" b="0" i="0" u="none" strike="noStrike" kern="0" cap="none" spc="0" normalizeH="0" baseline="0" noProof="0">
                <a:ln>
                  <a:noFill/>
                </a:ln>
                <a:solidFill>
                  <a:srgbClr val="006892"/>
                </a:solidFill>
                <a:effectLst/>
                <a:uLnTx/>
                <a:uFillTx/>
                <a:latin typeface="Arial"/>
                <a:ea typeface="ＭＳ Ｐゴシック"/>
                <a:cs typeface="ＭＳ Ｐゴシック"/>
              </a:rPr>
              <a:t>Physical Fitness: Components and Principles (Adult)</a:t>
            </a:r>
            <a:endPar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6.		Playing Facts , Rules and Planning</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7.		Lifestyle, Psychological Focus and Conclusion </a:t>
            </a:r>
          </a:p>
          <a:p>
            <a:pPr marL="685800" indent="-685800" algn="l">
              <a:buFont typeface="Arial" charset="0"/>
              <a:buChar char="•"/>
            </a:pPr>
            <a:endParaRPr lang="en-US" altLang="en-US" sz="2400">
              <a:solidFill>
                <a:srgbClr val="006892"/>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557939" y="5726285"/>
            <a:ext cx="1574083" cy="609322"/>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218565"/>
            <a:ext cx="5850610" cy="1621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altLang="en-US" sz="2800" b="1">
              <a:solidFill>
                <a:srgbClr val="006892"/>
              </a:solidFill>
              <a:latin typeface="Arial" charset="0"/>
              <a:ea typeface="Arial" charset="0"/>
              <a:cs typeface="Arial" charset="0"/>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8510" y="-571020"/>
            <a:ext cx="12226964" cy="8172426"/>
          </a:xfrm>
          <a:prstGeom prst="rect">
            <a:avLst/>
          </a:prstGeom>
        </p:spPr>
      </p:pic>
    </p:spTree>
    <p:extLst>
      <p:ext uri="{BB962C8B-B14F-4D97-AF65-F5344CB8AC3E}">
        <p14:creationId xmlns:p14="http://schemas.microsoft.com/office/powerpoint/2010/main" val="50360106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368463" cy="5549900"/>
          </a:xfrm>
          <a:prstGeom prst="rect">
            <a:avLst/>
          </a:prstGeom>
        </p:spPr>
      </p:pic>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505325" y="522988"/>
            <a:ext cx="6013342" cy="73894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800" b="1">
                <a:solidFill>
                  <a:schemeClr val="bg1"/>
                </a:solidFill>
                <a:latin typeface="Arial" charset="0"/>
                <a:ea typeface="Arial" charset="0"/>
                <a:cs typeface="Arial" charset="0"/>
              </a:rPr>
              <a:t>Mission Statement </a:t>
            </a:r>
          </a:p>
        </p:txBody>
      </p:sp>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710543" y="1543825"/>
            <a:ext cx="10286471" cy="18281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i="1" u="none" strike="noStrike" baseline="0">
                <a:solidFill>
                  <a:schemeClr val="bg1"/>
                </a:solidFill>
                <a:latin typeface="Arial" charset="0"/>
              </a:rPr>
              <a:t>The GAA is committed to implementing an integrated Coach Education Programme with a view to maximising participation, optimising playing standards  and ensuring that Players’ needs are catered for in a Balanced way</a:t>
            </a:r>
          </a:p>
        </p:txBody>
      </p:sp>
      <p:pic>
        <p:nvPicPr>
          <p:cNvPr id="9" name="Picture 8"/>
          <p:cNvPicPr>
            <a:picLocks noChangeAspect="1"/>
          </p:cNvPicPr>
          <p:nvPr/>
        </p:nvPicPr>
        <p:blipFill>
          <a:blip r:embed="rId3"/>
          <a:stretch>
            <a:fillRect/>
          </a:stretch>
        </p:blipFill>
        <p:spPr>
          <a:xfrm>
            <a:off x="9814234" y="5549900"/>
            <a:ext cx="1574083" cy="609322"/>
          </a:xfrm>
          <a:prstGeom prst="rect">
            <a:avLst/>
          </a:prstGeom>
        </p:spPr>
      </p:pic>
    </p:spTree>
    <p:extLst>
      <p:ext uri="{BB962C8B-B14F-4D97-AF65-F5344CB8AC3E}">
        <p14:creationId xmlns:p14="http://schemas.microsoft.com/office/powerpoint/2010/main" val="156077016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233" y="5694245"/>
            <a:ext cx="1574083" cy="609322"/>
          </a:xfrm>
          <a:prstGeom prst="rect">
            <a:avLst/>
          </a:prstGeom>
        </p:spPr>
      </p:pic>
      <p:pic>
        <p:nvPicPr>
          <p:cNvPr id="7" name="Picture 6"/>
          <p:cNvPicPr>
            <a:picLocks noChangeAspect="1"/>
          </p:cNvPicPr>
          <p:nvPr/>
        </p:nvPicPr>
        <p:blipFill>
          <a:blip r:embed="rId4"/>
          <a:stretch>
            <a:fillRect/>
          </a:stretch>
        </p:blipFill>
        <p:spPr>
          <a:xfrm rot="10800000">
            <a:off x="-1846337" y="-421211"/>
            <a:ext cx="12192000" cy="2635325"/>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680579" y="1480623"/>
            <a:ext cx="10821307" cy="2685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5400" b="1">
                <a:solidFill>
                  <a:srgbClr val="006892"/>
                </a:solidFill>
                <a:latin typeface="Arial"/>
                <a:ea typeface="Arial" charset="0"/>
                <a:cs typeface="Arial"/>
              </a:rPr>
              <a:t>Session 1 – TPP Model, Role of Coach &amp; Communication</a:t>
            </a:r>
            <a:endParaRPr lang="en-US" altLang="en-US" sz="5400" b="1">
              <a:solidFill>
                <a:srgbClr val="006892"/>
              </a:solidFill>
              <a:latin typeface="Arial"/>
              <a:ea typeface="Arial" charset="0"/>
              <a:cs typeface="Arial" charset="0"/>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0747" y="3669631"/>
            <a:ext cx="10119809" cy="6858000"/>
          </a:xfrm>
          <a:prstGeom prst="rect">
            <a:avLst/>
          </a:prstGeom>
        </p:spPr>
      </p:pic>
    </p:spTree>
    <p:extLst>
      <p:ext uri="{BB962C8B-B14F-4D97-AF65-F5344CB8AC3E}">
        <p14:creationId xmlns:p14="http://schemas.microsoft.com/office/powerpoint/2010/main" val="627583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26" y="4222675"/>
            <a:ext cx="12192000" cy="2635325"/>
          </a:xfrm>
          <a:prstGeom prst="rect">
            <a:avLst/>
          </a:prstGeom>
        </p:spPr>
      </p:pic>
      <p:pic>
        <p:nvPicPr>
          <p:cNvPr id="5" name="Picture 4"/>
          <p:cNvPicPr>
            <a:picLocks noChangeAspect="1"/>
          </p:cNvPicPr>
          <p:nvPr/>
        </p:nvPicPr>
        <p:blipFill>
          <a:blip r:embed="rId3"/>
          <a:stretch>
            <a:fillRect/>
          </a:stretch>
        </p:blipFill>
        <p:spPr>
          <a:xfrm>
            <a:off x="670233" y="574518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670233" y="1605356"/>
            <a:ext cx="820105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1800">
                <a:solidFill>
                  <a:srgbClr val="006892"/>
                </a:solidFill>
                <a:latin typeface="Arial"/>
                <a:ea typeface="Arial" charset="0"/>
                <a:cs typeface="Arial"/>
              </a:rPr>
              <a:t>By the end of this Module participants will be able to:</a:t>
            </a:r>
          </a:p>
          <a:p>
            <a:pPr marL="342900" indent="-342900">
              <a:spcBef>
                <a:spcPct val="100000"/>
              </a:spcBef>
              <a:buFont typeface="Arial" charset="0"/>
              <a:buChar char="•"/>
            </a:pPr>
            <a:r>
              <a:rPr lang="en-IE" altLang="en-US" sz="1800">
                <a:solidFill>
                  <a:srgbClr val="006892"/>
                </a:solidFill>
                <a:latin typeface="Arial"/>
                <a:ea typeface="Arial" charset="0"/>
                <a:cs typeface="Arial"/>
              </a:rPr>
              <a:t>Identify and define the components of the Total Playing Performance Model</a:t>
            </a:r>
          </a:p>
          <a:p>
            <a:pPr marL="342900" indent="-342900">
              <a:spcBef>
                <a:spcPct val="100000"/>
              </a:spcBef>
              <a:buFont typeface="Arial" charset="0"/>
              <a:buChar char="•"/>
            </a:pPr>
            <a:r>
              <a:rPr lang="en-IE" altLang="en-US" sz="1800">
                <a:solidFill>
                  <a:srgbClr val="006892"/>
                </a:solidFill>
                <a:latin typeface="Arial"/>
                <a:ea typeface="Arial" charset="0"/>
                <a:cs typeface="Arial"/>
              </a:rPr>
              <a:t>Identify the key roles, skills and qualities of a Coach</a:t>
            </a:r>
          </a:p>
          <a:p>
            <a:pPr marL="342900" indent="-342900">
              <a:spcBef>
                <a:spcPct val="100000"/>
              </a:spcBef>
              <a:buFont typeface="Arial" charset="0"/>
              <a:buChar char="•"/>
            </a:pPr>
            <a:r>
              <a:rPr lang="en-IE" altLang="en-US" sz="1800">
                <a:solidFill>
                  <a:srgbClr val="006892"/>
                </a:solidFill>
                <a:latin typeface="Arial"/>
                <a:ea typeface="Arial" charset="0"/>
                <a:cs typeface="Arial"/>
              </a:rPr>
              <a:t>Describe the importance of questioning and listening in coaching</a:t>
            </a:r>
          </a:p>
          <a:p>
            <a:pPr marL="342900" indent="-342900">
              <a:spcBef>
                <a:spcPct val="100000"/>
              </a:spcBef>
              <a:buFont typeface="Arial" charset="0"/>
              <a:buChar char="•"/>
            </a:pPr>
            <a:r>
              <a:rPr lang="en-IE" altLang="en-US" sz="1800">
                <a:solidFill>
                  <a:srgbClr val="006892"/>
                </a:solidFill>
                <a:latin typeface="Arial"/>
                <a:ea typeface="Arial" charset="0"/>
                <a:cs typeface="Arial"/>
              </a:rPr>
              <a:t>Provide feedback that is accurate, relevant and positive</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670233" y="654582"/>
            <a:ext cx="7398946" cy="71292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a:ea typeface="Arial" charset="0"/>
                <a:cs typeface="Arial"/>
              </a:rPr>
              <a:t>GAA Award 1 – Module Objectives</a:t>
            </a:r>
          </a:p>
        </p:txBody>
      </p:sp>
      <p:pic>
        <p:nvPicPr>
          <p:cNvPr id="8" name="Picture 7"/>
          <p:cNvPicPr>
            <a:picLocks noChangeAspect="1"/>
          </p:cNvPicPr>
          <p:nvPr/>
        </p:nvPicPr>
        <p:blipFill>
          <a:blip r:embed="rId2"/>
          <a:stretch>
            <a:fillRect/>
          </a:stretch>
        </p:blipFill>
        <p:spPr>
          <a:xfrm rot="10800000">
            <a:off x="6505076" y="-1029970"/>
            <a:ext cx="12192000" cy="2635325"/>
          </a:xfrm>
          <a:prstGeom prst="rect">
            <a:avLst/>
          </a:prstGeom>
        </p:spPr>
      </p:pic>
    </p:spTree>
    <p:extLst>
      <p:ext uri="{BB962C8B-B14F-4D97-AF65-F5344CB8AC3E}">
        <p14:creationId xmlns:p14="http://schemas.microsoft.com/office/powerpoint/2010/main" val="1450865649"/>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233" y="5694245"/>
            <a:ext cx="1574083" cy="609322"/>
          </a:xfrm>
          <a:prstGeom prst="rect">
            <a:avLst/>
          </a:prstGeom>
        </p:spPr>
      </p:pic>
      <p:pic>
        <p:nvPicPr>
          <p:cNvPr id="7" name="Picture 6"/>
          <p:cNvPicPr>
            <a:picLocks noChangeAspect="1"/>
          </p:cNvPicPr>
          <p:nvPr/>
        </p:nvPicPr>
        <p:blipFill>
          <a:blip r:embed="rId4"/>
          <a:stretch>
            <a:fillRect/>
          </a:stretch>
        </p:blipFill>
        <p:spPr>
          <a:xfrm rot="10800000">
            <a:off x="-1846337" y="-421211"/>
            <a:ext cx="12192000" cy="2635325"/>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680579" y="1092434"/>
            <a:ext cx="10821307" cy="2685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5400" b="1">
                <a:solidFill>
                  <a:srgbClr val="006892"/>
                </a:solidFill>
                <a:latin typeface="Arial"/>
                <a:ea typeface="Arial" charset="0"/>
                <a:cs typeface="Arial"/>
              </a:rPr>
              <a:t>Total Player Performance Model</a:t>
            </a:r>
            <a:endParaRPr lang="en-US" altLang="en-US" sz="5400" b="1">
              <a:solidFill>
                <a:srgbClr val="006892"/>
              </a:solidFill>
              <a:latin typeface="Arial"/>
              <a:ea typeface="Arial" charset="0"/>
              <a:cs typeface="Arial" charset="0"/>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0747" y="3669631"/>
            <a:ext cx="10119809" cy="6858000"/>
          </a:xfrm>
          <a:prstGeom prst="rect">
            <a:avLst/>
          </a:prstGeom>
        </p:spPr>
      </p:pic>
    </p:spTree>
    <p:extLst>
      <p:ext uri="{BB962C8B-B14F-4D97-AF65-F5344CB8AC3E}">
        <p14:creationId xmlns:p14="http://schemas.microsoft.com/office/powerpoint/2010/main" val="3532260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26" y="4222675"/>
            <a:ext cx="12192000" cy="2635325"/>
          </a:xfrm>
          <a:prstGeom prst="rect">
            <a:avLst/>
          </a:prstGeom>
        </p:spPr>
      </p:pic>
      <p:pic>
        <p:nvPicPr>
          <p:cNvPr id="5" name="Picture 4"/>
          <p:cNvPicPr>
            <a:picLocks noChangeAspect="1"/>
          </p:cNvPicPr>
          <p:nvPr/>
        </p:nvPicPr>
        <p:blipFill>
          <a:blip r:embed="rId3"/>
          <a:stretch>
            <a:fillRect/>
          </a:stretch>
        </p:blipFill>
        <p:spPr>
          <a:xfrm>
            <a:off x="670233" y="574518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670233" y="1298798"/>
            <a:ext cx="9211704"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sz="2800" i="1">
                <a:solidFill>
                  <a:srgbClr val="006892"/>
                </a:solidFill>
              </a:rPr>
              <a:t>All living things including human beings have an</a:t>
            </a:r>
          </a:p>
          <a:p>
            <a:r>
              <a:rPr lang="en-IE" altLang="en-US" sz="2800" i="1">
                <a:solidFill>
                  <a:srgbClr val="006892"/>
                </a:solidFill>
              </a:rPr>
              <a:t>actualising tendency and given the opportunity and the right environment will proceed to become all that is built into them, they will fulfil their potential.</a:t>
            </a:r>
          </a:p>
          <a:p>
            <a:endParaRPr lang="en-IE" altLang="en-US" sz="1800" i="1">
              <a:solidFill>
                <a:srgbClr val="006892"/>
              </a:solidFill>
            </a:endParaRPr>
          </a:p>
          <a:p>
            <a:r>
              <a:rPr lang="en-IE" altLang="en-US" sz="1800" b="1">
                <a:solidFill>
                  <a:srgbClr val="006892"/>
                </a:solidFill>
              </a:rPr>
              <a:t>CARL ROGERS</a:t>
            </a:r>
          </a:p>
          <a:p>
            <a:pPr marL="342900" indent="-342900">
              <a:spcBef>
                <a:spcPct val="100000"/>
              </a:spcBef>
              <a:buFont typeface="Arial" charset="0"/>
              <a:buChar char="•"/>
            </a:pPr>
            <a:endParaRPr lang="en-IE" altLang="en-US" sz="1800">
              <a:solidFill>
                <a:srgbClr val="006892"/>
              </a:solidFill>
              <a:latin typeface="Arial" charset="0"/>
              <a:ea typeface="Arial" charset="0"/>
              <a:cs typeface="Arial" charset="0"/>
            </a:endParaRPr>
          </a:p>
        </p:txBody>
      </p:sp>
      <p:sp>
        <p:nvSpPr>
          <p:cNvPr id="9" name="Text Box 4">
            <a:extLst>
              <a:ext uri="{FF2B5EF4-FFF2-40B4-BE49-F238E27FC236}">
                <a16:creationId xmlns:a16="http://schemas.microsoft.com/office/drawing/2014/main" id="{6D67E9D3-D058-4ABE-857F-3C798393BAAA}"/>
              </a:ext>
            </a:extLst>
          </p:cNvPr>
          <p:cNvSpPr txBox="1">
            <a:spLocks noChangeArrowheads="1"/>
          </p:cNvSpPr>
          <p:nvPr/>
        </p:nvSpPr>
        <p:spPr bwMode="auto">
          <a:xfrm>
            <a:off x="670233" y="4014435"/>
            <a:ext cx="5889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IE" altLang="en-US" sz="1800" b="1">
                <a:solidFill>
                  <a:srgbClr val="006892"/>
                </a:solidFill>
                <a:latin typeface="Arial" charset="0"/>
                <a:ea typeface="Arial" charset="0"/>
                <a:cs typeface="Arial" charset="0"/>
              </a:rPr>
              <a:t>The Total Playing Performance Model enables coaches to create the right environment</a:t>
            </a:r>
          </a:p>
        </p:txBody>
      </p:sp>
    </p:spTree>
    <p:extLst>
      <p:ext uri="{BB962C8B-B14F-4D97-AF65-F5344CB8AC3E}">
        <p14:creationId xmlns:p14="http://schemas.microsoft.com/office/powerpoint/2010/main" val="49155836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47371" y="5886784"/>
            <a:ext cx="1574083" cy="609322"/>
          </a:xfrm>
          <a:prstGeom prst="rect">
            <a:avLst/>
          </a:prstGeom>
        </p:spPr>
      </p:pic>
      <p:pic>
        <p:nvPicPr>
          <p:cNvPr id="6" name="Picture 5"/>
          <p:cNvPicPr>
            <a:picLocks noChangeAspect="1"/>
          </p:cNvPicPr>
          <p:nvPr/>
        </p:nvPicPr>
        <p:blipFill>
          <a:blip r:embed="rId3"/>
          <a:stretch>
            <a:fillRect/>
          </a:stretch>
        </p:blipFill>
        <p:spPr>
          <a:xfrm>
            <a:off x="4764868" y="735793"/>
            <a:ext cx="6393658" cy="4958347"/>
          </a:xfrm>
          <a:prstGeom prst="rect">
            <a:avLst/>
          </a:prstGeom>
        </p:spPr>
      </p:pic>
      <p:pic>
        <p:nvPicPr>
          <p:cNvPr id="8" name="Picture 7"/>
          <p:cNvPicPr>
            <a:picLocks noChangeAspect="1"/>
          </p:cNvPicPr>
          <p:nvPr/>
        </p:nvPicPr>
        <p:blipFill>
          <a:blip r:embed="rId4"/>
          <a:stretch>
            <a:fillRect/>
          </a:stretch>
        </p:blipFill>
        <p:spPr>
          <a:xfrm>
            <a:off x="-737937" y="-236146"/>
            <a:ext cx="5184183" cy="7094146"/>
          </a:xfrm>
          <a:prstGeom prst="rect">
            <a:avLst/>
          </a:prstGeom>
        </p:spPr>
      </p:pic>
    </p:spTree>
    <p:extLst>
      <p:ext uri="{BB962C8B-B14F-4D97-AF65-F5344CB8AC3E}">
        <p14:creationId xmlns:p14="http://schemas.microsoft.com/office/powerpoint/2010/main" val="680861555"/>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233" y="5694245"/>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2805873" y="2444009"/>
            <a:ext cx="72009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100000"/>
              </a:spcBef>
            </a:pPr>
            <a:r>
              <a:rPr lang="en-IE" altLang="en-US" sz="3600">
                <a:solidFill>
                  <a:srgbClr val="006892"/>
                </a:solidFill>
                <a:latin typeface="Arial"/>
                <a:ea typeface="Arial" charset="0"/>
                <a:cs typeface="Arial"/>
              </a:rPr>
              <a:t>All 6 conditions must be present in the right proportions all the time if the plant is to thrive.</a:t>
            </a:r>
            <a:endParaRPr lang="en-US" altLang="en-US" sz="3600">
              <a:solidFill>
                <a:srgbClr val="006892"/>
              </a:solidFill>
              <a:latin typeface="Arial"/>
              <a:ea typeface="Arial" charset="0"/>
              <a:cs typeface="Arial"/>
            </a:endParaRPr>
          </a:p>
        </p:txBody>
      </p:sp>
      <p:sp>
        <p:nvSpPr>
          <p:cNvPr id="7" name="Text Box 4">
            <a:extLst>
              <a:ext uri="{FF2B5EF4-FFF2-40B4-BE49-F238E27FC236}">
                <a16:creationId xmlns:a16="http://schemas.microsoft.com/office/drawing/2014/main" id="{6D67E9D3-D058-4ABE-857F-3C798393BAAA}"/>
              </a:ext>
            </a:extLst>
          </p:cNvPr>
          <p:cNvSpPr txBox="1">
            <a:spLocks noChangeArrowheads="1"/>
          </p:cNvSpPr>
          <p:nvPr/>
        </p:nvSpPr>
        <p:spPr bwMode="auto">
          <a:xfrm>
            <a:off x="2533074" y="4218806"/>
            <a:ext cx="76787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IE" altLang="en-US" b="1">
                <a:solidFill>
                  <a:srgbClr val="006892"/>
                </a:solidFill>
                <a:latin typeface="Arial" charset="0"/>
                <a:ea typeface="Arial" charset="0"/>
                <a:cs typeface="Arial" charset="0"/>
              </a:rPr>
              <a:t>More of one will not compensate for a lack of another</a:t>
            </a:r>
            <a:endParaRPr lang="en-US" altLang="en-US" b="1">
              <a:solidFill>
                <a:srgbClr val="006892"/>
              </a:solidFill>
              <a:latin typeface="Arial" charset="0"/>
              <a:ea typeface="Arial" charset="0"/>
              <a:cs typeface="Arial"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1597" y="536882"/>
            <a:ext cx="2421689" cy="1788608"/>
          </a:xfrm>
          <a:prstGeom prst="rect">
            <a:avLst/>
          </a:prstGeom>
        </p:spPr>
      </p:pic>
      <p:pic>
        <p:nvPicPr>
          <p:cNvPr id="12" name="Picture 11"/>
          <p:cNvPicPr>
            <a:picLocks noChangeAspect="1"/>
          </p:cNvPicPr>
          <p:nvPr/>
        </p:nvPicPr>
        <p:blipFill>
          <a:blip r:embed="rId5"/>
          <a:stretch>
            <a:fillRect/>
          </a:stretch>
        </p:blipFill>
        <p:spPr>
          <a:xfrm>
            <a:off x="3209997" y="5476168"/>
            <a:ext cx="12192000" cy="2635325"/>
          </a:xfrm>
          <a:prstGeom prst="rect">
            <a:avLst/>
          </a:prstGeom>
        </p:spPr>
      </p:pic>
      <p:pic>
        <p:nvPicPr>
          <p:cNvPr id="13" name="Picture 12"/>
          <p:cNvPicPr>
            <a:picLocks noChangeAspect="1"/>
          </p:cNvPicPr>
          <p:nvPr/>
        </p:nvPicPr>
        <p:blipFill>
          <a:blip r:embed="rId5"/>
          <a:stretch>
            <a:fillRect/>
          </a:stretch>
        </p:blipFill>
        <p:spPr>
          <a:xfrm rot="10800000">
            <a:off x="-3501191" y="-1317663"/>
            <a:ext cx="12192000" cy="2635325"/>
          </a:xfrm>
          <a:prstGeom prst="rect">
            <a:avLst/>
          </a:prstGeom>
        </p:spPr>
      </p:pic>
    </p:spTree>
    <p:extLst>
      <p:ext uri="{BB962C8B-B14F-4D97-AF65-F5344CB8AC3E}">
        <p14:creationId xmlns:p14="http://schemas.microsoft.com/office/powerpoint/2010/main" val="110549148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368463" cy="5549900"/>
          </a:xfrm>
          <a:prstGeom prst="rect">
            <a:avLst/>
          </a:prstGeom>
        </p:spPr>
      </p:pic>
      <p:pic>
        <p:nvPicPr>
          <p:cNvPr id="6" name="Picture 5"/>
          <p:cNvPicPr>
            <a:picLocks noChangeAspect="1"/>
          </p:cNvPicPr>
          <p:nvPr/>
        </p:nvPicPr>
        <p:blipFill>
          <a:blip r:embed="rId4"/>
          <a:stretch>
            <a:fillRect/>
          </a:stretch>
        </p:blipFill>
        <p:spPr>
          <a:xfrm>
            <a:off x="9814234" y="5549900"/>
            <a:ext cx="1574083" cy="609322"/>
          </a:xfrm>
          <a:prstGeom prst="rect">
            <a:avLst/>
          </a:prstGeom>
        </p:spPr>
      </p:pic>
      <p:pic>
        <p:nvPicPr>
          <p:cNvPr id="4" name="Picture 5" descr="A close up of a logo&#10;&#10;Description generated with very high confidence">
            <a:extLst>
              <a:ext uri="{FF2B5EF4-FFF2-40B4-BE49-F238E27FC236}">
                <a16:creationId xmlns:a16="http://schemas.microsoft.com/office/drawing/2014/main" id="{CA6AB05F-D08A-4F18-A2AA-AE576A5532AA}"/>
              </a:ext>
            </a:extLst>
          </p:cNvPr>
          <p:cNvPicPr>
            <a:picLocks noGrp="1" noChangeAspect="1"/>
          </p:cNvPicPr>
          <p:nvPr>
            <p:ph/>
          </p:nvPr>
        </p:nvPicPr>
        <p:blipFill>
          <a:blip r:embed="rId5" cstate="email">
            <a:extLst>
              <a:ext uri="{28A0092B-C50C-407E-A947-70E740481C1C}">
                <a14:useLocalDpi xmlns:a14="http://schemas.microsoft.com/office/drawing/2010/main"/>
              </a:ext>
            </a:extLst>
          </a:blip>
          <a:stretch>
            <a:fillRect/>
          </a:stretch>
        </p:blipFill>
        <p:spPr>
          <a:xfrm>
            <a:off x="3314032" y="703179"/>
            <a:ext cx="5334000" cy="5334000"/>
          </a:xfrm>
        </p:spPr>
      </p:pic>
    </p:spTree>
    <p:extLst>
      <p:ext uri="{BB962C8B-B14F-4D97-AF65-F5344CB8AC3E}">
        <p14:creationId xmlns:p14="http://schemas.microsoft.com/office/powerpoint/2010/main" val="77816087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0233" y="5694245"/>
            <a:ext cx="1574083" cy="609322"/>
          </a:xfrm>
          <a:prstGeom prst="rect">
            <a:avLst/>
          </a:prstGeom>
        </p:spPr>
      </p:pic>
      <p:pic>
        <p:nvPicPr>
          <p:cNvPr id="5" name="Picture 4"/>
          <p:cNvPicPr>
            <a:picLocks noChangeAspect="1"/>
          </p:cNvPicPr>
          <p:nvPr/>
        </p:nvPicPr>
        <p:blipFill>
          <a:blip r:embed="rId3"/>
          <a:stretch>
            <a:fillRect/>
          </a:stretch>
        </p:blipFill>
        <p:spPr>
          <a:xfrm rot="10800000">
            <a:off x="-2420217" y="0"/>
            <a:ext cx="10201202" cy="263532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9386" y="753979"/>
            <a:ext cx="5824007" cy="5694245"/>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510235" y="604740"/>
            <a:ext cx="7223976"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chemeClr val="bg1"/>
                </a:solidFill>
                <a:latin typeface="Arial" charset="0"/>
                <a:ea typeface="Arial" charset="0"/>
                <a:cs typeface="Arial" charset="0"/>
              </a:rPr>
              <a:t>Add the 3 C’s</a:t>
            </a:r>
            <a:endParaRPr lang="en-US" altLang="en-US" sz="4800" b="1">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427969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76568" y="2092404"/>
            <a:ext cx="3947598" cy="2709594"/>
          </a:xfrm>
          <a:prstGeom prst="rect">
            <a:avLst/>
          </a:prstGeom>
        </p:spPr>
      </p:pic>
      <p:pic>
        <p:nvPicPr>
          <p:cNvPr id="8" name="Picture 7"/>
          <p:cNvPicPr>
            <a:picLocks noChangeAspect="1"/>
          </p:cNvPicPr>
          <p:nvPr/>
        </p:nvPicPr>
        <p:blipFill>
          <a:blip r:embed="rId3"/>
          <a:stretch>
            <a:fillRect/>
          </a:stretch>
        </p:blipFill>
        <p:spPr>
          <a:xfrm>
            <a:off x="6309360" y="0"/>
            <a:ext cx="5882640" cy="8284440"/>
          </a:xfrm>
          <a:prstGeom prst="rect">
            <a:avLst/>
          </a:prstGeom>
        </p:spPr>
      </p:pic>
      <p:sp>
        <p:nvSpPr>
          <p:cNvPr id="10" name="Rectangle 2">
            <a:extLst>
              <a:ext uri="{FF2B5EF4-FFF2-40B4-BE49-F238E27FC236}">
                <a16:creationId xmlns:a16="http://schemas.microsoft.com/office/drawing/2014/main" id="{D4F4A01E-6BF7-401D-B1B3-13E966689C43}"/>
              </a:ext>
            </a:extLst>
          </p:cNvPr>
          <p:cNvSpPr txBox="1">
            <a:spLocks noChangeArrowheads="1"/>
          </p:cNvSpPr>
          <p:nvPr/>
        </p:nvSpPr>
        <p:spPr>
          <a:xfrm>
            <a:off x="5298583" y="2317128"/>
            <a:ext cx="8426450" cy="231569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err="1">
                <a:solidFill>
                  <a:schemeClr val="bg1"/>
                </a:solidFill>
                <a:latin typeface="Arial" charset="0"/>
                <a:ea typeface="Arial" charset="0"/>
                <a:cs typeface="Arial" charset="0"/>
              </a:rPr>
              <a:t>Failte</a:t>
            </a:r>
            <a:endParaRPr lang="en-US" altLang="en-US" b="1">
              <a:solidFill>
                <a:schemeClr val="bg1"/>
              </a:solidFill>
              <a:latin typeface="Arial" charset="0"/>
              <a:ea typeface="Arial" charset="0"/>
              <a:cs typeface="Arial" charset="0"/>
            </a:endParaRPr>
          </a:p>
          <a:p>
            <a:endParaRPr lang="en-US" altLang="en-US" sz="10900" b="1">
              <a:solidFill>
                <a:schemeClr val="bg1"/>
              </a:solidFill>
              <a:latin typeface="Arial" charset="0"/>
              <a:ea typeface="Arial" charset="0"/>
              <a:cs typeface="Arial" charset="0"/>
            </a:endParaRPr>
          </a:p>
          <a:p>
            <a:r>
              <a:rPr lang="en-US" altLang="en-US">
                <a:solidFill>
                  <a:schemeClr val="bg1"/>
                </a:solidFill>
                <a:latin typeface="Arial" charset="0"/>
                <a:ea typeface="Arial" charset="0"/>
                <a:cs typeface="Arial" charset="0"/>
              </a:rPr>
              <a:t>Welcome</a:t>
            </a:r>
          </a:p>
        </p:txBody>
      </p:sp>
    </p:spTree>
    <p:extLst>
      <p:ext uri="{BB962C8B-B14F-4D97-AF65-F5344CB8AC3E}">
        <p14:creationId xmlns:p14="http://schemas.microsoft.com/office/powerpoint/2010/main" val="1668498781"/>
      </p:ext>
    </p:extLst>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68051" y="513347"/>
            <a:ext cx="5767137" cy="5767137"/>
          </a:xfrm>
          <a:prstGeom prst="rect">
            <a:avLst/>
          </a:prstGeom>
        </p:spPr>
      </p:pic>
      <p:pic>
        <p:nvPicPr>
          <p:cNvPr id="7" name="Picture 6"/>
          <p:cNvPicPr>
            <a:picLocks noChangeAspect="1"/>
          </p:cNvPicPr>
          <p:nvPr/>
        </p:nvPicPr>
        <p:blipFill>
          <a:blip r:embed="rId3"/>
          <a:stretch>
            <a:fillRect/>
          </a:stretch>
        </p:blipFill>
        <p:spPr>
          <a:xfrm>
            <a:off x="3209997" y="5540337"/>
            <a:ext cx="12192000" cy="2635325"/>
          </a:xfrm>
          <a:prstGeom prst="rect">
            <a:avLst/>
          </a:prstGeom>
        </p:spPr>
      </p:pic>
      <p:pic>
        <p:nvPicPr>
          <p:cNvPr id="8" name="Picture 7"/>
          <p:cNvPicPr>
            <a:picLocks noChangeAspect="1"/>
          </p:cNvPicPr>
          <p:nvPr/>
        </p:nvPicPr>
        <p:blipFill>
          <a:blip r:embed="rId4"/>
          <a:stretch>
            <a:fillRect/>
          </a:stretch>
        </p:blipFill>
        <p:spPr>
          <a:xfrm>
            <a:off x="670233" y="5694245"/>
            <a:ext cx="1574083" cy="609322"/>
          </a:xfrm>
          <a:prstGeom prst="rect">
            <a:avLst/>
          </a:prstGeom>
        </p:spPr>
      </p:pic>
      <p:pic>
        <p:nvPicPr>
          <p:cNvPr id="9" name="Picture 8"/>
          <p:cNvPicPr>
            <a:picLocks noChangeAspect="1"/>
          </p:cNvPicPr>
          <p:nvPr/>
        </p:nvPicPr>
        <p:blipFill>
          <a:blip r:embed="rId3"/>
          <a:stretch>
            <a:fillRect/>
          </a:stretch>
        </p:blipFill>
        <p:spPr>
          <a:xfrm rot="10800000">
            <a:off x="-3501191" y="-1317663"/>
            <a:ext cx="12192000" cy="2635325"/>
          </a:xfrm>
          <a:prstGeom prst="rect">
            <a:avLst/>
          </a:prstGeom>
        </p:spPr>
      </p:pic>
    </p:spTree>
    <p:extLst>
      <p:ext uri="{BB962C8B-B14F-4D97-AF65-F5344CB8AC3E}">
        <p14:creationId xmlns:p14="http://schemas.microsoft.com/office/powerpoint/2010/main" val="1664167395"/>
      </p:ext>
    </p:extLst>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3883" y="4857708"/>
            <a:ext cx="12192000" cy="2635325"/>
          </a:xfrm>
          <a:prstGeom prst="rect">
            <a:avLst/>
          </a:prstGeom>
        </p:spPr>
      </p:pic>
      <p:pic>
        <p:nvPicPr>
          <p:cNvPr id="5" name="Picture 4"/>
          <p:cNvPicPr>
            <a:picLocks noChangeAspect="1"/>
          </p:cNvPicPr>
          <p:nvPr/>
        </p:nvPicPr>
        <p:blipFill>
          <a:blip r:embed="rId4"/>
          <a:stretch>
            <a:fillRect/>
          </a:stretch>
        </p:blipFill>
        <p:spPr>
          <a:xfrm>
            <a:off x="670233" y="5694245"/>
            <a:ext cx="1574083" cy="60932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44316" y="1102720"/>
            <a:ext cx="7218947" cy="3989625"/>
          </a:xfrm>
          <a:prstGeom prst="rect">
            <a:avLst/>
          </a:prstGeom>
        </p:spPr>
      </p:pic>
    </p:spTree>
    <p:extLst>
      <p:ext uri="{BB962C8B-B14F-4D97-AF65-F5344CB8AC3E}">
        <p14:creationId xmlns:p14="http://schemas.microsoft.com/office/powerpoint/2010/main" val="105920366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0233" y="5694245"/>
            <a:ext cx="1574083" cy="609322"/>
          </a:xfrm>
          <a:prstGeom prst="rect">
            <a:avLst/>
          </a:prstGeom>
        </p:spPr>
      </p:pic>
      <p:pic>
        <p:nvPicPr>
          <p:cNvPr id="5" name="Picture 4"/>
          <p:cNvPicPr>
            <a:picLocks noChangeAspect="1"/>
          </p:cNvPicPr>
          <p:nvPr/>
        </p:nvPicPr>
        <p:blipFill>
          <a:blip r:embed="rId3"/>
          <a:stretch>
            <a:fillRect/>
          </a:stretch>
        </p:blipFill>
        <p:spPr>
          <a:xfrm rot="10800000">
            <a:off x="-2420217" y="0"/>
            <a:ext cx="10201202" cy="2635325"/>
          </a:xfrm>
          <a:prstGeom prst="rect">
            <a:avLst/>
          </a:prstGeom>
        </p:spPr>
      </p:pic>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655543" y="961201"/>
            <a:ext cx="3692797" cy="7129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2400" b="1">
                <a:solidFill>
                  <a:schemeClr val="bg1"/>
                </a:solidFill>
                <a:latin typeface="Arial" charset="0"/>
                <a:ea typeface="Arial" charset="0"/>
                <a:cs typeface="Arial" charset="0"/>
              </a:rPr>
              <a:t>More of one will not compensate for a lack of another</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6715" y="600598"/>
            <a:ext cx="5702969" cy="5702969"/>
          </a:xfrm>
          <a:prstGeom prst="rect">
            <a:avLst/>
          </a:prstGeom>
        </p:spPr>
      </p:pic>
    </p:spTree>
    <p:extLst>
      <p:ext uri="{BB962C8B-B14F-4D97-AF65-F5344CB8AC3E}">
        <p14:creationId xmlns:p14="http://schemas.microsoft.com/office/powerpoint/2010/main" val="7792786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694245"/>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2551188" y="2697997"/>
            <a:ext cx="818305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2800">
                <a:solidFill>
                  <a:srgbClr val="006892"/>
                </a:solidFill>
                <a:latin typeface="Arial" charset="0"/>
                <a:ea typeface="Arial" charset="0"/>
                <a:cs typeface="Arial" charset="0"/>
              </a:rPr>
              <a:t>We will go into more depth on each of these throughout the Course. </a:t>
            </a:r>
          </a:p>
          <a:p>
            <a:pPr marL="457200" indent="-457200">
              <a:spcBef>
                <a:spcPct val="100000"/>
              </a:spcBef>
              <a:buFont typeface="Arial" charset="0"/>
              <a:buChar char="•"/>
            </a:pPr>
            <a:r>
              <a:rPr lang="en-IE" altLang="en-US" sz="2800">
                <a:solidFill>
                  <a:srgbClr val="006892"/>
                </a:solidFill>
                <a:latin typeface="Arial" charset="0"/>
                <a:ea typeface="Arial" charset="0"/>
                <a:cs typeface="Arial" charset="0"/>
              </a:rPr>
              <a:t>Further information on each is available on GAA E-Learning Online Portal</a:t>
            </a:r>
          </a:p>
          <a:p>
            <a:pPr algn="ctr">
              <a:spcBef>
                <a:spcPct val="100000"/>
              </a:spcBef>
            </a:pPr>
            <a:r>
              <a:rPr lang="en-IE" altLang="en-US" sz="2800">
                <a:solidFill>
                  <a:srgbClr val="006892"/>
                </a:solidFill>
                <a:latin typeface="Arial" charset="0"/>
                <a:ea typeface="Arial" charset="0"/>
                <a:cs typeface="Arial" charset="0"/>
              </a:rPr>
              <a:t>.</a:t>
            </a:r>
            <a:endParaRPr lang="en-US" altLang="en-US" sz="2800">
              <a:solidFill>
                <a:srgbClr val="006892"/>
              </a:solidFill>
              <a:latin typeface="Arial" charset="0"/>
              <a:ea typeface="Arial" charset="0"/>
              <a:cs typeface="Arial" charset="0"/>
            </a:endParaRPr>
          </a:p>
        </p:txBody>
      </p:sp>
      <p:sp>
        <p:nvSpPr>
          <p:cNvPr id="9" name="Rectangle 2">
            <a:extLst>
              <a:ext uri="{FF2B5EF4-FFF2-40B4-BE49-F238E27FC236}">
                <a16:creationId xmlns:a16="http://schemas.microsoft.com/office/drawing/2014/main" id="{D4F4A01E-6BF7-401D-B1B3-13E966689C43}"/>
              </a:ext>
            </a:extLst>
          </p:cNvPr>
          <p:cNvSpPr txBox="1">
            <a:spLocks noChangeArrowheads="1"/>
          </p:cNvSpPr>
          <p:nvPr/>
        </p:nvSpPr>
        <p:spPr>
          <a:xfrm>
            <a:off x="2805873" y="2172108"/>
            <a:ext cx="7223976" cy="712922"/>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The Total Playing Performance Model</a:t>
            </a:r>
          </a:p>
          <a:p>
            <a:pPr algn="l"/>
            <a:endParaRPr lang="en-US" altLang="en-US" sz="4800" b="1">
              <a:solidFill>
                <a:srgbClr val="006892"/>
              </a:solidFill>
              <a:latin typeface="Arial" charset="0"/>
              <a:ea typeface="Arial" charset="0"/>
              <a:cs typeface="Arial" charset="0"/>
            </a:endParaRPr>
          </a:p>
        </p:txBody>
      </p:sp>
      <p:pic>
        <p:nvPicPr>
          <p:cNvPr id="11" name="Picture 10"/>
          <p:cNvPicPr>
            <a:picLocks noChangeAspect="1"/>
          </p:cNvPicPr>
          <p:nvPr/>
        </p:nvPicPr>
        <p:blipFill>
          <a:blip r:embed="rId3"/>
          <a:stretch>
            <a:fillRect/>
          </a:stretch>
        </p:blipFill>
        <p:spPr>
          <a:xfrm>
            <a:off x="3209997" y="5476168"/>
            <a:ext cx="12192000" cy="2635325"/>
          </a:xfrm>
          <a:prstGeom prst="rect">
            <a:avLst/>
          </a:prstGeom>
        </p:spPr>
      </p:pic>
      <p:pic>
        <p:nvPicPr>
          <p:cNvPr id="12" name="Picture 11"/>
          <p:cNvPicPr>
            <a:picLocks noChangeAspect="1"/>
          </p:cNvPicPr>
          <p:nvPr/>
        </p:nvPicPr>
        <p:blipFill>
          <a:blip r:embed="rId3"/>
          <a:stretch>
            <a:fillRect/>
          </a:stretch>
        </p:blipFill>
        <p:spPr>
          <a:xfrm rot="10800000">
            <a:off x="-3501191" y="-1317663"/>
            <a:ext cx="12192000" cy="2635325"/>
          </a:xfrm>
          <a:prstGeom prst="rect">
            <a:avLst/>
          </a:prstGeom>
        </p:spPr>
      </p:pic>
    </p:spTree>
    <p:extLst>
      <p:ext uri="{BB962C8B-B14F-4D97-AF65-F5344CB8AC3E}">
        <p14:creationId xmlns:p14="http://schemas.microsoft.com/office/powerpoint/2010/main" val="112307040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694245"/>
            <a:ext cx="1574083" cy="609322"/>
          </a:xfrm>
          <a:prstGeom prst="rect">
            <a:avLst/>
          </a:prstGeom>
        </p:spPr>
      </p:pic>
      <p:pic>
        <p:nvPicPr>
          <p:cNvPr id="7" name="Picture 6"/>
          <p:cNvPicPr>
            <a:picLocks noChangeAspect="1"/>
          </p:cNvPicPr>
          <p:nvPr/>
        </p:nvPicPr>
        <p:blipFill>
          <a:blip r:embed="rId3"/>
          <a:stretch>
            <a:fillRect/>
          </a:stretch>
        </p:blipFill>
        <p:spPr>
          <a:xfrm rot="10800000">
            <a:off x="-1846337" y="-421211"/>
            <a:ext cx="12192000" cy="2635325"/>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1155032" y="1293717"/>
            <a:ext cx="11036968" cy="2685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7200" b="1">
                <a:solidFill>
                  <a:srgbClr val="006892"/>
                </a:solidFill>
                <a:latin typeface="Arial" charset="0"/>
                <a:ea typeface="Arial" charset="0"/>
                <a:cs typeface="Arial" charset="0"/>
              </a:rPr>
              <a:t>The Role of the Coach</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0747" y="3669631"/>
            <a:ext cx="10119809" cy="6858000"/>
          </a:xfrm>
          <a:prstGeom prst="rect">
            <a:avLst/>
          </a:prstGeom>
        </p:spPr>
      </p:pic>
    </p:spTree>
    <p:extLst>
      <p:ext uri="{BB962C8B-B14F-4D97-AF65-F5344CB8AC3E}">
        <p14:creationId xmlns:p14="http://schemas.microsoft.com/office/powerpoint/2010/main" val="853331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70233" y="5694245"/>
            <a:ext cx="1574083" cy="609322"/>
          </a:xfrm>
          <a:prstGeom prst="rect">
            <a:avLst/>
          </a:prstGeom>
        </p:spPr>
      </p:pic>
      <p:sp>
        <p:nvSpPr>
          <p:cNvPr id="11"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2551188" y="2459476"/>
            <a:ext cx="818305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2800">
                <a:solidFill>
                  <a:srgbClr val="006892"/>
                </a:solidFill>
                <a:latin typeface="Arial"/>
                <a:ea typeface="Arial" charset="0"/>
                <a:cs typeface="Arial"/>
              </a:rPr>
              <a:t>In groups</a:t>
            </a:r>
          </a:p>
          <a:p>
            <a:pPr marL="457200" indent="-457200">
              <a:spcBef>
                <a:spcPct val="100000"/>
              </a:spcBef>
              <a:buFont typeface="Arial" charset="0"/>
              <a:buChar char="•"/>
            </a:pPr>
            <a:r>
              <a:rPr lang="en-IE" altLang="en-US" sz="2800">
                <a:solidFill>
                  <a:srgbClr val="006892"/>
                </a:solidFill>
                <a:latin typeface="Arial"/>
                <a:ea typeface="Arial" charset="0"/>
                <a:cs typeface="Arial"/>
              </a:rPr>
              <a:t>Take a flip chart sheet</a:t>
            </a:r>
          </a:p>
          <a:p>
            <a:pPr marL="457200" indent="-457200">
              <a:spcBef>
                <a:spcPct val="100000"/>
              </a:spcBef>
              <a:buFont typeface="Arial" charset="0"/>
              <a:buChar char="•"/>
            </a:pPr>
            <a:r>
              <a:rPr lang="en-IE" altLang="en-US" sz="2800">
                <a:solidFill>
                  <a:srgbClr val="006892"/>
                </a:solidFill>
                <a:latin typeface="Arial"/>
                <a:ea typeface="Arial" charset="0"/>
                <a:cs typeface="Arial"/>
              </a:rPr>
              <a:t>Write down as many things as possible that a coach does.....</a:t>
            </a:r>
            <a:endParaRPr lang="en-IE" altLang="en-US" sz="2800">
              <a:solidFill>
                <a:srgbClr val="006892"/>
              </a:solidFill>
              <a:latin typeface="Arial" charset="0"/>
              <a:ea typeface="Arial" charset="0"/>
              <a:cs typeface="Arial" charset="0"/>
            </a:endParaRPr>
          </a:p>
        </p:txBody>
      </p:sp>
      <p:pic>
        <p:nvPicPr>
          <p:cNvPr id="12" name="Picture 11"/>
          <p:cNvPicPr>
            <a:picLocks noChangeAspect="1"/>
          </p:cNvPicPr>
          <p:nvPr/>
        </p:nvPicPr>
        <p:blipFill>
          <a:blip r:embed="rId3"/>
          <a:stretch>
            <a:fillRect/>
          </a:stretch>
        </p:blipFill>
        <p:spPr>
          <a:xfrm rot="10800000">
            <a:off x="-3290127" y="-593542"/>
            <a:ext cx="12192000" cy="2635325"/>
          </a:xfrm>
          <a:prstGeom prst="rect">
            <a:avLst/>
          </a:prstGeom>
        </p:spPr>
      </p:pic>
      <p:sp>
        <p:nvSpPr>
          <p:cNvPr id="13" name="Rectangle 2">
            <a:extLst>
              <a:ext uri="{FF2B5EF4-FFF2-40B4-BE49-F238E27FC236}">
                <a16:creationId xmlns:a16="http://schemas.microsoft.com/office/drawing/2014/main" id="{D4F4A01E-6BF7-401D-B1B3-13E966689C43}"/>
              </a:ext>
            </a:extLst>
          </p:cNvPr>
          <p:cNvSpPr txBox="1">
            <a:spLocks noChangeArrowheads="1"/>
          </p:cNvSpPr>
          <p:nvPr/>
        </p:nvSpPr>
        <p:spPr>
          <a:xfrm>
            <a:off x="3030726" y="2290048"/>
            <a:ext cx="7223976"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What do coaches do?</a:t>
            </a:r>
          </a:p>
          <a:p>
            <a:pPr algn="l"/>
            <a:endParaRPr lang="en-US" altLang="en-US" sz="4800" b="1">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169333813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3814" y="579577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595898" y="2541922"/>
            <a:ext cx="296544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Analyse and Advise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Coach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Demonstrate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Friend</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Knowledge </a:t>
            </a:r>
          </a:p>
        </p:txBody>
      </p:sp>
      <p:pic>
        <p:nvPicPr>
          <p:cNvPr id="7" name="Picture 6"/>
          <p:cNvPicPr>
            <a:picLocks noChangeAspect="1"/>
          </p:cNvPicPr>
          <p:nvPr/>
        </p:nvPicPr>
        <p:blipFill>
          <a:blip r:embed="rId3"/>
          <a:stretch>
            <a:fillRect/>
          </a:stretch>
        </p:blipFill>
        <p:spPr>
          <a:xfrm rot="10800000">
            <a:off x="0" y="-54545"/>
            <a:ext cx="12192000" cy="2412734"/>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595898" y="883468"/>
            <a:ext cx="7223976"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chemeClr val="bg1"/>
                </a:solidFill>
                <a:latin typeface="Arial" charset="0"/>
                <a:ea typeface="Arial" charset="0"/>
                <a:cs typeface="Arial" charset="0"/>
              </a:rPr>
              <a:t>What do coaches do?</a:t>
            </a:r>
          </a:p>
          <a:p>
            <a:pPr algn="l"/>
            <a:endParaRPr lang="en-US" altLang="en-US" sz="4800" b="1">
              <a:solidFill>
                <a:srgbClr val="006892"/>
              </a:solidFill>
              <a:latin typeface="Arial" charset="0"/>
              <a:ea typeface="Arial" charset="0"/>
              <a:cs typeface="Arial" charset="0"/>
            </a:endParaRPr>
          </a:p>
        </p:txBody>
      </p:sp>
      <p:pic>
        <p:nvPicPr>
          <p:cNvPr id="9" name="Picture 8"/>
          <p:cNvPicPr>
            <a:picLocks noChangeAspect="1"/>
          </p:cNvPicPr>
          <p:nvPr/>
        </p:nvPicPr>
        <p:blipFill>
          <a:blip r:embed="rId4"/>
          <a:stretch>
            <a:fillRect/>
          </a:stretch>
        </p:blipFill>
        <p:spPr>
          <a:xfrm>
            <a:off x="3887044" y="3217225"/>
            <a:ext cx="8521700" cy="4597400"/>
          </a:xfrm>
          <a:prstGeom prst="rect">
            <a:avLst/>
          </a:prstGeom>
        </p:spPr>
      </p:pic>
      <p:sp>
        <p:nvSpPr>
          <p:cNvPr id="10"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3582243" y="2541922"/>
            <a:ext cx="29654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Lead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Mentor</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Motivate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Organise and plan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Support</a:t>
            </a:r>
          </a:p>
          <a:p>
            <a:pPr marL="457200" indent="-457200">
              <a:spcBef>
                <a:spcPct val="100000"/>
              </a:spcBef>
              <a:buFont typeface="Arial" charset="0"/>
              <a:buChar char="•"/>
            </a:pPr>
            <a:endParaRPr lang="en-IE" altLang="en-US" sz="1800">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155657442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5518" y="-100643"/>
            <a:ext cx="8983579" cy="9930063"/>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351694" y="381037"/>
            <a:ext cx="7223976" cy="27311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6600" b="1">
                <a:solidFill>
                  <a:srgbClr val="006892"/>
                </a:solidFill>
                <a:latin typeface="Arial" charset="0"/>
                <a:ea typeface="Arial" charset="0"/>
                <a:cs typeface="Arial" charset="0"/>
              </a:rPr>
              <a:t>Coaching </a:t>
            </a:r>
          </a:p>
          <a:p>
            <a:pPr algn="l"/>
            <a:r>
              <a:rPr lang="en-US" altLang="en-US" sz="6600" b="1">
                <a:solidFill>
                  <a:srgbClr val="006892"/>
                </a:solidFill>
                <a:latin typeface="Arial" charset="0"/>
                <a:ea typeface="Arial" charset="0"/>
                <a:cs typeface="Arial" charset="0"/>
              </a:rPr>
              <a:t>Qualities</a:t>
            </a:r>
          </a:p>
          <a:p>
            <a:pPr algn="l"/>
            <a:endParaRPr lang="en-US" altLang="en-US" sz="6600" b="1">
              <a:solidFill>
                <a:srgbClr val="006892"/>
              </a:solidFill>
              <a:latin typeface="Arial" charset="0"/>
              <a:ea typeface="Arial" charset="0"/>
              <a:cs typeface="Arial" charset="0"/>
            </a:endParaRPr>
          </a:p>
        </p:txBody>
      </p:sp>
      <p:pic>
        <p:nvPicPr>
          <p:cNvPr id="7" name="Picture 6"/>
          <p:cNvPicPr>
            <a:picLocks noChangeAspect="1"/>
          </p:cNvPicPr>
          <p:nvPr/>
        </p:nvPicPr>
        <p:blipFill>
          <a:blip r:embed="rId3"/>
          <a:stretch>
            <a:fillRect/>
          </a:stretch>
        </p:blipFill>
        <p:spPr>
          <a:xfrm>
            <a:off x="563814" y="5795778"/>
            <a:ext cx="1574083" cy="609322"/>
          </a:xfrm>
          <a:prstGeom prst="rect">
            <a:avLst/>
          </a:prstGeom>
        </p:spPr>
      </p:pic>
      <p:sp>
        <p:nvSpPr>
          <p:cNvPr id="8"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5982843" y="725178"/>
            <a:ext cx="2965449"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Able to Co-ordinate</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Creates New Perspectives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Dependable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Enthusiastic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Empathy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Fair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Firm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Good Communicator (Listener) </a:t>
            </a:r>
          </a:p>
        </p:txBody>
      </p:sp>
      <p:sp>
        <p:nvSpPr>
          <p:cNvPr id="9"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9522459" y="725178"/>
            <a:ext cx="2965449"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Helpful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Knowledgeable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Leadership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Motivated</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Organised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Problem Solver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Professional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Respected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Responsible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Supportive</a:t>
            </a:r>
          </a:p>
          <a:p>
            <a:pPr marL="457200" indent="-457200">
              <a:spcBef>
                <a:spcPct val="100000"/>
              </a:spcBef>
              <a:buFont typeface="Arial" charset="0"/>
              <a:buChar char="•"/>
            </a:pPr>
            <a:endParaRPr lang="en-IE" altLang="en-US" sz="180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81346746"/>
      </p:ext>
    </p:extLst>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94948" y="3165698"/>
            <a:ext cx="7577015" cy="9082449"/>
          </a:xfrm>
          <a:prstGeom prst="rect">
            <a:avLst/>
          </a:prstGeom>
        </p:spPr>
      </p:pic>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6401800" y="-1457116"/>
            <a:ext cx="6345316" cy="28199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400" b="1">
                <a:solidFill>
                  <a:srgbClr val="006892"/>
                </a:solidFill>
                <a:latin typeface="Arial"/>
                <a:ea typeface="Arial" charset="0"/>
                <a:cs typeface="Arial"/>
              </a:rPr>
              <a:t>What is Coaching?</a:t>
            </a:r>
            <a:endParaRPr lang="en-US" altLang="en-US" sz="4400" b="1">
              <a:solidFill>
                <a:srgbClr val="006892"/>
              </a:solidFill>
              <a:latin typeface="Arial"/>
              <a:ea typeface="Arial" charset="0"/>
              <a:cs typeface="Arial" charset="0"/>
            </a:endParaRPr>
          </a:p>
        </p:txBody>
      </p:sp>
      <p:pic>
        <p:nvPicPr>
          <p:cNvPr id="6" name="Picture 5"/>
          <p:cNvPicPr>
            <a:picLocks noChangeAspect="1"/>
          </p:cNvPicPr>
          <p:nvPr/>
        </p:nvPicPr>
        <p:blipFill>
          <a:blip r:embed="rId4"/>
          <a:stretch>
            <a:fillRect/>
          </a:stretch>
        </p:blipFill>
        <p:spPr>
          <a:xfrm>
            <a:off x="563814" y="5795778"/>
            <a:ext cx="1574083" cy="609322"/>
          </a:xfrm>
          <a:prstGeom prst="rect">
            <a:avLst/>
          </a:prstGeom>
        </p:spPr>
      </p:pic>
      <p:pic>
        <p:nvPicPr>
          <p:cNvPr id="7" name="Picture 6"/>
          <p:cNvPicPr>
            <a:picLocks noChangeAspect="1"/>
          </p:cNvPicPr>
          <p:nvPr/>
        </p:nvPicPr>
        <p:blipFill>
          <a:blip r:embed="rId5"/>
          <a:stretch>
            <a:fillRect/>
          </a:stretch>
        </p:blipFill>
        <p:spPr>
          <a:xfrm rot="10800000">
            <a:off x="-2528403" y="-1"/>
            <a:ext cx="8223351" cy="3609477"/>
          </a:xfrm>
          <a:prstGeom prst="rect">
            <a:avLst/>
          </a:prstGeom>
        </p:spPr>
      </p:pic>
      <p:pic>
        <p:nvPicPr>
          <p:cNvPr id="2" name="Picture 2">
            <a:hlinkClick r:id="" action="ppaction://media"/>
            <a:extLst>
              <a:ext uri="{FF2B5EF4-FFF2-40B4-BE49-F238E27FC236}">
                <a16:creationId xmlns:a16="http://schemas.microsoft.com/office/drawing/2014/main" id="{2F522CBD-86CD-4371-ACD4-8D454403B203}"/>
              </a:ext>
            </a:extLst>
          </p:cNvPr>
          <p:cNvPicPr>
            <a:picLocks noRot="1" noChangeAspect="1"/>
          </p:cNvPicPr>
          <p:nvPr>
            <a:videoFile r:link="rId1"/>
          </p:nvPr>
        </p:nvPicPr>
        <p:blipFill>
          <a:blip r:embed="rId6"/>
          <a:stretch>
            <a:fillRect/>
          </a:stretch>
        </p:blipFill>
        <p:spPr>
          <a:xfrm>
            <a:off x="3436189" y="1927464"/>
            <a:ext cx="4528868" cy="2859297"/>
          </a:xfrm>
          <a:prstGeom prst="rect">
            <a:avLst/>
          </a:prstGeom>
        </p:spPr>
      </p:pic>
    </p:spTree>
    <p:extLst>
      <p:ext uri="{BB962C8B-B14F-4D97-AF65-F5344CB8AC3E}">
        <p14:creationId xmlns:p14="http://schemas.microsoft.com/office/powerpoint/2010/main" val="143024952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860347" y="-144380"/>
            <a:ext cx="7524157" cy="9930063"/>
          </a:xfrm>
          <a:prstGeom prst="rect">
            <a:avLst/>
          </a:prstGeom>
        </p:spPr>
      </p:pic>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729252" y="212019"/>
            <a:ext cx="5046575" cy="14246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3600" b="1">
                <a:solidFill>
                  <a:srgbClr val="006892"/>
                </a:solidFill>
                <a:latin typeface="Arial" charset="0"/>
                <a:ea typeface="Arial" charset="0"/>
                <a:cs typeface="Arial" charset="0"/>
              </a:rPr>
              <a:t>Coaching philosophy </a:t>
            </a:r>
          </a:p>
          <a:p>
            <a:pPr algn="l"/>
            <a:r>
              <a:rPr lang="en-US" altLang="en-US" sz="3600" b="1">
                <a:solidFill>
                  <a:srgbClr val="006892"/>
                </a:solidFill>
                <a:latin typeface="Arial" charset="0"/>
                <a:ea typeface="Arial" charset="0"/>
                <a:cs typeface="Arial" charset="0"/>
              </a:rPr>
              <a:t>- Who said!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4800" y="-1780674"/>
            <a:ext cx="7977946" cy="11735672"/>
          </a:xfrm>
          <a:prstGeom prst="rect">
            <a:avLst/>
          </a:prstGeom>
        </p:spPr>
      </p:pic>
      <p:pic>
        <p:nvPicPr>
          <p:cNvPr id="7" name="Picture 6"/>
          <p:cNvPicPr>
            <a:picLocks noChangeAspect="1"/>
          </p:cNvPicPr>
          <p:nvPr/>
        </p:nvPicPr>
        <p:blipFill>
          <a:blip r:embed="rId5"/>
          <a:stretch>
            <a:fillRect/>
          </a:stretch>
        </p:blipFill>
        <p:spPr>
          <a:xfrm>
            <a:off x="-4187263" y="2502911"/>
            <a:ext cx="8737600" cy="6477000"/>
          </a:xfrm>
          <a:prstGeom prst="rect">
            <a:avLst/>
          </a:prstGeom>
        </p:spPr>
      </p:pic>
      <p:sp>
        <p:nvSpPr>
          <p:cNvPr id="9" name="Rectangle 2">
            <a:extLst>
              <a:ext uri="{FF2B5EF4-FFF2-40B4-BE49-F238E27FC236}">
                <a16:creationId xmlns:a16="http://schemas.microsoft.com/office/drawing/2014/main" id="{D4F4A01E-6BF7-401D-B1B3-13E966689C43}"/>
              </a:ext>
            </a:extLst>
          </p:cNvPr>
          <p:cNvSpPr txBox="1">
            <a:spLocks noChangeArrowheads="1"/>
          </p:cNvSpPr>
          <p:nvPr/>
        </p:nvSpPr>
        <p:spPr>
          <a:xfrm>
            <a:off x="649912" y="896251"/>
            <a:ext cx="3819255" cy="23592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1800">
                <a:solidFill>
                  <a:srgbClr val="006892"/>
                </a:solidFill>
                <a:latin typeface="Arial" charset="0"/>
                <a:ea typeface="Arial" charset="0"/>
                <a:cs typeface="Arial" charset="0"/>
              </a:rPr>
              <a:t>“Don't aim at success. The more you aim at it and make it a target, the more you are going to miss it. For success, like happiness, cannot be pursued; it must ensue</a:t>
            </a:r>
          </a:p>
        </p:txBody>
      </p:sp>
      <p:sp>
        <p:nvSpPr>
          <p:cNvPr id="10" name="Rectangle 2">
            <a:extLst>
              <a:ext uri="{FF2B5EF4-FFF2-40B4-BE49-F238E27FC236}">
                <a16:creationId xmlns:a16="http://schemas.microsoft.com/office/drawing/2014/main" id="{D4F4A01E-6BF7-401D-B1B3-13E966689C43}"/>
              </a:ext>
            </a:extLst>
          </p:cNvPr>
          <p:cNvSpPr txBox="1">
            <a:spLocks noChangeArrowheads="1"/>
          </p:cNvSpPr>
          <p:nvPr/>
        </p:nvSpPr>
        <p:spPr>
          <a:xfrm>
            <a:off x="6691308" y="-160424"/>
            <a:ext cx="3204923" cy="29387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1800">
                <a:solidFill>
                  <a:schemeClr val="bg1"/>
                </a:solidFill>
                <a:latin typeface="Arial" charset="0"/>
                <a:ea typeface="Arial" charset="0"/>
                <a:cs typeface="Arial" charset="0"/>
              </a:rPr>
              <a:t>I want footballers to firstly develop all the skills of the game. Then I look at the position thing. But it's way down the line. I don't want them to get hooked on </a:t>
            </a:r>
            <a:br>
              <a:rPr lang="en-US" altLang="en-US" sz="1800">
                <a:solidFill>
                  <a:schemeClr val="bg1"/>
                </a:solidFill>
                <a:latin typeface="Arial" charset="0"/>
                <a:ea typeface="Arial" charset="0"/>
                <a:cs typeface="Arial" charset="0"/>
              </a:rPr>
            </a:br>
            <a:r>
              <a:rPr lang="en-US" altLang="en-US" sz="1800">
                <a:solidFill>
                  <a:schemeClr val="bg1"/>
                </a:solidFill>
                <a:latin typeface="Arial" charset="0"/>
                <a:ea typeface="Arial" charset="0"/>
                <a:cs typeface="Arial" charset="0"/>
              </a:rPr>
              <a:t>one position, instead they must have all the skills.</a:t>
            </a:r>
          </a:p>
        </p:txBody>
      </p:sp>
      <p:sp>
        <p:nvSpPr>
          <p:cNvPr id="11" name="Rectangle 2">
            <a:extLst>
              <a:ext uri="{FF2B5EF4-FFF2-40B4-BE49-F238E27FC236}">
                <a16:creationId xmlns:a16="http://schemas.microsoft.com/office/drawing/2014/main" id="{D4F4A01E-6BF7-401D-B1B3-13E966689C43}"/>
              </a:ext>
            </a:extLst>
          </p:cNvPr>
          <p:cNvSpPr txBox="1">
            <a:spLocks noChangeArrowheads="1"/>
          </p:cNvSpPr>
          <p:nvPr/>
        </p:nvSpPr>
        <p:spPr>
          <a:xfrm>
            <a:off x="6691308" y="3245202"/>
            <a:ext cx="3014166" cy="29387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a:solidFill>
                  <a:schemeClr val="bg1"/>
                </a:solidFill>
                <a:latin typeface="Arial"/>
                <a:ea typeface="ＭＳ Ｐゴシック"/>
                <a:cs typeface="Arial"/>
              </a:rPr>
              <a:t>To me attitude is savage," said ?. "Give me a guy who's going to work at his game, who's going to go home and do his homework, that's willing to take on any challenge, but most importantly one who's a team player. They're hard to come by but they are so important.</a:t>
            </a:r>
            <a:r>
              <a:rPr lang="en-US" sz="1800">
                <a:latin typeface="Arial"/>
                <a:ea typeface="ＭＳ Ｐゴシック"/>
                <a:cs typeface="Arial"/>
              </a:rPr>
              <a:t> </a:t>
            </a:r>
            <a:endParaRPr lang="en-US" sz="1800"/>
          </a:p>
        </p:txBody>
      </p:sp>
      <p:pic>
        <p:nvPicPr>
          <p:cNvPr id="12" name="Picture 11"/>
          <p:cNvPicPr>
            <a:picLocks noChangeAspect="1"/>
          </p:cNvPicPr>
          <p:nvPr/>
        </p:nvPicPr>
        <p:blipFill>
          <a:blip r:embed="rId6"/>
          <a:stretch>
            <a:fillRect/>
          </a:stretch>
        </p:blipFill>
        <p:spPr>
          <a:xfrm>
            <a:off x="4031449" y="5879310"/>
            <a:ext cx="1574083" cy="609322"/>
          </a:xfrm>
          <a:prstGeom prst="rect">
            <a:avLst/>
          </a:prstGeom>
        </p:spPr>
      </p:pic>
    </p:spTree>
    <p:extLst>
      <p:ext uri="{BB962C8B-B14F-4D97-AF65-F5344CB8AC3E}">
        <p14:creationId xmlns:p14="http://schemas.microsoft.com/office/powerpoint/2010/main" val="21452649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666427"/>
            <a:ext cx="6013342" cy="73894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800" b="1">
                <a:solidFill>
                  <a:srgbClr val="006892"/>
                </a:solidFill>
                <a:latin typeface="Arial" charset="0"/>
                <a:ea typeface="Arial" charset="0"/>
                <a:cs typeface="Arial" charset="0"/>
              </a:rPr>
              <a:t>Tutor Introductions</a:t>
            </a: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790413" y="3135482"/>
            <a:ext cx="6013342" cy="18546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lgn="l">
              <a:buFont typeface="Arial" charset="0"/>
              <a:buChar char="•"/>
            </a:pPr>
            <a:endParaRPr lang="en-GB" altLang="en-US" sz="4000">
              <a:solidFill>
                <a:srgbClr val="006892"/>
              </a:solidFill>
              <a:latin typeface="Arial"/>
              <a:ea typeface="Arial" charset="0"/>
              <a:cs typeface="Arial"/>
            </a:endParaRPr>
          </a:p>
          <a:p>
            <a:pPr marL="685800" indent="-685800" algn="l">
              <a:buFont typeface="Arial" charset="0"/>
              <a:buChar char="•"/>
            </a:pPr>
            <a:endParaRPr lang="en-GB" altLang="en-US" sz="4000">
              <a:solidFill>
                <a:srgbClr val="006892"/>
              </a:solidFill>
              <a:latin typeface="Arial"/>
              <a:ea typeface="Arial" charset="0"/>
              <a:cs typeface="Arial"/>
            </a:endParaRPr>
          </a:p>
          <a:p>
            <a:pPr marL="685800" indent="-685800" algn="l">
              <a:buFont typeface="Arial" charset="0"/>
              <a:buChar char="•"/>
            </a:pPr>
            <a:r>
              <a:rPr lang="en-GB" sz="4000">
                <a:solidFill>
                  <a:srgbClr val="006892"/>
                </a:solidFill>
                <a:latin typeface="Arial"/>
                <a:ea typeface="Arial" charset="0"/>
                <a:cs typeface="Arial"/>
              </a:rPr>
              <a:t>Who am I?</a:t>
            </a:r>
            <a:endParaRPr lang="en-GB">
              <a:solidFill>
                <a:srgbClr val="000000"/>
              </a:solidFill>
              <a:latin typeface="Arial"/>
              <a:ea typeface="Arial" charset="0"/>
              <a:cs typeface="Arial"/>
            </a:endParaRPr>
          </a:p>
          <a:p>
            <a:pPr marL="685800" indent="-685800" algn="l">
              <a:buFont typeface="Arial" charset="0"/>
              <a:buChar char="•"/>
            </a:pPr>
            <a:endParaRPr lang="en-GB" sz="4000">
              <a:solidFill>
                <a:srgbClr val="006892"/>
              </a:solidFill>
              <a:latin typeface="Arial"/>
              <a:ea typeface="Arial" charset="0"/>
              <a:cs typeface="Arial"/>
            </a:endParaRPr>
          </a:p>
          <a:p>
            <a:pPr marL="685800" indent="-685800" algn="l">
              <a:buFont typeface="Arial" charset="0"/>
              <a:buChar char="•"/>
            </a:pPr>
            <a:r>
              <a:rPr lang="en-GB" altLang="en-US" sz="4000">
                <a:solidFill>
                  <a:srgbClr val="006892"/>
                </a:solidFill>
                <a:latin typeface="Arial"/>
                <a:ea typeface="Arial" charset="0"/>
                <a:cs typeface="Arial"/>
              </a:rPr>
              <a:t>Registration</a:t>
            </a:r>
            <a:endParaRPr lang="en-GB">
              <a:latin typeface="Arial"/>
              <a:cs typeface="Arial"/>
            </a:endParaRPr>
          </a:p>
          <a:p>
            <a:pPr marL="685800" indent="-685800" algn="l">
              <a:buFont typeface="Arial" charset="0"/>
              <a:buChar char="•"/>
            </a:pPr>
            <a:endParaRPr lang="en-GB" altLang="en-US" sz="4000">
              <a:solidFill>
                <a:srgbClr val="006892"/>
              </a:solidFill>
              <a:latin typeface="Arial" charset="0"/>
              <a:ea typeface="Arial" charset="0"/>
              <a:cs typeface="Arial" charset="0"/>
            </a:endParaRPr>
          </a:p>
          <a:p>
            <a:pPr marL="685800" indent="-685800" algn="l">
              <a:buFont typeface="Arial" charset="0"/>
              <a:buChar char="•"/>
            </a:pPr>
            <a:endParaRPr lang="en-GB" altLang="en-US" sz="4000">
              <a:solidFill>
                <a:srgbClr val="006892"/>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557939" y="5726285"/>
            <a:ext cx="1574083" cy="609322"/>
          </a:xfrm>
          <a:prstGeom prst="rect">
            <a:avLst/>
          </a:prstGeom>
        </p:spPr>
      </p:pic>
      <p:pic>
        <p:nvPicPr>
          <p:cNvPr id="7" name="Picture 6"/>
          <p:cNvPicPr>
            <a:picLocks noChangeAspect="1"/>
          </p:cNvPicPr>
          <p:nvPr/>
        </p:nvPicPr>
        <p:blipFill>
          <a:blip r:embed="rId3"/>
          <a:stretch>
            <a:fillRect/>
          </a:stretch>
        </p:blipFill>
        <p:spPr>
          <a:xfrm>
            <a:off x="6309360" y="0"/>
            <a:ext cx="5882640" cy="828444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5701" y="1640237"/>
            <a:ext cx="3455392" cy="3455392"/>
          </a:xfrm>
          <a:prstGeom prst="rect">
            <a:avLst/>
          </a:prstGeom>
        </p:spPr>
      </p:pic>
    </p:spTree>
    <p:extLst>
      <p:ext uri="{BB962C8B-B14F-4D97-AF65-F5344CB8AC3E}">
        <p14:creationId xmlns:p14="http://schemas.microsoft.com/office/powerpoint/2010/main" val="2067063218"/>
      </p:ext>
    </p:extLst>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694245"/>
            <a:ext cx="1574083" cy="609322"/>
          </a:xfrm>
          <a:prstGeom prst="rect">
            <a:avLst/>
          </a:prstGeom>
        </p:spPr>
      </p:pic>
      <p:pic>
        <p:nvPicPr>
          <p:cNvPr id="6" name="Picture 5"/>
          <p:cNvPicPr>
            <a:picLocks noChangeAspect="1"/>
          </p:cNvPicPr>
          <p:nvPr/>
        </p:nvPicPr>
        <p:blipFill>
          <a:blip r:embed="rId3"/>
          <a:stretch>
            <a:fillRect/>
          </a:stretch>
        </p:blipFill>
        <p:spPr>
          <a:xfrm rot="10800000">
            <a:off x="-5149073" y="-920605"/>
            <a:ext cx="16685285" cy="3606557"/>
          </a:xfrm>
          <a:prstGeom prst="rect">
            <a:avLst/>
          </a:prstGeom>
        </p:spPr>
      </p:pic>
      <p:sp>
        <p:nvSpPr>
          <p:cNvPr id="9"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3938955" y="1873781"/>
            <a:ext cx="802486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100000"/>
              </a:spcBef>
            </a:pPr>
            <a:r>
              <a:rPr lang="en-IE" altLang="en-US" sz="2000" b="1" dirty="0">
                <a:solidFill>
                  <a:srgbClr val="006892"/>
                </a:solidFill>
                <a:latin typeface="Arial"/>
                <a:ea typeface="Arial" charset="0"/>
                <a:cs typeface="Arial"/>
              </a:rPr>
              <a:t>The Command Style (The Dictator): </a:t>
            </a:r>
            <a:endParaRPr lang="en-IE" altLang="en-US" sz="2000" b="1" dirty="0">
              <a:solidFill>
                <a:srgbClr val="006892"/>
              </a:solidFill>
              <a:latin typeface="Arial" charset="0"/>
              <a:ea typeface="Arial" charset="0"/>
              <a:cs typeface="Arial" charset="0"/>
            </a:endParaRPr>
          </a:p>
          <a:p>
            <a:pPr>
              <a:spcBef>
                <a:spcPct val="100000"/>
              </a:spcBef>
            </a:pPr>
            <a:r>
              <a:rPr lang="en-IE" altLang="en-US" sz="1600" dirty="0">
                <a:solidFill>
                  <a:srgbClr val="006892"/>
                </a:solidFill>
                <a:latin typeface="Arial"/>
                <a:ea typeface="Arial" charset="0"/>
                <a:cs typeface="Arial"/>
              </a:rPr>
              <a:t>The Coach makes all the decisions. Players listen and comply with the Coach’s instructions. The Coach feels it is their role to tell the player what to do. This style can lead to players being motivated to play through fear of the Coach.   </a:t>
            </a:r>
            <a:endParaRPr lang="en-IE" altLang="en-US" sz="1600" dirty="0">
              <a:solidFill>
                <a:srgbClr val="006892"/>
              </a:solidFill>
              <a:latin typeface="Arial" charset="0"/>
              <a:ea typeface="Arial" charset="0"/>
              <a:cs typeface="Arial" charset="0"/>
            </a:endParaRPr>
          </a:p>
          <a:p>
            <a:pPr>
              <a:spcBef>
                <a:spcPct val="100000"/>
              </a:spcBef>
            </a:pPr>
            <a:r>
              <a:rPr lang="en-IE" altLang="en-US" sz="2000" b="1" dirty="0">
                <a:solidFill>
                  <a:srgbClr val="006892"/>
                </a:solidFill>
                <a:latin typeface="Arial"/>
                <a:ea typeface="Arial" charset="0"/>
                <a:cs typeface="Arial"/>
              </a:rPr>
              <a:t>The Submissive Style (The Baby-Sitter): </a:t>
            </a:r>
            <a:endParaRPr lang="en-IE" altLang="en-US" sz="2000" b="1" dirty="0">
              <a:solidFill>
                <a:srgbClr val="006892"/>
              </a:solidFill>
              <a:latin typeface="Arial" charset="0"/>
              <a:ea typeface="Arial" charset="0"/>
              <a:cs typeface="Arial" charset="0"/>
            </a:endParaRPr>
          </a:p>
          <a:p>
            <a:pPr>
              <a:spcBef>
                <a:spcPct val="100000"/>
              </a:spcBef>
            </a:pPr>
            <a:r>
              <a:rPr lang="en-IE" altLang="en-US" sz="1600" dirty="0">
                <a:solidFill>
                  <a:srgbClr val="006892"/>
                </a:solidFill>
                <a:latin typeface="Arial"/>
                <a:ea typeface="Arial" charset="0"/>
                <a:cs typeface="Arial"/>
              </a:rPr>
              <a:t>The Coach makes as few decisions as possible, gives little instruction and provides minimal guidance in organising activities.  </a:t>
            </a:r>
            <a:endParaRPr lang="en-IE" altLang="en-US" sz="1600" dirty="0">
              <a:solidFill>
                <a:srgbClr val="006892"/>
              </a:solidFill>
              <a:latin typeface="Arial" charset="0"/>
              <a:ea typeface="Arial" charset="0"/>
              <a:cs typeface="Arial" charset="0"/>
            </a:endParaRPr>
          </a:p>
          <a:p>
            <a:pPr>
              <a:spcBef>
                <a:spcPct val="100000"/>
              </a:spcBef>
            </a:pPr>
            <a:r>
              <a:rPr lang="en-IE" altLang="en-US" sz="2000" b="1" dirty="0">
                <a:solidFill>
                  <a:srgbClr val="006892"/>
                </a:solidFill>
                <a:latin typeface="Arial" charset="0"/>
                <a:ea typeface="Arial" charset="0"/>
                <a:cs typeface="Arial" charset="0"/>
              </a:rPr>
              <a:t>The Cooperative Style (The Facilitator): </a:t>
            </a:r>
          </a:p>
          <a:p>
            <a:pPr>
              <a:spcBef>
                <a:spcPct val="100000"/>
              </a:spcBef>
            </a:pPr>
            <a:r>
              <a:rPr lang="en-IE" altLang="en-US" sz="1600" dirty="0">
                <a:solidFill>
                  <a:srgbClr val="006892"/>
                </a:solidFill>
                <a:latin typeface="Arial"/>
                <a:ea typeface="Arial" charset="0"/>
                <a:cs typeface="Arial"/>
              </a:rPr>
              <a:t>The Coach shares the decision making with the players. The cooperative Coach provides the structure and environment for players to set their own goals and assume responsibility for their actions.  Players recognise the Coach as the leader who guides them towards achieving their own goals. </a:t>
            </a:r>
            <a:endParaRPr lang="en-IE" altLang="en-US" sz="1600" dirty="0">
              <a:solidFill>
                <a:srgbClr val="006892"/>
              </a:solidFill>
              <a:latin typeface="Arial" charset="0"/>
              <a:ea typeface="Arial" charset="0"/>
              <a:cs typeface="Arial" charset="0"/>
            </a:endParaRPr>
          </a:p>
          <a:p>
            <a:pPr marL="457200" indent="-457200">
              <a:spcBef>
                <a:spcPct val="100000"/>
              </a:spcBef>
              <a:buFont typeface="Arial" charset="0"/>
              <a:buChar char="•"/>
            </a:pPr>
            <a:endParaRPr lang="en-IE" altLang="en-US" sz="1600" dirty="0">
              <a:solidFill>
                <a:srgbClr val="006892"/>
              </a:solidFill>
              <a:latin typeface="Arial" charset="0"/>
              <a:ea typeface="Arial" charset="0"/>
              <a:cs typeface="Arial" charset="0"/>
            </a:endParaRPr>
          </a:p>
        </p:txBody>
      </p:sp>
      <p:sp>
        <p:nvSpPr>
          <p:cNvPr id="10" name="Rectangle 2">
            <a:extLst>
              <a:ext uri="{FF2B5EF4-FFF2-40B4-BE49-F238E27FC236}">
                <a16:creationId xmlns:a16="http://schemas.microsoft.com/office/drawing/2014/main" id="{D4F4A01E-6BF7-401D-B1B3-13E966689C43}"/>
              </a:ext>
            </a:extLst>
          </p:cNvPr>
          <p:cNvSpPr txBox="1">
            <a:spLocks noChangeArrowheads="1"/>
          </p:cNvSpPr>
          <p:nvPr/>
        </p:nvSpPr>
        <p:spPr>
          <a:xfrm>
            <a:off x="439201" y="170328"/>
            <a:ext cx="5046575" cy="14246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3200" b="1">
                <a:solidFill>
                  <a:schemeClr val="bg1"/>
                </a:solidFill>
                <a:latin typeface="Arial" charset="0"/>
                <a:ea typeface="Arial" charset="0"/>
                <a:cs typeface="Arial" charset="0"/>
              </a:rPr>
              <a:t>Style of Coaching, can you pick yourself out here?</a:t>
            </a:r>
          </a:p>
        </p:txBody>
      </p:sp>
      <p:sp>
        <p:nvSpPr>
          <p:cNvPr id="2" name="Rectangle 1">
            <a:extLst>
              <a:ext uri="{FF2B5EF4-FFF2-40B4-BE49-F238E27FC236}">
                <a16:creationId xmlns:a16="http://schemas.microsoft.com/office/drawing/2014/main" id="{ED945526-AA15-42F2-AF2A-1FB68E8C88C7}"/>
              </a:ext>
            </a:extLst>
          </p:cNvPr>
          <p:cNvSpPr/>
          <p:nvPr/>
        </p:nvSpPr>
        <p:spPr>
          <a:xfrm>
            <a:off x="439201" y="3054837"/>
            <a:ext cx="3053772" cy="2123658"/>
          </a:xfrm>
          <a:prstGeom prst="rect">
            <a:avLst/>
          </a:prstGeom>
        </p:spPr>
        <p:txBody>
          <a:bodyPr wrap="square">
            <a:spAutoFit/>
          </a:bodyPr>
          <a:lstStyle/>
          <a:p>
            <a:pPr algn="ctr">
              <a:spcBef>
                <a:spcPct val="100000"/>
              </a:spcBef>
            </a:pPr>
            <a:r>
              <a:rPr lang="en-IE" altLang="en-US" sz="4400" dirty="0">
                <a:solidFill>
                  <a:srgbClr val="006892"/>
                </a:solidFill>
                <a:latin typeface="Arial"/>
                <a:ea typeface="Arial" charset="0"/>
                <a:cs typeface="Arial"/>
              </a:rPr>
              <a:t>3 Major Styles of Coaching</a:t>
            </a:r>
            <a:endParaRPr lang="en-US" sz="4400" dirty="0">
              <a:latin typeface="Arial"/>
              <a:cs typeface="Arial"/>
            </a:endParaRPr>
          </a:p>
        </p:txBody>
      </p:sp>
    </p:spTree>
    <p:extLst>
      <p:ext uri="{BB962C8B-B14F-4D97-AF65-F5344CB8AC3E}">
        <p14:creationId xmlns:p14="http://schemas.microsoft.com/office/powerpoint/2010/main" val="136369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3901" y="4233288"/>
            <a:ext cx="12192000" cy="2635325"/>
          </a:xfrm>
          <a:prstGeom prst="rect">
            <a:avLst/>
          </a:prstGeom>
        </p:spPr>
      </p:pic>
      <p:pic>
        <p:nvPicPr>
          <p:cNvPr id="5" name="Picture 4"/>
          <p:cNvPicPr>
            <a:picLocks noChangeAspect="1"/>
          </p:cNvPicPr>
          <p:nvPr/>
        </p:nvPicPr>
        <p:blipFill>
          <a:blip r:embed="rId3"/>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851103" y="1912700"/>
            <a:ext cx="108250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100000"/>
              </a:spcBef>
            </a:pPr>
            <a:r>
              <a:rPr lang="en-IE" altLang="en-US" dirty="0">
                <a:solidFill>
                  <a:srgbClr val="006892"/>
                </a:solidFill>
                <a:latin typeface="Arial"/>
                <a:ea typeface="Arial" charset="0"/>
                <a:cs typeface="Arial"/>
              </a:rPr>
              <a:t>6 How to Coach skills introduced in Introduction to Gaelic Games Coaching</a:t>
            </a:r>
          </a:p>
        </p:txBody>
      </p:sp>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670233" y="673684"/>
            <a:ext cx="7223976" cy="712922"/>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dirty="0">
                <a:solidFill>
                  <a:srgbClr val="006892"/>
                </a:solidFill>
                <a:latin typeface="Arial" charset="0"/>
                <a:ea typeface="Arial" charset="0"/>
                <a:cs typeface="Arial" charset="0"/>
              </a:rPr>
              <a:t>Review of the ‘How to Coach Skills’</a:t>
            </a:r>
          </a:p>
        </p:txBody>
      </p:sp>
      <p:pic>
        <p:nvPicPr>
          <p:cNvPr id="10" name="Picture 9"/>
          <p:cNvPicPr>
            <a:picLocks noChangeAspect="1"/>
          </p:cNvPicPr>
          <p:nvPr/>
        </p:nvPicPr>
        <p:blipFill>
          <a:blip r:embed="rId2"/>
          <a:stretch>
            <a:fillRect/>
          </a:stretch>
        </p:blipFill>
        <p:spPr>
          <a:xfrm rot="10800000">
            <a:off x="6537651" y="-1061892"/>
            <a:ext cx="12192000" cy="2635325"/>
          </a:xfrm>
          <a:prstGeom prst="rect">
            <a:avLst/>
          </a:prstGeom>
        </p:spPr>
      </p:pic>
      <p:sp>
        <p:nvSpPr>
          <p:cNvPr id="2" name="Rectangle 1">
            <a:extLst>
              <a:ext uri="{FF2B5EF4-FFF2-40B4-BE49-F238E27FC236}">
                <a16:creationId xmlns:a16="http://schemas.microsoft.com/office/drawing/2014/main" id="{2CA5FE51-E9A4-4B63-AFCD-C55C2F5C8764}"/>
              </a:ext>
            </a:extLst>
          </p:cNvPr>
          <p:cNvSpPr/>
          <p:nvPr/>
        </p:nvSpPr>
        <p:spPr>
          <a:xfrm>
            <a:off x="5182842" y="3003565"/>
            <a:ext cx="6096000" cy="1477328"/>
          </a:xfrm>
          <a:prstGeom prst="rect">
            <a:avLst/>
          </a:prstGeom>
        </p:spPr>
        <p:txBody>
          <a:bodyPr>
            <a:spAutoFit/>
          </a:bodyPr>
          <a:lstStyle/>
          <a:p>
            <a:pPr>
              <a:spcBef>
                <a:spcPct val="100000"/>
              </a:spcBef>
            </a:pPr>
            <a:r>
              <a:rPr lang="en-IE" altLang="en-US" dirty="0">
                <a:solidFill>
                  <a:srgbClr val="006892"/>
                </a:solidFill>
                <a:latin typeface="Arial"/>
                <a:ea typeface="Arial" charset="0"/>
                <a:cs typeface="Arial"/>
              </a:rPr>
              <a:t>Observe</a:t>
            </a:r>
          </a:p>
          <a:p>
            <a:pPr>
              <a:spcBef>
                <a:spcPct val="100000"/>
              </a:spcBef>
            </a:pPr>
            <a:r>
              <a:rPr lang="en-IE" altLang="en-US" dirty="0">
                <a:solidFill>
                  <a:srgbClr val="006892"/>
                </a:solidFill>
                <a:latin typeface="Arial"/>
                <a:ea typeface="Arial" charset="0"/>
                <a:cs typeface="Arial"/>
              </a:rPr>
              <a:t>Analyse and Make Decisions</a:t>
            </a:r>
          </a:p>
          <a:p>
            <a:pPr>
              <a:spcBef>
                <a:spcPct val="100000"/>
              </a:spcBef>
            </a:pPr>
            <a:r>
              <a:rPr lang="en-IE" altLang="en-US" dirty="0">
                <a:solidFill>
                  <a:srgbClr val="006892"/>
                </a:solidFill>
                <a:latin typeface="Arial"/>
                <a:ea typeface="Arial" charset="0"/>
                <a:cs typeface="Arial"/>
              </a:rPr>
              <a:t>Generate and Provide Feedback</a:t>
            </a:r>
          </a:p>
        </p:txBody>
      </p:sp>
      <p:sp>
        <p:nvSpPr>
          <p:cNvPr id="3" name="Rectangle 2">
            <a:extLst>
              <a:ext uri="{FF2B5EF4-FFF2-40B4-BE49-F238E27FC236}">
                <a16:creationId xmlns:a16="http://schemas.microsoft.com/office/drawing/2014/main" id="{04E87FD0-8CF4-454B-BA55-3E587B472DA8}"/>
              </a:ext>
            </a:extLst>
          </p:cNvPr>
          <p:cNvSpPr/>
          <p:nvPr/>
        </p:nvSpPr>
        <p:spPr>
          <a:xfrm>
            <a:off x="913158" y="3006308"/>
            <a:ext cx="6096000" cy="1477328"/>
          </a:xfrm>
          <a:prstGeom prst="rect">
            <a:avLst/>
          </a:prstGeom>
        </p:spPr>
        <p:txBody>
          <a:bodyPr>
            <a:spAutoFit/>
          </a:bodyPr>
          <a:lstStyle/>
          <a:p>
            <a:pPr>
              <a:spcBef>
                <a:spcPct val="100000"/>
              </a:spcBef>
            </a:pPr>
            <a:r>
              <a:rPr lang="en-IE" altLang="en-US" dirty="0">
                <a:solidFill>
                  <a:srgbClr val="006892"/>
                </a:solidFill>
                <a:latin typeface="Arial"/>
                <a:ea typeface="Arial" charset="0"/>
                <a:cs typeface="Arial"/>
              </a:rPr>
              <a:t>Build Rapport</a:t>
            </a:r>
          </a:p>
          <a:p>
            <a:pPr>
              <a:spcBef>
                <a:spcPct val="100000"/>
              </a:spcBef>
            </a:pPr>
            <a:r>
              <a:rPr lang="en-IE" altLang="en-US" dirty="0">
                <a:solidFill>
                  <a:srgbClr val="006892"/>
                </a:solidFill>
                <a:latin typeface="Arial"/>
                <a:ea typeface="Arial" charset="0"/>
                <a:cs typeface="Arial"/>
              </a:rPr>
              <a:t>Explain</a:t>
            </a:r>
          </a:p>
          <a:p>
            <a:pPr>
              <a:spcBef>
                <a:spcPct val="100000"/>
              </a:spcBef>
            </a:pPr>
            <a:r>
              <a:rPr lang="en-IE" altLang="en-US" dirty="0">
                <a:solidFill>
                  <a:srgbClr val="006892"/>
                </a:solidFill>
                <a:latin typeface="Arial"/>
                <a:ea typeface="Arial" charset="0"/>
                <a:cs typeface="Arial"/>
              </a:rPr>
              <a:t>Provide Demonstrations</a:t>
            </a:r>
          </a:p>
        </p:txBody>
      </p:sp>
    </p:spTree>
    <p:extLst>
      <p:ext uri="{BB962C8B-B14F-4D97-AF65-F5344CB8AC3E}">
        <p14:creationId xmlns:p14="http://schemas.microsoft.com/office/powerpoint/2010/main" val="1415471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694245"/>
            <a:ext cx="1574083" cy="609322"/>
          </a:xfrm>
          <a:prstGeom prst="rect">
            <a:avLst/>
          </a:prstGeom>
        </p:spPr>
      </p:pic>
      <p:pic>
        <p:nvPicPr>
          <p:cNvPr id="6" name="Picture 5"/>
          <p:cNvPicPr>
            <a:picLocks noChangeAspect="1"/>
          </p:cNvPicPr>
          <p:nvPr/>
        </p:nvPicPr>
        <p:blipFill>
          <a:blip r:embed="rId3"/>
          <a:stretch>
            <a:fillRect/>
          </a:stretch>
        </p:blipFill>
        <p:spPr>
          <a:xfrm rot="10800000">
            <a:off x="-3290127" y="-593542"/>
            <a:ext cx="12192000" cy="2635325"/>
          </a:xfrm>
          <a:prstGeom prst="rect">
            <a:avLst/>
          </a:prstGeom>
        </p:spPr>
      </p:pic>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2244316" y="957824"/>
            <a:ext cx="11036968" cy="2685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7200" b="1">
                <a:solidFill>
                  <a:srgbClr val="006892"/>
                </a:solidFill>
                <a:latin typeface="Arial" charset="0"/>
                <a:ea typeface="Arial" charset="0"/>
                <a:cs typeface="Arial" charset="0"/>
              </a:rPr>
              <a:t>COMMUNICATION</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4676" y="3979317"/>
            <a:ext cx="10174393" cy="6858000"/>
          </a:xfrm>
          <a:prstGeom prst="rect">
            <a:avLst/>
          </a:prstGeom>
        </p:spPr>
      </p:pic>
    </p:spTree>
    <p:extLst>
      <p:ext uri="{BB962C8B-B14F-4D97-AF65-F5344CB8AC3E}">
        <p14:creationId xmlns:p14="http://schemas.microsoft.com/office/powerpoint/2010/main" val="121773457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233" y="5694245"/>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1457274" y="2285452"/>
            <a:ext cx="1052036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2800" dirty="0">
                <a:solidFill>
                  <a:srgbClr val="006892"/>
                </a:solidFill>
                <a:latin typeface="Arial"/>
                <a:ea typeface="Arial" charset="0"/>
                <a:cs typeface="Arial"/>
              </a:rPr>
              <a:t>How do you question a player to check for understanding?</a:t>
            </a:r>
          </a:p>
          <a:p>
            <a:pPr>
              <a:spcBef>
                <a:spcPct val="100000"/>
              </a:spcBef>
            </a:pPr>
            <a:endParaRPr lang="en-IE" altLang="en-US" sz="2800" dirty="0">
              <a:solidFill>
                <a:srgbClr val="006892"/>
              </a:solidFill>
              <a:latin typeface="Arial"/>
              <a:ea typeface="Arial" charset="0"/>
              <a:cs typeface="Arial"/>
            </a:endParaRPr>
          </a:p>
          <a:p>
            <a:pPr marL="457200" indent="-457200">
              <a:spcBef>
                <a:spcPct val="100000"/>
              </a:spcBef>
              <a:buFont typeface="Arial" charset="0"/>
              <a:buChar char="•"/>
            </a:pPr>
            <a:r>
              <a:rPr lang="en-IE" altLang="en-US" sz="2800" dirty="0">
                <a:solidFill>
                  <a:srgbClr val="006892"/>
                </a:solidFill>
                <a:latin typeface="Arial"/>
                <a:ea typeface="Arial" charset="0"/>
                <a:cs typeface="Arial"/>
              </a:rPr>
              <a:t>How do you know a player is listening?</a:t>
            </a:r>
          </a:p>
        </p:txBody>
      </p:sp>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670233" y="197935"/>
            <a:ext cx="9244343" cy="27127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dirty="0">
                <a:solidFill>
                  <a:srgbClr val="006892"/>
                </a:solidFill>
                <a:latin typeface="Arial"/>
                <a:ea typeface="Arial" charset="0"/>
                <a:cs typeface="Arial"/>
              </a:rPr>
              <a:t>Questioning and Listening</a:t>
            </a:r>
            <a:endParaRPr lang="en-US" altLang="en-US" sz="4800" b="1" dirty="0">
              <a:solidFill>
                <a:srgbClr val="006892"/>
              </a:solidFill>
              <a:latin typeface="Arial"/>
              <a:ea typeface="Arial" charset="0"/>
              <a:cs typeface="Arial" charset="0"/>
            </a:endParaRPr>
          </a:p>
          <a:p>
            <a:pPr algn="l"/>
            <a:endParaRPr lang="en-US" altLang="en-US" sz="4800" b="1" dirty="0">
              <a:solidFill>
                <a:srgbClr val="006892"/>
              </a:solidFill>
              <a:latin typeface="Arial" charset="0"/>
              <a:ea typeface="Arial" charset="0"/>
              <a:cs typeface="Arial" charset="0"/>
            </a:endParaRPr>
          </a:p>
          <a:p>
            <a:pPr algn="l"/>
            <a:endParaRPr lang="en-US" altLang="en-US" sz="4800" b="1" dirty="0">
              <a:solidFill>
                <a:srgbClr val="006892"/>
              </a:solidFill>
              <a:latin typeface="Arial" charset="0"/>
              <a:ea typeface="Arial" charset="0"/>
              <a:cs typeface="Arial" charset="0"/>
            </a:endParaRPr>
          </a:p>
        </p:txBody>
      </p:sp>
      <p:pic>
        <p:nvPicPr>
          <p:cNvPr id="10" name="Picture 9"/>
          <p:cNvPicPr>
            <a:picLocks noChangeAspect="1"/>
          </p:cNvPicPr>
          <p:nvPr/>
        </p:nvPicPr>
        <p:blipFill>
          <a:blip r:embed="rId4"/>
          <a:stretch>
            <a:fillRect/>
          </a:stretch>
        </p:blipFill>
        <p:spPr>
          <a:xfrm>
            <a:off x="4563561" y="4136411"/>
            <a:ext cx="12192000" cy="2635325"/>
          </a:xfrm>
          <a:prstGeom prst="rect">
            <a:avLst/>
          </a:prstGeom>
        </p:spPr>
      </p:pic>
    </p:spTree>
    <p:extLst>
      <p:ext uri="{BB962C8B-B14F-4D97-AF65-F5344CB8AC3E}">
        <p14:creationId xmlns:p14="http://schemas.microsoft.com/office/powerpoint/2010/main" val="153085592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3901" y="4233288"/>
            <a:ext cx="12192000" cy="2635325"/>
          </a:xfrm>
          <a:prstGeom prst="rect">
            <a:avLst/>
          </a:prstGeom>
        </p:spPr>
      </p:pic>
      <p:pic>
        <p:nvPicPr>
          <p:cNvPr id="5" name="Picture 4"/>
          <p:cNvPicPr>
            <a:picLocks noChangeAspect="1"/>
          </p:cNvPicPr>
          <p:nvPr/>
        </p:nvPicPr>
        <p:blipFill>
          <a:blip r:embed="rId3"/>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1705214" y="1659285"/>
            <a:ext cx="898565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100000"/>
              </a:spcBef>
            </a:pPr>
            <a:r>
              <a:rPr lang="en-IE" altLang="en-US" b="1" i="1" dirty="0">
                <a:solidFill>
                  <a:srgbClr val="006892"/>
                </a:solidFill>
                <a:latin typeface="Arial"/>
                <a:ea typeface="Arial" charset="0"/>
                <a:cs typeface="Arial"/>
              </a:rPr>
              <a:t>We question</a:t>
            </a:r>
            <a:r>
              <a:rPr lang="en-IE" altLang="en-US" b="1" i="1" dirty="0">
                <a:solidFill>
                  <a:srgbClr val="FF0000"/>
                </a:solidFill>
                <a:latin typeface="Arial"/>
                <a:ea typeface="Arial" charset="0"/>
                <a:cs typeface="Arial"/>
              </a:rPr>
              <a:t> </a:t>
            </a:r>
            <a:r>
              <a:rPr lang="en-IE" altLang="en-US" b="1" i="1" dirty="0">
                <a:solidFill>
                  <a:srgbClr val="006892"/>
                </a:solidFill>
                <a:latin typeface="Arial"/>
                <a:ea typeface="Arial" charset="0"/>
                <a:cs typeface="Arial"/>
              </a:rPr>
              <a:t>and listen in order to:</a:t>
            </a:r>
          </a:p>
          <a:p>
            <a:pPr marL="342900" indent="-342900">
              <a:spcBef>
                <a:spcPct val="100000"/>
              </a:spcBef>
              <a:buFont typeface="Arial" panose="020B0604020202020204" pitchFamily="34" charset="0"/>
              <a:buChar char="•"/>
            </a:pPr>
            <a:r>
              <a:rPr lang="en-IE" altLang="en-US" sz="2000" dirty="0">
                <a:solidFill>
                  <a:srgbClr val="006892"/>
                </a:solidFill>
                <a:latin typeface="Arial"/>
                <a:ea typeface="Arial" charset="0"/>
                <a:cs typeface="Arial"/>
              </a:rPr>
              <a:t>Gain information </a:t>
            </a:r>
            <a:r>
              <a:rPr lang="en-IE" altLang="en-US" sz="2000" b="1" dirty="0">
                <a:solidFill>
                  <a:srgbClr val="006892"/>
                </a:solidFill>
                <a:latin typeface="Arial"/>
                <a:ea typeface="Arial" charset="0"/>
                <a:cs typeface="Arial"/>
              </a:rPr>
              <a:t>(information is power)</a:t>
            </a:r>
          </a:p>
          <a:p>
            <a:pPr marL="342900" indent="-342900">
              <a:spcBef>
                <a:spcPct val="100000"/>
              </a:spcBef>
              <a:buFont typeface="Arial" panose="020B0604020202020204" pitchFamily="34" charset="0"/>
              <a:buChar char="•"/>
            </a:pPr>
            <a:r>
              <a:rPr lang="en-IE" altLang="en-US" sz="2000" dirty="0">
                <a:solidFill>
                  <a:srgbClr val="006892"/>
                </a:solidFill>
                <a:latin typeface="Arial"/>
                <a:ea typeface="Arial" charset="0"/>
                <a:cs typeface="Arial"/>
              </a:rPr>
              <a:t>Get feedback and check for understanding</a:t>
            </a:r>
          </a:p>
          <a:p>
            <a:pPr marL="342900" indent="-342900">
              <a:spcBef>
                <a:spcPct val="100000"/>
              </a:spcBef>
              <a:buFont typeface="Arial" panose="020B0604020202020204" pitchFamily="34" charset="0"/>
              <a:buChar char="•"/>
            </a:pPr>
            <a:r>
              <a:rPr lang="en-IE" altLang="en-US" sz="2000" dirty="0">
                <a:solidFill>
                  <a:srgbClr val="006892"/>
                </a:solidFill>
                <a:latin typeface="Arial"/>
                <a:ea typeface="Arial" charset="0"/>
                <a:cs typeface="Arial"/>
              </a:rPr>
              <a:t>Participate in conversation</a:t>
            </a:r>
          </a:p>
          <a:p>
            <a:pPr marL="342900" indent="-342900">
              <a:spcBef>
                <a:spcPct val="100000"/>
              </a:spcBef>
              <a:buFont typeface="Arial" panose="020B0604020202020204" pitchFamily="34" charset="0"/>
              <a:buChar char="•"/>
            </a:pPr>
            <a:r>
              <a:rPr lang="en-IE" altLang="en-US" sz="2000" dirty="0">
                <a:solidFill>
                  <a:srgbClr val="006892"/>
                </a:solidFill>
                <a:latin typeface="Arial"/>
                <a:ea typeface="Arial" charset="0"/>
                <a:cs typeface="Arial"/>
              </a:rPr>
              <a:t>Get others’ insights and experiences</a:t>
            </a:r>
          </a:p>
          <a:p>
            <a:pPr marL="342900" indent="-342900">
              <a:spcBef>
                <a:spcPct val="100000"/>
              </a:spcBef>
              <a:buFont typeface="Arial" panose="020B0604020202020204" pitchFamily="34" charset="0"/>
              <a:buChar char="•"/>
            </a:pPr>
            <a:r>
              <a:rPr lang="en-IE" altLang="en-US" sz="2000" dirty="0">
                <a:solidFill>
                  <a:srgbClr val="006892"/>
                </a:solidFill>
                <a:latin typeface="Arial"/>
                <a:ea typeface="Arial" charset="0"/>
                <a:cs typeface="Arial"/>
              </a:rPr>
              <a:t>Create a relationship</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589846" y="492877"/>
            <a:ext cx="7223976" cy="71292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dirty="0">
                <a:solidFill>
                  <a:srgbClr val="006892"/>
                </a:solidFill>
                <a:latin typeface="Arial"/>
                <a:ea typeface="Arial" charset="0"/>
                <a:cs typeface="Arial"/>
              </a:rPr>
              <a:t> Why do we question</a:t>
            </a:r>
            <a:r>
              <a:rPr lang="en-US" altLang="en-US" sz="4800" b="1" dirty="0">
                <a:solidFill>
                  <a:srgbClr val="FF0000"/>
                </a:solidFill>
                <a:latin typeface="Arial"/>
                <a:ea typeface="Arial" charset="0"/>
                <a:cs typeface="Arial"/>
              </a:rPr>
              <a:t> </a:t>
            </a:r>
            <a:r>
              <a:rPr lang="en-US" altLang="en-US" sz="4800" b="1" dirty="0">
                <a:solidFill>
                  <a:srgbClr val="006892"/>
                </a:solidFill>
                <a:latin typeface="Arial"/>
                <a:ea typeface="Arial" charset="0"/>
                <a:cs typeface="Arial"/>
              </a:rPr>
              <a:t>and listen?</a:t>
            </a:r>
          </a:p>
        </p:txBody>
      </p:sp>
      <p:pic>
        <p:nvPicPr>
          <p:cNvPr id="8" name="Picture 7"/>
          <p:cNvPicPr>
            <a:picLocks noChangeAspect="1"/>
          </p:cNvPicPr>
          <p:nvPr/>
        </p:nvPicPr>
        <p:blipFill>
          <a:blip r:embed="rId2"/>
          <a:stretch>
            <a:fillRect/>
          </a:stretch>
        </p:blipFill>
        <p:spPr>
          <a:xfrm rot="10800000">
            <a:off x="6537651" y="-1061892"/>
            <a:ext cx="12192000" cy="2635325"/>
          </a:xfrm>
          <a:prstGeom prst="rect">
            <a:avLst/>
          </a:prstGeom>
        </p:spPr>
      </p:pic>
    </p:spTree>
    <p:extLst>
      <p:ext uri="{BB962C8B-B14F-4D97-AF65-F5344CB8AC3E}">
        <p14:creationId xmlns:p14="http://schemas.microsoft.com/office/powerpoint/2010/main" val="2094454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26" y="4233288"/>
            <a:ext cx="12192000" cy="2635325"/>
          </a:xfrm>
          <a:prstGeom prst="rect">
            <a:avLst/>
          </a:prstGeom>
        </p:spPr>
      </p:pic>
      <p:pic>
        <p:nvPicPr>
          <p:cNvPr id="5" name="Picture 4"/>
          <p:cNvPicPr>
            <a:picLocks noChangeAspect="1"/>
          </p:cNvPicPr>
          <p:nvPr/>
        </p:nvPicPr>
        <p:blipFill>
          <a:blip r:embed="rId3"/>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1457274" y="2142736"/>
            <a:ext cx="898565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Stop talking</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Give your full attention</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Avoid interruption </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Clarify your understanding (take notes, paraphrase..)</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Avoid making judgements</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798570" y="679071"/>
            <a:ext cx="8088756" cy="712922"/>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Some Tips to becoming a better listener</a:t>
            </a:r>
          </a:p>
        </p:txBody>
      </p:sp>
      <p:pic>
        <p:nvPicPr>
          <p:cNvPr id="8" name="Picture 7"/>
          <p:cNvPicPr>
            <a:picLocks noChangeAspect="1"/>
          </p:cNvPicPr>
          <p:nvPr/>
        </p:nvPicPr>
        <p:blipFill>
          <a:blip r:embed="rId2"/>
          <a:stretch>
            <a:fillRect/>
          </a:stretch>
        </p:blipFill>
        <p:spPr>
          <a:xfrm rot="10800000">
            <a:off x="6505076" y="-1019358"/>
            <a:ext cx="12192000" cy="2635325"/>
          </a:xfrm>
          <a:prstGeom prst="rect">
            <a:avLst/>
          </a:prstGeom>
        </p:spPr>
      </p:pic>
    </p:spTree>
    <p:extLst>
      <p:ext uri="{BB962C8B-B14F-4D97-AF65-F5344CB8AC3E}">
        <p14:creationId xmlns:p14="http://schemas.microsoft.com/office/powerpoint/2010/main" val="140243539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91326" y="4233288"/>
            <a:ext cx="12192000" cy="2635325"/>
          </a:xfrm>
          <a:prstGeom prst="rect">
            <a:avLst/>
          </a:prstGeom>
        </p:spPr>
      </p:pic>
      <p:pic>
        <p:nvPicPr>
          <p:cNvPr id="5" name="Picture 4"/>
          <p:cNvPicPr>
            <a:picLocks noChangeAspect="1"/>
          </p:cNvPicPr>
          <p:nvPr/>
        </p:nvPicPr>
        <p:blipFill>
          <a:blip r:embed="rId4"/>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1457274" y="1694131"/>
            <a:ext cx="898565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100000"/>
              </a:spcBef>
            </a:pPr>
            <a:endParaRPr lang="en-IE" altLang="en-US" sz="2000" dirty="0">
              <a:solidFill>
                <a:srgbClr val="006892"/>
              </a:solidFill>
              <a:latin typeface="Arial"/>
              <a:ea typeface="Arial" charset="0"/>
              <a:cs typeface="Arial"/>
            </a:endParaRPr>
          </a:p>
          <a:p>
            <a:pPr>
              <a:buFont typeface="Arial" charset="0"/>
              <a:buChar char="•"/>
            </a:pPr>
            <a:r>
              <a:rPr lang="en-IE" sz="2000" dirty="0">
                <a:solidFill>
                  <a:srgbClr val="006892"/>
                </a:solidFill>
                <a:latin typeface="Arial"/>
                <a:ea typeface="ＭＳ Ｐゴシック"/>
                <a:cs typeface="Arial"/>
              </a:rPr>
              <a:t> Make sure question is relevant </a:t>
            </a:r>
            <a:endParaRPr lang="en-IE" sz="2000" dirty="0">
              <a:solidFill>
                <a:srgbClr val="006892"/>
              </a:solidFill>
              <a:latin typeface="Arial"/>
              <a:cs typeface="Arial" charset="0"/>
            </a:endParaRPr>
          </a:p>
          <a:p>
            <a:pPr>
              <a:buFont typeface="Arial" charset="0"/>
              <a:buChar char="•"/>
            </a:pPr>
            <a:endParaRPr lang="en-IE" sz="2000" dirty="0">
              <a:solidFill>
                <a:srgbClr val="006892"/>
              </a:solidFill>
              <a:latin typeface="Arial"/>
              <a:ea typeface="ＭＳ Ｐゴシック"/>
              <a:cs typeface="Arial"/>
            </a:endParaRPr>
          </a:p>
          <a:p>
            <a:pPr>
              <a:buFont typeface="Arial" charset="0"/>
              <a:buChar char="•"/>
            </a:pPr>
            <a:r>
              <a:rPr lang="en-IE" sz="2000" dirty="0">
                <a:solidFill>
                  <a:srgbClr val="006892"/>
                </a:solidFill>
                <a:latin typeface="Arial"/>
                <a:ea typeface="ＭＳ Ｐゴシック"/>
                <a:cs typeface="Arial"/>
              </a:rPr>
              <a:t> Ask open ended questions </a:t>
            </a:r>
            <a:endParaRPr lang="en-IE" sz="2000" dirty="0">
              <a:solidFill>
                <a:srgbClr val="006892"/>
              </a:solidFill>
              <a:cs typeface="Arial"/>
            </a:endParaRPr>
          </a:p>
          <a:p>
            <a:pPr>
              <a:buFont typeface="Arial" charset="0"/>
              <a:buChar char="•"/>
            </a:pPr>
            <a:endParaRPr lang="en-IE" sz="2000" dirty="0">
              <a:solidFill>
                <a:srgbClr val="006892"/>
              </a:solidFill>
              <a:latin typeface="Arial"/>
              <a:ea typeface="ＭＳ Ｐゴシック"/>
              <a:cs typeface="Arial"/>
            </a:endParaRPr>
          </a:p>
          <a:p>
            <a:pPr>
              <a:buFont typeface="Arial" charset="0"/>
              <a:buChar char="•"/>
            </a:pPr>
            <a:r>
              <a:rPr lang="en-IE" sz="2000" dirty="0">
                <a:solidFill>
                  <a:srgbClr val="006892"/>
                </a:solidFill>
                <a:latin typeface="Arial"/>
                <a:ea typeface="ＭＳ Ｐゴシック"/>
                <a:cs typeface="Arial"/>
              </a:rPr>
              <a:t> Avoid questions with yes or no answers </a:t>
            </a:r>
            <a:endParaRPr lang="en-IE" sz="2000" dirty="0">
              <a:solidFill>
                <a:srgbClr val="006892"/>
              </a:solidFill>
              <a:cs typeface="Arial"/>
            </a:endParaRPr>
          </a:p>
          <a:p>
            <a:pPr>
              <a:buFont typeface="Arial" charset="0"/>
              <a:buChar char="•"/>
            </a:pPr>
            <a:endParaRPr lang="en-IE" sz="2000" dirty="0">
              <a:solidFill>
                <a:srgbClr val="006892"/>
              </a:solidFill>
              <a:latin typeface="Arial"/>
              <a:ea typeface="ＭＳ Ｐゴシック"/>
              <a:cs typeface="Arial"/>
            </a:endParaRPr>
          </a:p>
          <a:p>
            <a:pPr>
              <a:buFont typeface="Arial" charset="0"/>
              <a:buChar char="•"/>
            </a:pPr>
            <a:r>
              <a:rPr lang="en-IE" sz="2000" dirty="0">
                <a:solidFill>
                  <a:srgbClr val="006892"/>
                </a:solidFill>
                <a:latin typeface="Arial"/>
                <a:ea typeface="ＭＳ Ｐゴシック"/>
                <a:cs typeface="Arial"/>
              </a:rPr>
              <a:t> Ensure we draw the answers out of our players</a:t>
            </a:r>
            <a:endParaRPr lang="en-IE" dirty="0">
              <a:solidFill>
                <a:srgbClr val="006892"/>
              </a:solidFill>
              <a:cs typeface="Arial" panose="020B0604020202020204" pitchFamily="34" charset="0"/>
            </a:endParaRPr>
          </a:p>
          <a:p>
            <a:pPr>
              <a:buFont typeface="Arial" charset="0"/>
              <a:buChar char="•"/>
            </a:pPr>
            <a:endParaRPr lang="en-IE" dirty="0">
              <a:solidFill>
                <a:srgbClr val="006892"/>
              </a:solidFill>
              <a:cs typeface="Arial"/>
            </a:endParaRPr>
          </a:p>
          <a:p>
            <a:pPr>
              <a:buFont typeface="Arial" charset="0"/>
              <a:buChar char="•"/>
            </a:pPr>
            <a:r>
              <a:rPr lang="en-IE" sz="2000" dirty="0">
                <a:solidFill>
                  <a:srgbClr val="006892"/>
                </a:solidFill>
                <a:latin typeface="Arial"/>
                <a:ea typeface="ＭＳ Ｐゴシック"/>
                <a:cs typeface="Arial"/>
              </a:rPr>
              <a:t> Encourage problem solving  through questioning</a:t>
            </a:r>
            <a:r>
              <a:rPr lang="en-IE" sz="2000" dirty="0">
                <a:solidFill>
                  <a:srgbClr val="0070C0"/>
                </a:solidFill>
                <a:latin typeface="Arial"/>
                <a:ea typeface="ＭＳ Ｐゴシック"/>
                <a:cs typeface="Arial"/>
              </a:rPr>
              <a:t> </a:t>
            </a:r>
            <a:endParaRPr lang="en-IE" dirty="0">
              <a:solidFill>
                <a:srgbClr val="0070C0"/>
              </a:solidFill>
              <a:ea typeface="ＭＳ Ｐゴシック"/>
              <a:cs typeface="Arial"/>
            </a:endParaRPr>
          </a:p>
          <a:p>
            <a:pPr marL="342900" indent="-342900">
              <a:spcBef>
                <a:spcPct val="100000"/>
              </a:spcBef>
              <a:buFont typeface="Arial" charset="0"/>
              <a:buChar char="•"/>
            </a:pPr>
            <a:endParaRPr lang="en-IE" altLang="en-US" sz="2000" dirty="0">
              <a:solidFill>
                <a:srgbClr val="006892"/>
              </a:solidFill>
              <a:latin typeface="Arial"/>
              <a:ea typeface="Arial" charset="0"/>
              <a:cs typeface="Arial" charset="0"/>
            </a:endParaRPr>
          </a:p>
          <a:p>
            <a:pPr marL="342900" indent="-342900">
              <a:spcBef>
                <a:spcPct val="100000"/>
              </a:spcBef>
              <a:buFont typeface="Arial" charset="0"/>
              <a:buChar char="•"/>
            </a:pPr>
            <a:endParaRPr lang="en-IE" altLang="en-US" sz="2000" dirty="0">
              <a:solidFill>
                <a:srgbClr val="006892"/>
              </a:solidFill>
              <a:latin typeface="Arial" charset="0"/>
              <a:ea typeface="Arial" charset="0"/>
              <a:cs typeface="Arial" charset="0"/>
            </a:endParaRPr>
          </a:p>
          <a:p>
            <a:pPr>
              <a:spcBef>
                <a:spcPct val="100000"/>
              </a:spcBef>
            </a:pPr>
            <a:endParaRPr lang="en-IE" altLang="en-US" sz="2000" dirty="0">
              <a:solidFill>
                <a:srgbClr val="006892"/>
              </a:solidFill>
              <a:latin typeface="Arial" charset="0"/>
              <a:ea typeface="Arial" charset="0"/>
              <a:cs typeface="Arial" charset="0"/>
            </a:endParaRP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798570" y="679071"/>
            <a:ext cx="8088756"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chemeClr val="accent1">
                    <a:lumMod val="50000"/>
                  </a:schemeClr>
                </a:solidFill>
                <a:latin typeface="Arial"/>
                <a:ea typeface="Arial" charset="0"/>
                <a:cs typeface="Arial"/>
              </a:rPr>
              <a:t>Effective Questioning</a:t>
            </a:r>
          </a:p>
        </p:txBody>
      </p:sp>
      <p:pic>
        <p:nvPicPr>
          <p:cNvPr id="8" name="Picture 7"/>
          <p:cNvPicPr>
            <a:picLocks noChangeAspect="1"/>
          </p:cNvPicPr>
          <p:nvPr/>
        </p:nvPicPr>
        <p:blipFill>
          <a:blip r:embed="rId3"/>
          <a:stretch>
            <a:fillRect/>
          </a:stretch>
        </p:blipFill>
        <p:spPr>
          <a:xfrm rot="10800000">
            <a:off x="6102510" y="-1076867"/>
            <a:ext cx="12192000" cy="2635325"/>
          </a:xfrm>
          <a:prstGeom prst="rect">
            <a:avLst/>
          </a:prstGeom>
        </p:spPr>
      </p:pic>
    </p:spTree>
    <p:extLst>
      <p:ext uri="{BB962C8B-B14F-4D97-AF65-F5344CB8AC3E}">
        <p14:creationId xmlns:p14="http://schemas.microsoft.com/office/powerpoint/2010/main" val="10037874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26" y="4233288"/>
            <a:ext cx="12192000" cy="2635325"/>
          </a:xfrm>
          <a:prstGeom prst="rect">
            <a:avLst/>
          </a:prstGeom>
        </p:spPr>
      </p:pic>
      <p:pic>
        <p:nvPicPr>
          <p:cNvPr id="5" name="Picture 4"/>
          <p:cNvPicPr>
            <a:picLocks noChangeAspect="1"/>
          </p:cNvPicPr>
          <p:nvPr/>
        </p:nvPicPr>
        <p:blipFill>
          <a:blip r:embed="rId3"/>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842905" y="1615968"/>
            <a:ext cx="820105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2000" dirty="0">
                <a:solidFill>
                  <a:srgbClr val="006892"/>
                </a:solidFill>
                <a:latin typeface="Arial"/>
                <a:ea typeface="Arial" charset="0"/>
                <a:cs typeface="Arial"/>
              </a:rPr>
              <a:t>Move amongst the players so that they feel you are spending some time with each of them.  </a:t>
            </a:r>
          </a:p>
          <a:p>
            <a:pPr marL="342900" indent="-342900">
              <a:spcBef>
                <a:spcPct val="100000"/>
              </a:spcBef>
              <a:buFont typeface="Arial" charset="0"/>
              <a:buChar char="•"/>
            </a:pPr>
            <a:r>
              <a:rPr lang="en-IE" altLang="en-US" sz="2000" dirty="0">
                <a:solidFill>
                  <a:srgbClr val="006892"/>
                </a:solidFill>
                <a:latin typeface="Arial"/>
                <a:ea typeface="Arial" charset="0"/>
                <a:cs typeface="Arial"/>
              </a:rPr>
              <a:t>Make regular eye contact with all players. This not only reassures them but provides you with valuable feedback as to who is listening and understanding. </a:t>
            </a:r>
          </a:p>
          <a:p>
            <a:pPr marL="342900" indent="-342900">
              <a:spcBef>
                <a:spcPct val="100000"/>
              </a:spcBef>
              <a:buFont typeface="Arial" charset="0"/>
              <a:buChar char="•"/>
            </a:pPr>
            <a:r>
              <a:rPr lang="en-IE" altLang="en-US" sz="2000" dirty="0">
                <a:solidFill>
                  <a:srgbClr val="006892"/>
                </a:solidFill>
                <a:latin typeface="Arial"/>
                <a:ea typeface="Arial" charset="0"/>
                <a:cs typeface="Arial"/>
              </a:rPr>
              <a:t>Face all  the players whenever possible. Turning your back may be a sign of disrespect. Also, by turning your back, you lose the impact of facial expression, which is a valuable non-verbal communication tool.</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527265" y="597549"/>
            <a:ext cx="8088756" cy="71292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dirty="0">
                <a:solidFill>
                  <a:srgbClr val="006892"/>
                </a:solidFill>
                <a:latin typeface="Arial" charset="0"/>
                <a:ea typeface="Arial" charset="0"/>
                <a:cs typeface="Arial" charset="0"/>
              </a:rPr>
              <a:t>Tips on communicating with players</a:t>
            </a:r>
          </a:p>
        </p:txBody>
      </p:sp>
      <p:pic>
        <p:nvPicPr>
          <p:cNvPr id="8" name="Picture 7"/>
          <p:cNvPicPr>
            <a:picLocks noChangeAspect="1"/>
          </p:cNvPicPr>
          <p:nvPr/>
        </p:nvPicPr>
        <p:blipFill>
          <a:blip r:embed="rId2"/>
          <a:stretch>
            <a:fillRect/>
          </a:stretch>
        </p:blipFill>
        <p:spPr>
          <a:xfrm rot="10800000">
            <a:off x="6505076" y="-1019358"/>
            <a:ext cx="12192000" cy="2635325"/>
          </a:xfrm>
          <a:prstGeom prst="rect">
            <a:avLst/>
          </a:prstGeom>
        </p:spPr>
      </p:pic>
    </p:spTree>
    <p:extLst>
      <p:ext uri="{BB962C8B-B14F-4D97-AF65-F5344CB8AC3E}">
        <p14:creationId xmlns:p14="http://schemas.microsoft.com/office/powerpoint/2010/main" val="113068000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1321706" y="1843950"/>
            <a:ext cx="820105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 As much  as you feel is necessary – but if there’s nothing to say – say nothing!</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   Make it meaningful</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   Don’t lie – it does no-one any good</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   When coaching: little and often is good!</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   If only going to give feedback at the end – keep it short</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798570" y="679071"/>
            <a:ext cx="6468504" cy="712922"/>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Feedback to Players…How much?, where, when &amp; what kind?</a:t>
            </a:r>
          </a:p>
        </p:txBody>
      </p:sp>
      <p:pic>
        <p:nvPicPr>
          <p:cNvPr id="8" name="Picture 7"/>
          <p:cNvPicPr>
            <a:picLocks noChangeAspect="1"/>
          </p:cNvPicPr>
          <p:nvPr/>
        </p:nvPicPr>
        <p:blipFill>
          <a:blip r:embed="rId3"/>
          <a:stretch>
            <a:fillRect/>
          </a:stretch>
        </p:blipFill>
        <p:spPr>
          <a:xfrm rot="10800000">
            <a:off x="6505076" y="-1019358"/>
            <a:ext cx="12192000" cy="263532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22232" y="-1587612"/>
            <a:ext cx="11430761" cy="13918318"/>
          </a:xfrm>
          <a:prstGeom prst="rect">
            <a:avLst/>
          </a:prstGeom>
        </p:spPr>
      </p:pic>
    </p:spTree>
    <p:extLst>
      <p:ext uri="{BB962C8B-B14F-4D97-AF65-F5344CB8AC3E}">
        <p14:creationId xmlns:p14="http://schemas.microsoft.com/office/powerpoint/2010/main" val="200931691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7937" y="-2603467"/>
            <a:ext cx="6914148" cy="9461467"/>
          </a:xfrm>
          <a:prstGeom prst="rect">
            <a:avLst/>
          </a:prstGeom>
        </p:spPr>
      </p:pic>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686275" y="983871"/>
            <a:ext cx="3484672" cy="39891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chemeClr val="bg1"/>
                </a:solidFill>
                <a:latin typeface="Arial" charset="0"/>
                <a:ea typeface="Arial" charset="0"/>
                <a:cs typeface="Arial" charset="0"/>
              </a:rPr>
              <a:t>Feedback is a powerful tool when it’s….</a:t>
            </a:r>
          </a:p>
        </p:txBody>
      </p:sp>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7311666" y="2750280"/>
            <a:ext cx="7223976" cy="36469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Positive</a:t>
            </a:r>
          </a:p>
          <a:p>
            <a:pPr algn="l"/>
            <a:endParaRPr lang="en-US" altLang="en-US" sz="4800" b="1">
              <a:solidFill>
                <a:srgbClr val="006892"/>
              </a:solidFill>
              <a:latin typeface="Arial" charset="0"/>
              <a:ea typeface="Arial" charset="0"/>
              <a:cs typeface="Arial" charset="0"/>
            </a:endParaRPr>
          </a:p>
          <a:p>
            <a:pPr algn="l"/>
            <a:r>
              <a:rPr lang="en-US" altLang="en-US" sz="4800" b="1">
                <a:solidFill>
                  <a:srgbClr val="006892"/>
                </a:solidFill>
                <a:latin typeface="Arial" charset="0"/>
                <a:ea typeface="Arial" charset="0"/>
                <a:cs typeface="Arial" charset="0"/>
              </a:rPr>
              <a:t>Accurate</a:t>
            </a:r>
          </a:p>
          <a:p>
            <a:pPr algn="l"/>
            <a:endParaRPr lang="en-US" altLang="en-US" sz="4800" b="1">
              <a:solidFill>
                <a:srgbClr val="006892"/>
              </a:solidFill>
              <a:latin typeface="Arial" charset="0"/>
              <a:ea typeface="Arial" charset="0"/>
              <a:cs typeface="Arial" charset="0"/>
            </a:endParaRPr>
          </a:p>
          <a:p>
            <a:pPr algn="l"/>
            <a:r>
              <a:rPr lang="en-US" altLang="en-US" sz="4800" b="1">
                <a:solidFill>
                  <a:srgbClr val="006892"/>
                </a:solidFill>
                <a:latin typeface="Arial" charset="0"/>
                <a:ea typeface="Arial" charset="0"/>
                <a:cs typeface="Arial" charset="0"/>
              </a:rPr>
              <a:t>Relevant</a:t>
            </a:r>
          </a:p>
          <a:p>
            <a:pPr algn="l"/>
            <a:endParaRPr lang="en-US" altLang="en-US" sz="4800" b="1">
              <a:solidFill>
                <a:srgbClr val="006892"/>
              </a:solidFill>
              <a:latin typeface="Arial" charset="0"/>
              <a:ea typeface="Arial" charset="0"/>
              <a:cs typeface="Arial" charset="0"/>
            </a:endParaRPr>
          </a:p>
          <a:p>
            <a:pPr algn="l"/>
            <a:endParaRPr lang="en-US" altLang="en-US" sz="4800" b="1">
              <a:solidFill>
                <a:srgbClr val="006892"/>
              </a:solidFill>
              <a:latin typeface="Arial" charset="0"/>
              <a:ea typeface="Arial" charset="0"/>
              <a:cs typeface="Arial" charset="0"/>
            </a:endParaRPr>
          </a:p>
        </p:txBody>
      </p:sp>
      <p:pic>
        <p:nvPicPr>
          <p:cNvPr id="7" name="Picture 6"/>
          <p:cNvPicPr>
            <a:picLocks noChangeAspect="1"/>
          </p:cNvPicPr>
          <p:nvPr/>
        </p:nvPicPr>
        <p:blipFill>
          <a:blip r:embed="rId3"/>
          <a:stretch>
            <a:fillRect/>
          </a:stretch>
        </p:blipFill>
        <p:spPr>
          <a:xfrm>
            <a:off x="10022781" y="5787885"/>
            <a:ext cx="1574083" cy="609322"/>
          </a:xfrm>
          <a:prstGeom prst="rect">
            <a:avLst/>
          </a:prstGeom>
        </p:spPr>
      </p:pic>
    </p:spTree>
    <p:extLst>
      <p:ext uri="{BB962C8B-B14F-4D97-AF65-F5344CB8AC3E}">
        <p14:creationId xmlns:p14="http://schemas.microsoft.com/office/powerpoint/2010/main" val="171626210"/>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902" y="-57510"/>
            <a:ext cx="14228987" cy="7106653"/>
          </a:xfrm>
          <a:prstGeom prst="rect">
            <a:avLst/>
          </a:prstGeom>
        </p:spPr>
      </p:pic>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468706"/>
            <a:ext cx="7191893" cy="712922"/>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sz="4800" b="1">
                <a:solidFill>
                  <a:srgbClr val="006892"/>
                </a:solidFill>
                <a:latin typeface="Arial" charset="0"/>
                <a:ea typeface="Arial" charset="0"/>
                <a:cs typeface="Arial" charset="0"/>
              </a:rPr>
              <a:t>E-Learning Registration Award 1 Certificate</a:t>
            </a:r>
            <a:endParaRPr lang="en-US" altLang="en-US" sz="4800" b="1">
              <a:solidFill>
                <a:srgbClr val="006892"/>
              </a:solidFill>
              <a:latin typeface="Arial" charset="0"/>
              <a:ea typeface="Arial" charset="0"/>
              <a:cs typeface="Arial" charset="0"/>
            </a:endParaRP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1909411" y="4418243"/>
            <a:ext cx="6013342" cy="18546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Login on http://learning.gaa.ie/</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Read the "Site Policy Agreement" and click "Yes" to continue</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Complete the form with the fields marked with a red asterisk *</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"Update Profile"</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You will now be taken back to the home page</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the "GAA Courses" tab (this is located at the top of the homepage next to “Planner” &amp; “Portfolio tabs)</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the "Coach" tab</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the "Province of choice" tab</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the "County of choice" tab</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the "Traditional” tab</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on the course you are attending</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Enter the enrolment key "</a:t>
            </a:r>
            <a:r>
              <a:rPr lang="en-US" altLang="en-US" sz="1400" kern="0" dirty="0">
                <a:solidFill>
                  <a:srgbClr val="006892"/>
                </a:solidFill>
                <a:latin typeface="Arial"/>
                <a:ea typeface="ＭＳ Ｐゴシック"/>
                <a:cs typeface="ＭＳ Ｐゴシック"/>
              </a:rPr>
              <a:t>Enroll</a:t>
            </a: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 Me"</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685800" indent="-685800" algn="l">
              <a:buFont typeface="Arial" charset="0"/>
              <a:buChar char="•"/>
            </a:pPr>
            <a:endParaRPr lang="en-US" altLang="en-US" sz="2400">
              <a:solidFill>
                <a:srgbClr val="006892"/>
              </a:solidFill>
              <a:latin typeface="Arial" charset="0"/>
              <a:ea typeface="Arial" charset="0"/>
              <a:cs typeface="Arial" charset="0"/>
            </a:endParaRPr>
          </a:p>
        </p:txBody>
      </p:sp>
      <p:pic>
        <p:nvPicPr>
          <p:cNvPr id="6" name="Picture 5"/>
          <p:cNvPicPr>
            <a:picLocks noChangeAspect="1"/>
          </p:cNvPicPr>
          <p:nvPr/>
        </p:nvPicPr>
        <p:blipFill>
          <a:blip r:embed="rId4"/>
          <a:stretch>
            <a:fillRect/>
          </a:stretch>
        </p:blipFill>
        <p:spPr>
          <a:xfrm>
            <a:off x="557939" y="5726285"/>
            <a:ext cx="1574083" cy="609322"/>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218565"/>
            <a:ext cx="5850610" cy="1621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altLang="en-US" sz="2800" b="1">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1798298675"/>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26" y="4222675"/>
            <a:ext cx="12192000" cy="2635325"/>
          </a:xfrm>
          <a:prstGeom prst="rect">
            <a:avLst/>
          </a:prstGeom>
        </p:spPr>
      </p:pic>
      <p:pic>
        <p:nvPicPr>
          <p:cNvPr id="5" name="Picture 4"/>
          <p:cNvPicPr>
            <a:picLocks noChangeAspect="1"/>
          </p:cNvPicPr>
          <p:nvPr/>
        </p:nvPicPr>
        <p:blipFill>
          <a:blip r:embed="rId3"/>
          <a:stretch>
            <a:fillRect/>
          </a:stretch>
        </p:blipFill>
        <p:spPr>
          <a:xfrm>
            <a:off x="670233" y="574518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798570" y="1564847"/>
            <a:ext cx="820105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100000"/>
              </a:spcBef>
            </a:pPr>
            <a:r>
              <a:rPr lang="en-IE" altLang="en-US" sz="2000">
                <a:solidFill>
                  <a:srgbClr val="006892"/>
                </a:solidFill>
                <a:latin typeface="Arial"/>
                <a:ea typeface="Arial" charset="0"/>
                <a:cs typeface="Arial"/>
              </a:rPr>
              <a:t>Judge these thoughts on Accuracy, Relevance and Positivity :</a:t>
            </a:r>
          </a:p>
          <a:p>
            <a:pPr marL="342900" indent="-342900">
              <a:spcBef>
                <a:spcPct val="100000"/>
              </a:spcBef>
              <a:buFont typeface="Arial" charset="0"/>
              <a:buChar char="•"/>
            </a:pPr>
            <a:r>
              <a:rPr lang="en-IE" altLang="en-US" sz="2000">
                <a:solidFill>
                  <a:srgbClr val="006892"/>
                </a:solidFill>
                <a:latin typeface="Arial"/>
                <a:ea typeface="Arial" charset="0"/>
                <a:cs typeface="Arial"/>
              </a:rPr>
              <a:t> What was he doing? Loads of players were supporting him and he did nothing!</a:t>
            </a:r>
          </a:p>
          <a:p>
            <a:pPr marL="342900" indent="-342900">
              <a:spcBef>
                <a:spcPct val="100000"/>
              </a:spcBef>
              <a:buFont typeface="Arial" charset="0"/>
              <a:buChar char="•"/>
            </a:pPr>
            <a:r>
              <a:rPr lang="en-IE" altLang="en-US" sz="2000">
                <a:solidFill>
                  <a:srgbClr val="006892"/>
                </a:solidFill>
                <a:latin typeface="Arial"/>
                <a:ea typeface="Arial" charset="0"/>
                <a:cs typeface="Arial"/>
              </a:rPr>
              <a:t> Great score, was a tough angle but you managed it!</a:t>
            </a:r>
          </a:p>
          <a:p>
            <a:pPr marL="342900" indent="-342900">
              <a:spcBef>
                <a:spcPct val="100000"/>
              </a:spcBef>
              <a:buFont typeface="Arial" charset="0"/>
              <a:buChar char="•"/>
            </a:pPr>
            <a:r>
              <a:rPr lang="en-IE" altLang="en-US" sz="2000">
                <a:solidFill>
                  <a:srgbClr val="006892"/>
                </a:solidFill>
                <a:latin typeface="Arial"/>
                <a:ea typeface="Arial" charset="0"/>
                <a:cs typeface="Arial"/>
              </a:rPr>
              <a:t> Do you really need to be told what to do again?</a:t>
            </a:r>
          </a:p>
          <a:p>
            <a:pPr marL="342900" indent="-342900">
              <a:spcBef>
                <a:spcPct val="100000"/>
              </a:spcBef>
              <a:buFont typeface="Arial" charset="0"/>
              <a:buChar char="•"/>
            </a:pPr>
            <a:r>
              <a:rPr lang="en-IE" altLang="en-US" sz="2000">
                <a:solidFill>
                  <a:srgbClr val="006892"/>
                </a:solidFill>
                <a:latin typeface="Arial"/>
                <a:ea typeface="Arial" charset="0"/>
                <a:cs typeface="Arial"/>
              </a:rPr>
              <a:t> The start and the end of the half were good, but you got lost in the middle!</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798570" y="668458"/>
            <a:ext cx="6468504"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Effective Feedback</a:t>
            </a:r>
          </a:p>
        </p:txBody>
      </p:sp>
      <p:pic>
        <p:nvPicPr>
          <p:cNvPr id="8" name="Picture 7"/>
          <p:cNvPicPr>
            <a:picLocks noChangeAspect="1"/>
          </p:cNvPicPr>
          <p:nvPr/>
        </p:nvPicPr>
        <p:blipFill>
          <a:blip r:embed="rId2"/>
          <a:stretch>
            <a:fillRect/>
          </a:stretch>
        </p:blipFill>
        <p:spPr>
          <a:xfrm rot="10800000">
            <a:off x="6505076" y="-1029971"/>
            <a:ext cx="12192000" cy="2635325"/>
          </a:xfrm>
          <a:prstGeom prst="rect">
            <a:avLst/>
          </a:prstGeom>
        </p:spPr>
      </p:pic>
    </p:spTree>
    <p:extLst>
      <p:ext uri="{BB962C8B-B14F-4D97-AF65-F5344CB8AC3E}">
        <p14:creationId xmlns:p14="http://schemas.microsoft.com/office/powerpoint/2010/main" val="195013128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74518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660444" y="1605355"/>
            <a:ext cx="820105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2000">
                <a:solidFill>
                  <a:srgbClr val="006892"/>
                </a:solidFill>
                <a:latin typeface="Arial"/>
                <a:ea typeface="Arial" charset="0"/>
                <a:cs typeface="Arial"/>
              </a:rPr>
              <a:t>By the end of this Module participants will be able to:</a:t>
            </a:r>
          </a:p>
          <a:p>
            <a:pPr marL="342900" indent="-342900">
              <a:spcBef>
                <a:spcPct val="100000"/>
              </a:spcBef>
              <a:buFont typeface="Arial" charset="0"/>
              <a:buChar char="•"/>
            </a:pPr>
            <a:r>
              <a:rPr lang="en-IE" altLang="en-US" sz="2000">
                <a:solidFill>
                  <a:srgbClr val="006892"/>
                </a:solidFill>
                <a:latin typeface="Arial"/>
                <a:ea typeface="Arial" charset="0"/>
                <a:cs typeface="Arial"/>
              </a:rPr>
              <a:t>Identify the format of the Course and what is required of them to complete the Course</a:t>
            </a:r>
          </a:p>
          <a:p>
            <a:pPr marL="342900" indent="-342900">
              <a:spcBef>
                <a:spcPct val="100000"/>
              </a:spcBef>
              <a:buFont typeface="Arial" charset="0"/>
              <a:buChar char="•"/>
            </a:pPr>
            <a:r>
              <a:rPr lang="en-IE" altLang="en-US" sz="2000">
                <a:solidFill>
                  <a:srgbClr val="006892"/>
                </a:solidFill>
                <a:latin typeface="Arial"/>
                <a:ea typeface="Arial" charset="0"/>
                <a:cs typeface="Arial"/>
              </a:rPr>
              <a:t>Identify and define the components of the TTP Model</a:t>
            </a:r>
          </a:p>
          <a:p>
            <a:pPr marL="342900" indent="-342900">
              <a:spcBef>
                <a:spcPct val="100000"/>
              </a:spcBef>
              <a:buFont typeface="Arial" charset="0"/>
              <a:buChar char="•"/>
            </a:pPr>
            <a:r>
              <a:rPr lang="en-IE" altLang="en-US" sz="2000">
                <a:solidFill>
                  <a:srgbClr val="006892"/>
                </a:solidFill>
                <a:latin typeface="Arial"/>
                <a:ea typeface="Arial" charset="0"/>
                <a:cs typeface="Arial"/>
              </a:rPr>
              <a:t>Identify the key roles, skills and qualities of a Coach</a:t>
            </a:r>
          </a:p>
          <a:p>
            <a:pPr marL="342900" indent="-342900">
              <a:spcBef>
                <a:spcPct val="100000"/>
              </a:spcBef>
              <a:buFont typeface="Arial" charset="0"/>
              <a:buChar char="•"/>
            </a:pPr>
            <a:r>
              <a:rPr lang="en-IE" altLang="en-US" sz="2000">
                <a:solidFill>
                  <a:srgbClr val="006892"/>
                </a:solidFill>
                <a:latin typeface="Arial"/>
                <a:ea typeface="Arial" charset="0"/>
                <a:cs typeface="Arial"/>
              </a:rPr>
              <a:t>Describe the importance of questioning and listening in coaching</a:t>
            </a:r>
          </a:p>
          <a:p>
            <a:pPr marL="342900" indent="-342900">
              <a:spcBef>
                <a:spcPct val="100000"/>
              </a:spcBef>
              <a:buFont typeface="Arial" charset="0"/>
              <a:buChar char="•"/>
            </a:pPr>
            <a:r>
              <a:rPr lang="en-IE" altLang="en-US" sz="2000">
                <a:solidFill>
                  <a:srgbClr val="006892"/>
                </a:solidFill>
                <a:latin typeface="Arial"/>
                <a:ea typeface="Arial" charset="0"/>
                <a:cs typeface="Arial"/>
              </a:rPr>
              <a:t>Provide feedback that accurate, relevant and positive</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670233" y="654582"/>
            <a:ext cx="7398946" cy="712922"/>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a:ea typeface="Arial" charset="0"/>
                <a:cs typeface="Arial"/>
              </a:rPr>
              <a:t>GAA Award 1 – Module Objectives Summary</a:t>
            </a:r>
          </a:p>
        </p:txBody>
      </p:sp>
      <p:pic>
        <p:nvPicPr>
          <p:cNvPr id="8" name="Picture 7"/>
          <p:cNvPicPr>
            <a:picLocks noChangeAspect="1"/>
          </p:cNvPicPr>
          <p:nvPr/>
        </p:nvPicPr>
        <p:blipFill>
          <a:blip r:embed="rId3"/>
          <a:stretch>
            <a:fillRect/>
          </a:stretch>
        </p:blipFill>
        <p:spPr>
          <a:xfrm rot="10800000">
            <a:off x="6505076" y="-1029970"/>
            <a:ext cx="12192000" cy="263532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0289" y="2479392"/>
            <a:ext cx="8519485" cy="5812723"/>
          </a:xfrm>
          <a:prstGeom prst="rect">
            <a:avLst/>
          </a:prstGeom>
        </p:spPr>
      </p:pic>
    </p:spTree>
    <p:extLst>
      <p:ext uri="{BB962C8B-B14F-4D97-AF65-F5344CB8AC3E}">
        <p14:creationId xmlns:p14="http://schemas.microsoft.com/office/powerpoint/2010/main" val="1171468342"/>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87558" y="2076497"/>
            <a:ext cx="3947598" cy="2709594"/>
          </a:xfrm>
          <a:prstGeom prst="rect">
            <a:avLst/>
          </a:prstGeom>
        </p:spPr>
      </p:pic>
      <p:pic>
        <p:nvPicPr>
          <p:cNvPr id="5" name="Picture 4"/>
          <p:cNvPicPr>
            <a:picLocks noChangeAspect="1"/>
          </p:cNvPicPr>
          <p:nvPr/>
        </p:nvPicPr>
        <p:blipFill>
          <a:blip r:embed="rId3"/>
          <a:stretch>
            <a:fillRect/>
          </a:stretch>
        </p:blipFill>
        <p:spPr>
          <a:xfrm rot="10800000">
            <a:off x="0" y="-1195127"/>
            <a:ext cx="5882640" cy="8284440"/>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1583479" y="2076497"/>
            <a:ext cx="8426450" cy="23156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a:solidFill>
                  <a:schemeClr val="bg1"/>
                </a:solidFill>
                <a:latin typeface="Arial" charset="0"/>
                <a:ea typeface="Arial" charset="0"/>
                <a:cs typeface="Arial" charset="0"/>
              </a:rPr>
              <a:t>Thank</a:t>
            </a:r>
          </a:p>
          <a:p>
            <a:r>
              <a:rPr lang="en-US" altLang="en-US" b="1">
                <a:solidFill>
                  <a:schemeClr val="bg1"/>
                </a:solidFill>
                <a:latin typeface="Arial" charset="0"/>
                <a:ea typeface="Arial" charset="0"/>
                <a:cs typeface="Arial" charset="0"/>
              </a:rPr>
              <a:t>You</a:t>
            </a:r>
          </a:p>
        </p:txBody>
      </p:sp>
    </p:spTree>
    <p:extLst>
      <p:ext uri="{BB962C8B-B14F-4D97-AF65-F5344CB8AC3E}">
        <p14:creationId xmlns:p14="http://schemas.microsoft.com/office/powerpoint/2010/main" val="1474650768"/>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333214"/>
            <a:ext cx="5850610"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sz="4800" b="1">
                <a:solidFill>
                  <a:srgbClr val="006892"/>
                </a:solidFill>
                <a:latin typeface="Arial" charset="0"/>
                <a:ea typeface="Arial" charset="0"/>
                <a:cs typeface="Arial" charset="0"/>
              </a:rPr>
              <a:t>Ice Breaker – </a:t>
            </a:r>
            <a:endParaRPr lang="en-US" altLang="en-US" sz="4800" b="1">
              <a:solidFill>
                <a:srgbClr val="006892"/>
              </a:solidFill>
              <a:latin typeface="Arial" charset="0"/>
              <a:ea typeface="Arial" charset="0"/>
              <a:cs typeface="Arial" charset="0"/>
            </a:endParaRP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827941" y="2287589"/>
            <a:ext cx="6013342" cy="18546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sz="4000">
                <a:solidFill>
                  <a:srgbClr val="006892"/>
                </a:solidFill>
                <a:latin typeface="Arial"/>
                <a:ea typeface="Arial" charset="0"/>
                <a:cs typeface="Arial"/>
              </a:rPr>
              <a:t>Group Task</a:t>
            </a:r>
            <a:endParaRPr lang="en-GB" altLang="en-US" sz="4000">
              <a:solidFill>
                <a:srgbClr val="006892"/>
              </a:solidFill>
              <a:latin typeface="Arial" charset="0"/>
              <a:ea typeface="Arial" charset="0"/>
              <a:cs typeface="Arial" charset="0"/>
            </a:endParaRPr>
          </a:p>
          <a:p>
            <a:pPr marL="685800" indent="-685800" algn="l">
              <a:buFont typeface="Arial" charset="0"/>
              <a:buChar char="•"/>
            </a:pPr>
            <a:endParaRPr lang="en-GB" altLang="en-US" sz="4000">
              <a:solidFill>
                <a:srgbClr val="006892"/>
              </a:solidFill>
              <a:latin typeface="Arial" charset="0"/>
              <a:ea typeface="Arial" charset="0"/>
              <a:cs typeface="Arial" charset="0"/>
            </a:endParaRPr>
          </a:p>
          <a:p>
            <a:pPr marL="685800" indent="-685800" algn="l">
              <a:buFont typeface="Arial" charset="0"/>
              <a:buChar char="•"/>
            </a:pPr>
            <a:endParaRPr lang="en-GB" altLang="en-US" sz="4000">
              <a:solidFill>
                <a:srgbClr val="006892"/>
              </a:solidFill>
              <a:latin typeface="Arial"/>
              <a:ea typeface="Arial" charset="0"/>
              <a:cs typeface="Arial"/>
            </a:endParaRPr>
          </a:p>
        </p:txBody>
      </p:sp>
      <p:pic>
        <p:nvPicPr>
          <p:cNvPr id="6" name="Picture 5"/>
          <p:cNvPicPr>
            <a:picLocks noChangeAspect="1"/>
          </p:cNvPicPr>
          <p:nvPr/>
        </p:nvPicPr>
        <p:blipFill>
          <a:blip r:embed="rId2"/>
          <a:stretch>
            <a:fillRect/>
          </a:stretch>
        </p:blipFill>
        <p:spPr>
          <a:xfrm>
            <a:off x="557939" y="5726285"/>
            <a:ext cx="1574083" cy="609322"/>
          </a:xfrm>
          <a:prstGeom prst="rect">
            <a:avLst/>
          </a:prstGeom>
        </p:spPr>
      </p:pic>
      <p:pic>
        <p:nvPicPr>
          <p:cNvPr id="7" name="Picture 6"/>
          <p:cNvPicPr>
            <a:picLocks noChangeAspect="1"/>
          </p:cNvPicPr>
          <p:nvPr/>
        </p:nvPicPr>
        <p:blipFill>
          <a:blip r:embed="rId3"/>
          <a:stretch>
            <a:fillRect/>
          </a:stretch>
        </p:blipFill>
        <p:spPr>
          <a:xfrm>
            <a:off x="6309360" y="0"/>
            <a:ext cx="5882640" cy="8284440"/>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218565"/>
            <a:ext cx="5850610" cy="1621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altLang="en-US" sz="2800" b="1">
              <a:solidFill>
                <a:srgbClr val="006892"/>
              </a:solidFill>
              <a:latin typeface="Arial" charset="0"/>
              <a:ea typeface="Arial" charset="0"/>
              <a:cs typeface="Arial"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0974" y="1046136"/>
            <a:ext cx="3466188" cy="4267336"/>
          </a:xfrm>
          <a:prstGeom prst="rect">
            <a:avLst/>
          </a:prstGeom>
        </p:spPr>
      </p:pic>
      <p:sp>
        <p:nvSpPr>
          <p:cNvPr id="2" name="TextBox 1">
            <a:extLst>
              <a:ext uri="{FF2B5EF4-FFF2-40B4-BE49-F238E27FC236}">
                <a16:creationId xmlns:a16="http://schemas.microsoft.com/office/drawing/2014/main" id="{85DF9A0C-673B-4FF7-A7EC-A5A0B2527750}"/>
              </a:ext>
            </a:extLst>
          </p:cNvPr>
          <p:cNvSpPr txBox="1"/>
          <p:nvPr/>
        </p:nvSpPr>
        <p:spPr>
          <a:xfrm>
            <a:off x="828136" y="3804249"/>
            <a:ext cx="55467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6892"/>
                </a:solidFill>
                <a:latin typeface="Arial"/>
              </a:rPr>
              <a:t>Communication Relay Race</a:t>
            </a:r>
            <a:endParaRPr lang="en-GB" sz="2800"/>
          </a:p>
        </p:txBody>
      </p:sp>
    </p:spTree>
    <p:extLst>
      <p:ext uri="{BB962C8B-B14F-4D97-AF65-F5344CB8AC3E}">
        <p14:creationId xmlns:p14="http://schemas.microsoft.com/office/powerpoint/2010/main" val="46846299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74518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660444" y="1605355"/>
            <a:ext cx="82010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2000">
                <a:solidFill>
                  <a:srgbClr val="006892"/>
                </a:solidFill>
                <a:latin typeface="Arial" charset="0"/>
                <a:ea typeface="Arial" charset="0"/>
                <a:cs typeface="Arial" charset="0"/>
              </a:rPr>
              <a:t>To introduce the Total Playing Performance Model and explore the different sections</a:t>
            </a:r>
          </a:p>
          <a:p>
            <a:pPr marL="342900" indent="-342900">
              <a:spcBef>
                <a:spcPct val="100000"/>
              </a:spcBef>
              <a:buFont typeface="Arial" charset="0"/>
              <a:buChar char="•"/>
            </a:pPr>
            <a:r>
              <a:rPr lang="en-IE" altLang="en-US" sz="2000">
                <a:solidFill>
                  <a:srgbClr val="006892"/>
                </a:solidFill>
                <a:latin typeface="Arial" charset="0"/>
                <a:ea typeface="Arial" charset="0"/>
                <a:cs typeface="Arial" charset="0"/>
              </a:rPr>
              <a:t>To provide an opportunity to coach activities to develop Technical Proficiency, Tactical Prowess, Team Play and Physical Fitness</a:t>
            </a:r>
          </a:p>
          <a:p>
            <a:pPr marL="342900" indent="-342900">
              <a:spcBef>
                <a:spcPct val="100000"/>
              </a:spcBef>
              <a:buFont typeface="Arial" charset="0"/>
              <a:buChar char="•"/>
            </a:pPr>
            <a:r>
              <a:rPr lang="en-IE" altLang="en-US" sz="2000">
                <a:solidFill>
                  <a:srgbClr val="006892"/>
                </a:solidFill>
                <a:latin typeface="Arial" charset="0"/>
                <a:ea typeface="Arial" charset="0"/>
                <a:cs typeface="Arial" charset="0"/>
              </a:rPr>
              <a:t>To further develop the ‘How to Coach Skills’ </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670233" y="654582"/>
            <a:ext cx="7398946" cy="712922"/>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GAA Award 1 – Course Aims</a:t>
            </a:r>
          </a:p>
        </p:txBody>
      </p:sp>
      <p:pic>
        <p:nvPicPr>
          <p:cNvPr id="8" name="Picture 7"/>
          <p:cNvPicPr>
            <a:picLocks noChangeAspect="1"/>
          </p:cNvPicPr>
          <p:nvPr/>
        </p:nvPicPr>
        <p:blipFill>
          <a:blip r:embed="rId3"/>
          <a:stretch>
            <a:fillRect/>
          </a:stretch>
        </p:blipFill>
        <p:spPr>
          <a:xfrm rot="10800000">
            <a:off x="6505076" y="-1029970"/>
            <a:ext cx="12192000" cy="263532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9219" y="3852124"/>
            <a:ext cx="9703273" cy="5590673"/>
          </a:xfrm>
          <a:prstGeom prst="rect">
            <a:avLst/>
          </a:prstGeom>
        </p:spPr>
      </p:pic>
    </p:spTree>
    <p:extLst>
      <p:ext uri="{BB962C8B-B14F-4D97-AF65-F5344CB8AC3E}">
        <p14:creationId xmlns:p14="http://schemas.microsoft.com/office/powerpoint/2010/main" val="468628282"/>
      </p:ext>
    </p:extLst>
  </p:cSld>
  <p:clrMapOvr>
    <a:masterClrMapping/>
  </p:clrMapOvr>
  <p:transition spd="slow">
    <p:push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4799172" y="1058512"/>
            <a:ext cx="6013342" cy="73894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800" b="1">
                <a:solidFill>
                  <a:srgbClr val="006892"/>
                </a:solidFill>
                <a:latin typeface="Arial" charset="0"/>
                <a:ea typeface="Arial" charset="0"/>
                <a:cs typeface="Arial" charset="0"/>
              </a:rPr>
              <a:t>Course Expectations</a:t>
            </a: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5853399" y="3723934"/>
            <a:ext cx="4246468" cy="16526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i="0" u="none" strike="noStrike" baseline="0">
                <a:solidFill>
                  <a:srgbClr val="006892"/>
                </a:solidFill>
                <a:latin typeface="Arial"/>
                <a:cs typeface="Arial"/>
              </a:rPr>
              <a:t>Having completed some GAA Coach Education,</a:t>
            </a:r>
            <a:endParaRPr lang="en-GB" sz="1600" b="0" i="0" u="none" strike="noStrike" baseline="0">
              <a:solidFill>
                <a:srgbClr val="006892"/>
              </a:solidFill>
              <a:latin typeface="Arial"/>
              <a:cs typeface="Arial"/>
            </a:endParaRPr>
          </a:p>
          <a:p>
            <a:r>
              <a:rPr lang="en-GB" sz="2400" b="1" i="0" u="none" strike="noStrike" baseline="0">
                <a:solidFill>
                  <a:srgbClr val="006892"/>
                </a:solidFill>
                <a:latin typeface="Arial"/>
                <a:cs typeface="Arial"/>
              </a:rPr>
              <a:t>what would you like to achieve from this course?</a:t>
            </a:r>
          </a:p>
          <a:p>
            <a:endParaRPr lang="en-GB" sz="1600" b="0" i="0" u="none" strike="noStrike" baseline="0">
              <a:solidFill>
                <a:srgbClr val="006892"/>
              </a:solidFill>
              <a:latin typeface="Arial" charset="0"/>
            </a:endParaRPr>
          </a:p>
          <a:p>
            <a:endParaRPr lang="en-GB" sz="2400" b="1" i="0" u="none" strike="noStrike" baseline="0">
              <a:solidFill>
                <a:srgbClr val="006892"/>
              </a:solidFill>
              <a:latin typeface="Arial" charset="0"/>
            </a:endParaRPr>
          </a:p>
          <a:p>
            <a:r>
              <a:rPr lang="en-GB" sz="2400" b="1" i="0" u="none" strike="noStrike" baseline="0">
                <a:solidFill>
                  <a:srgbClr val="006892"/>
                </a:solidFill>
                <a:latin typeface="Arial"/>
                <a:cs typeface="Arial"/>
              </a:rPr>
              <a:t>TASK:</a:t>
            </a:r>
          </a:p>
          <a:p>
            <a:pPr>
              <a:buSzPts val="2400"/>
            </a:pPr>
            <a:r>
              <a:rPr lang="en-GB" sz="2400" b="1" i="0" u="none" strike="noStrike" baseline="0">
                <a:solidFill>
                  <a:srgbClr val="006892"/>
                </a:solidFill>
                <a:latin typeface="Arial"/>
                <a:cs typeface="Arial"/>
              </a:rPr>
              <a:t>List 3 Expectations you would like to have met by the end of this course</a:t>
            </a:r>
            <a:r>
              <a:rPr lang="en-GB" sz="2400" b="1">
                <a:solidFill>
                  <a:srgbClr val="006892"/>
                </a:solidFill>
                <a:latin typeface="Arial"/>
                <a:cs typeface="Arial"/>
              </a:rPr>
              <a:t>?</a:t>
            </a:r>
            <a:endParaRPr lang="en-GB" sz="2400" b="1" i="0" u="none" strike="noStrike" baseline="0">
              <a:solidFill>
                <a:srgbClr val="006892"/>
              </a:solidFill>
              <a:latin typeface="Arial"/>
              <a:cs typeface="Arial"/>
            </a:endParaRPr>
          </a:p>
        </p:txBody>
      </p:sp>
      <p:pic>
        <p:nvPicPr>
          <p:cNvPr id="6" name="Picture 5"/>
          <p:cNvPicPr>
            <a:picLocks noChangeAspect="1"/>
          </p:cNvPicPr>
          <p:nvPr/>
        </p:nvPicPr>
        <p:blipFill>
          <a:blip r:embed="rId3"/>
          <a:stretch>
            <a:fillRect/>
          </a:stretch>
        </p:blipFill>
        <p:spPr>
          <a:xfrm>
            <a:off x="-737937" y="-236146"/>
            <a:ext cx="5184183" cy="7094146"/>
          </a:xfrm>
          <a:prstGeom prst="rect">
            <a:avLst/>
          </a:prstGeom>
        </p:spPr>
      </p:pic>
      <p:pic>
        <p:nvPicPr>
          <p:cNvPr id="7" name="Picture 6"/>
          <p:cNvPicPr>
            <a:picLocks noChangeAspect="1"/>
          </p:cNvPicPr>
          <p:nvPr/>
        </p:nvPicPr>
        <p:blipFill>
          <a:blip r:embed="rId4"/>
          <a:stretch>
            <a:fillRect/>
          </a:stretch>
        </p:blipFill>
        <p:spPr>
          <a:xfrm>
            <a:off x="10174637" y="5889017"/>
            <a:ext cx="1574083" cy="609322"/>
          </a:xfrm>
          <a:prstGeom prst="rect">
            <a:avLst/>
          </a:prstGeom>
        </p:spPr>
      </p:pic>
    </p:spTree>
    <p:extLst>
      <p:ext uri="{BB962C8B-B14F-4D97-AF65-F5344CB8AC3E}">
        <p14:creationId xmlns:p14="http://schemas.microsoft.com/office/powerpoint/2010/main" val="1752980157"/>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90483" y="-3112169"/>
            <a:ext cx="20548489" cy="16707853"/>
          </a:xfrm>
          <a:prstGeom prst="rect">
            <a:avLst/>
          </a:prstGeom>
        </p:spPr>
      </p:pic>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590023" y="-866540"/>
            <a:ext cx="10158188" cy="29840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b="1">
                <a:solidFill>
                  <a:srgbClr val="006892"/>
                </a:solidFill>
                <a:latin typeface="Arial" charset="0"/>
                <a:ea typeface="Arial" charset="0"/>
                <a:cs typeface="Arial" charset="0"/>
              </a:rPr>
              <a:t>Group Contract</a:t>
            </a:r>
            <a:r>
              <a:rPr lang="is-IS" altLang="en-US" b="1">
                <a:solidFill>
                  <a:srgbClr val="006892"/>
                </a:solidFill>
                <a:latin typeface="Arial" charset="0"/>
                <a:ea typeface="Arial" charset="0"/>
                <a:cs typeface="Arial" charset="0"/>
              </a:rPr>
              <a:t>…...</a:t>
            </a:r>
          </a:p>
          <a:p>
            <a:pPr algn="l"/>
            <a:r>
              <a:rPr lang="is-IS" altLang="en-US" sz="4800" b="1">
                <a:solidFill>
                  <a:srgbClr val="006892"/>
                </a:solidFill>
                <a:latin typeface="Arial" charset="0"/>
                <a:ea typeface="Arial" charset="0"/>
                <a:cs typeface="Arial" charset="0"/>
              </a:rPr>
              <a:t>Brainstorm with the group</a:t>
            </a:r>
            <a:endParaRPr lang="en-US" altLang="en-US" sz="4800" b="1">
              <a:solidFill>
                <a:srgbClr val="006892"/>
              </a:solidFill>
              <a:latin typeface="Arial" charset="0"/>
              <a:ea typeface="Arial" charset="0"/>
              <a:cs typeface="Arial" charset="0"/>
            </a:endParaRP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590023" y="2470714"/>
            <a:ext cx="6420377" cy="33057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09600" indent="-609600"/>
            <a:r>
              <a:rPr lang="en-GB" altLang="en-US" sz="2400">
                <a:solidFill>
                  <a:srgbClr val="006892"/>
                </a:solidFill>
                <a:latin typeface="Arial" charset="0"/>
                <a:ea typeface="Arial" charset="0"/>
                <a:cs typeface="Arial" charset="0"/>
              </a:rPr>
              <a:t>We agree that during the course we should:</a:t>
            </a:r>
          </a:p>
          <a:p>
            <a:pPr marL="609600" indent="-609600"/>
            <a:endParaRPr lang="en-GB" altLang="en-US" sz="2400">
              <a:solidFill>
                <a:srgbClr val="006892"/>
              </a:solidFill>
              <a:latin typeface="Arial" charset="0"/>
              <a:ea typeface="Arial" charset="0"/>
              <a:cs typeface="Arial" charset="0"/>
            </a:endParaRPr>
          </a:p>
          <a:p>
            <a:pPr marL="609600" indent="-609600" algn="l">
              <a:buFontTx/>
              <a:buAutoNum type="arabicPeriod"/>
            </a:pPr>
            <a:r>
              <a:rPr lang="en-GB" altLang="en-US" sz="2400">
                <a:solidFill>
                  <a:srgbClr val="006892"/>
                </a:solidFill>
                <a:latin typeface="Arial" charset="0"/>
                <a:ea typeface="Arial" charset="0"/>
                <a:cs typeface="Arial" charset="0"/>
              </a:rPr>
              <a:t>Be Punctual</a:t>
            </a:r>
          </a:p>
          <a:p>
            <a:pPr marL="609600" indent="-609600" algn="l">
              <a:buFontTx/>
              <a:buAutoNum type="arabicPeriod"/>
            </a:pPr>
            <a:r>
              <a:rPr lang="en-GB" altLang="en-US" sz="2400">
                <a:solidFill>
                  <a:srgbClr val="006892"/>
                </a:solidFill>
                <a:latin typeface="Arial" charset="0"/>
                <a:ea typeface="Arial" charset="0"/>
                <a:cs typeface="Arial" charset="0"/>
              </a:rPr>
              <a:t>Have No put downs</a:t>
            </a:r>
          </a:p>
          <a:p>
            <a:pPr marL="609600" indent="-609600" algn="l">
              <a:buFontTx/>
              <a:buAutoNum type="arabicPeriod"/>
            </a:pPr>
            <a:r>
              <a:rPr lang="en-GB" altLang="en-US" sz="2400">
                <a:solidFill>
                  <a:srgbClr val="006892"/>
                </a:solidFill>
                <a:latin typeface="Arial" charset="0"/>
                <a:ea typeface="Arial" charset="0"/>
                <a:cs typeface="Arial" charset="0"/>
              </a:rPr>
              <a:t>Value opinions &amp; Contributions</a:t>
            </a:r>
          </a:p>
          <a:p>
            <a:pPr marL="609600" indent="-609600" algn="l">
              <a:buFontTx/>
              <a:buAutoNum type="arabicPeriod"/>
            </a:pPr>
            <a:r>
              <a:rPr lang="en-GB" altLang="en-US" sz="2400">
                <a:solidFill>
                  <a:srgbClr val="006892"/>
                </a:solidFill>
                <a:latin typeface="Arial" charset="0"/>
                <a:ea typeface="Arial" charset="0"/>
                <a:cs typeface="Arial" charset="0"/>
              </a:rPr>
              <a:t>Cooperate </a:t>
            </a:r>
          </a:p>
          <a:p>
            <a:pPr marL="609600" indent="-609600" algn="l">
              <a:buFontTx/>
              <a:buAutoNum type="arabicPeriod"/>
            </a:pPr>
            <a:r>
              <a:rPr lang="en-GB" altLang="en-US" sz="2400">
                <a:solidFill>
                  <a:srgbClr val="006892"/>
                </a:solidFill>
                <a:latin typeface="Arial" charset="0"/>
                <a:ea typeface="Arial" charset="0"/>
                <a:cs typeface="Arial" charset="0"/>
              </a:rPr>
              <a:t>Assist others </a:t>
            </a:r>
          </a:p>
          <a:p>
            <a:pPr marL="609600" indent="-609600" algn="l">
              <a:buFontTx/>
              <a:buAutoNum type="arabicPeriod"/>
            </a:pPr>
            <a:r>
              <a:rPr lang="en-GB" altLang="en-US" sz="2400">
                <a:solidFill>
                  <a:srgbClr val="006892"/>
                </a:solidFill>
                <a:latin typeface="Arial" charset="0"/>
                <a:ea typeface="Arial" charset="0"/>
                <a:cs typeface="Arial" charset="0"/>
              </a:rPr>
              <a:t>Share ideas</a:t>
            </a:r>
          </a:p>
          <a:p>
            <a:pPr marL="609600" indent="-609600" algn="l">
              <a:buFontTx/>
              <a:buAutoNum type="arabicPeriod"/>
            </a:pPr>
            <a:r>
              <a:rPr lang="en-GB" altLang="en-US" sz="2400">
                <a:solidFill>
                  <a:srgbClr val="006892"/>
                </a:solidFill>
                <a:latin typeface="Arial" charset="0"/>
                <a:ea typeface="Arial" charset="0"/>
                <a:cs typeface="Arial" charset="0"/>
              </a:rPr>
              <a:t>Participation in Practical's and Presentations</a:t>
            </a:r>
          </a:p>
        </p:txBody>
      </p:sp>
      <p:pic>
        <p:nvPicPr>
          <p:cNvPr id="7" name="Picture 6"/>
          <p:cNvPicPr>
            <a:picLocks noChangeAspect="1"/>
          </p:cNvPicPr>
          <p:nvPr/>
        </p:nvPicPr>
        <p:blipFill>
          <a:blip r:embed="rId3"/>
          <a:stretch>
            <a:fillRect/>
          </a:stretch>
        </p:blipFill>
        <p:spPr>
          <a:xfrm>
            <a:off x="9961169" y="625509"/>
            <a:ext cx="1574083" cy="609322"/>
          </a:xfrm>
          <a:prstGeom prst="rect">
            <a:avLst/>
          </a:prstGeom>
        </p:spPr>
      </p:pic>
    </p:spTree>
    <p:extLst>
      <p:ext uri="{BB962C8B-B14F-4D97-AF65-F5344CB8AC3E}">
        <p14:creationId xmlns:p14="http://schemas.microsoft.com/office/powerpoint/2010/main" val="100799879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2946" y="1358409"/>
            <a:ext cx="10138611" cy="3985931"/>
          </a:xfrm>
          <a:prstGeom prst="rect">
            <a:avLst/>
          </a:prstGeom>
        </p:spPr>
      </p:pic>
      <p:pic>
        <p:nvPicPr>
          <p:cNvPr id="6" name="Picture 5"/>
          <p:cNvPicPr>
            <a:picLocks noChangeAspect="1"/>
          </p:cNvPicPr>
          <p:nvPr/>
        </p:nvPicPr>
        <p:blipFill>
          <a:blip r:embed="rId4"/>
          <a:stretch>
            <a:fillRect/>
          </a:stretch>
        </p:blipFill>
        <p:spPr>
          <a:xfrm>
            <a:off x="557939" y="5726285"/>
            <a:ext cx="1574083" cy="609322"/>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2567231" y="2566"/>
            <a:ext cx="7972433" cy="9738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sz="3600" b="1">
                <a:solidFill>
                  <a:srgbClr val="006892"/>
                </a:solidFill>
                <a:latin typeface="Arial" charset="0"/>
                <a:ea typeface="Arial" charset="0"/>
                <a:cs typeface="Arial" charset="0"/>
              </a:rPr>
              <a:t>GAA Coach Education Structure</a:t>
            </a:r>
            <a:endParaRPr lang="en-US" altLang="en-US" sz="3600" b="1">
              <a:solidFill>
                <a:srgbClr val="006892"/>
              </a:solidFill>
              <a:latin typeface="Arial" charset="0"/>
              <a:ea typeface="Arial" charset="0"/>
              <a:cs typeface="Arial" charset="0"/>
            </a:endParaRPr>
          </a:p>
        </p:txBody>
      </p:sp>
      <p:pic>
        <p:nvPicPr>
          <p:cNvPr id="10" name="Picture 9"/>
          <p:cNvPicPr>
            <a:picLocks noChangeAspect="1"/>
          </p:cNvPicPr>
          <p:nvPr/>
        </p:nvPicPr>
        <p:blipFill>
          <a:blip r:embed="rId5"/>
          <a:stretch>
            <a:fillRect/>
          </a:stretch>
        </p:blipFill>
        <p:spPr>
          <a:xfrm>
            <a:off x="3209997" y="5540337"/>
            <a:ext cx="12192000" cy="2635325"/>
          </a:xfrm>
          <a:prstGeom prst="rect">
            <a:avLst/>
          </a:prstGeom>
        </p:spPr>
      </p:pic>
      <p:sp>
        <p:nvSpPr>
          <p:cNvPr id="2" name="TextBox 1">
            <a:extLst>
              <a:ext uri="{FF2B5EF4-FFF2-40B4-BE49-F238E27FC236}">
                <a16:creationId xmlns:a16="http://schemas.microsoft.com/office/drawing/2014/main" id="{80379770-A89F-4B47-A48C-02105A88024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Tree>
    <p:extLst>
      <p:ext uri="{BB962C8B-B14F-4D97-AF65-F5344CB8AC3E}">
        <p14:creationId xmlns:p14="http://schemas.microsoft.com/office/powerpoint/2010/main" val="60662750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800B46E478534DB02DB8C2F0ECA1E6" ma:contentTypeVersion="9" ma:contentTypeDescription="Create a new document." ma:contentTypeScope="" ma:versionID="3a6f62008977fb197e86ea35f4811523">
  <xsd:schema xmlns:xsd="http://www.w3.org/2001/XMLSchema" xmlns:xs="http://www.w3.org/2001/XMLSchema" xmlns:p="http://schemas.microsoft.com/office/2006/metadata/properties" xmlns:ns2="1bb91157-10f9-4c5d-be4b-bea387957a32" targetNamespace="http://schemas.microsoft.com/office/2006/metadata/properties" ma:root="true" ma:fieldsID="ac0695f7932e641bf805331aa8aaec69" ns2:_="">
    <xsd:import namespace="1bb91157-10f9-4c5d-be4b-bea387957a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91157-10f9-4c5d-be4b-bea387957a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8F20BC-FC1D-40AA-945B-51CAF664A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b91157-10f9-4c5d-be4b-bea387957a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B54167-E8C5-430F-87A7-01DEF09FF40D}">
  <ds:schemaRefs>
    <ds:schemaRef ds:uri="http://schemas.microsoft.com/sharepoint/v3/contenttype/forms"/>
  </ds:schemaRefs>
</ds:datastoreItem>
</file>

<file path=customXml/itemProps3.xml><?xml version="1.0" encoding="utf-8"?>
<ds:datastoreItem xmlns:ds="http://schemas.openxmlformats.org/officeDocument/2006/customXml" ds:itemID="{CDDC0DB7-2392-475B-B5F3-2C16C2EF1CC9}">
  <ds:schemaRefs>
    <ds:schemaRef ds:uri="http://schemas.microsoft.com/office/infopath/2007/PartnerControls"/>
    <ds:schemaRef ds:uri="http://purl.org/dc/terms/"/>
    <ds:schemaRef ds:uri="http://purl.org/dc/elements/1.1/"/>
    <ds:schemaRef ds:uri="http://schemas.microsoft.com/office/2006/metadata/properties"/>
    <ds:schemaRef ds:uri="1bb91157-10f9-4c5d-be4b-bea387957a32"/>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TotalTime>
  <Words>1745</Words>
  <Application>Microsoft Office PowerPoint</Application>
  <PresentationFormat>Widescreen</PresentationFormat>
  <Paragraphs>229</Paragraphs>
  <Slides>42</Slides>
  <Notes>11</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Colm Clear</cp:lastModifiedBy>
  <cp:revision>26</cp:revision>
  <dcterms:created xsi:type="dcterms:W3CDTF">2020-04-14T14:45:27Z</dcterms:created>
  <dcterms:modified xsi:type="dcterms:W3CDTF">2020-08-12T10:06:32Z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0x010100A9800B46E478534DB02DB8C2F0ECA1E6</vt:lpwstr>
  </property>
</Properties>
</file>