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1" r:id="rId3"/>
    <p:sldId id="273" r:id="rId4"/>
    <p:sldId id="274" r:id="rId5"/>
    <p:sldId id="272" r:id="rId6"/>
    <p:sldId id="270" r:id="rId7"/>
    <p:sldId id="25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9DA"/>
    <a:srgbClr val="00638E"/>
    <a:srgbClr val="494948"/>
    <a:srgbClr val="98D8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30"/>
    <p:restoredTop sz="94698"/>
  </p:normalViewPr>
  <p:slideViewPr>
    <p:cSldViewPr snapToGrid="0" snapToObjects="1">
      <p:cViewPr varScale="1">
        <p:scale>
          <a:sx n="68" d="100"/>
          <a:sy n="68" d="100"/>
        </p:scale>
        <p:origin x="462"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0539" y="1702964"/>
            <a:ext cx="10270921" cy="1119101"/>
          </a:xfrm>
          <a:noFill/>
        </p:spPr>
        <p:txBody>
          <a:bodyPr anchor="ctr"/>
          <a:lstStyle>
            <a:lvl1pPr algn="ctr">
              <a:lnSpc>
                <a:spcPct val="100000"/>
              </a:lnSpc>
              <a:defRPr sz="6000" b="1">
                <a:solidFill>
                  <a:srgbClr val="00638E"/>
                </a:solidFill>
              </a:defRPr>
            </a:lvl1pPr>
          </a:lstStyle>
          <a:p>
            <a:r>
              <a:rPr lang="en-US" dirty="0"/>
              <a:t>Click to edit Master title style</a:t>
            </a:r>
          </a:p>
        </p:txBody>
      </p:sp>
      <p:sp>
        <p:nvSpPr>
          <p:cNvPr id="3" name="Subtitle 2"/>
          <p:cNvSpPr>
            <a:spLocks noGrp="1"/>
          </p:cNvSpPr>
          <p:nvPr>
            <p:ph type="subTitle" idx="1"/>
          </p:nvPr>
        </p:nvSpPr>
        <p:spPr>
          <a:xfrm>
            <a:off x="1523999" y="3123866"/>
            <a:ext cx="9144000" cy="1655762"/>
          </a:xfrm>
        </p:spPr>
        <p:txBody>
          <a:bodyPr/>
          <a:lstStyle>
            <a:lvl1pPr marL="0" indent="0" algn="ctr">
              <a:buNone/>
              <a:defRPr sz="2400" b="1">
                <a:solidFill>
                  <a:srgbClr val="49494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2534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0311" y="1702676"/>
            <a:ext cx="7041930" cy="818329"/>
          </a:xfrm>
        </p:spPr>
        <p:txBody>
          <a:bodyPr>
            <a:normAutofit/>
          </a:bodyPr>
          <a:lstStyle>
            <a:lvl1pPr>
              <a:defRPr sz="3800" b="1">
                <a:solidFill>
                  <a:srgbClr val="00638E"/>
                </a:solidFill>
              </a:defRPr>
            </a:lvl1pPr>
          </a:lstStyle>
          <a:p>
            <a:r>
              <a:rPr lang="en-US" dirty="0"/>
              <a:t>Click to edit Master </a:t>
            </a:r>
            <a:r>
              <a:rPr lang="en-US"/>
              <a:t>title style</a:t>
            </a:r>
            <a:endParaRPr lang="en-US" dirty="0"/>
          </a:p>
        </p:txBody>
      </p:sp>
      <p:sp>
        <p:nvSpPr>
          <p:cNvPr id="3" name="Content Placeholder 2"/>
          <p:cNvSpPr>
            <a:spLocks noGrp="1"/>
          </p:cNvSpPr>
          <p:nvPr>
            <p:ph idx="1"/>
          </p:nvPr>
        </p:nvSpPr>
        <p:spPr>
          <a:xfrm>
            <a:off x="2220311" y="2597477"/>
            <a:ext cx="7041930" cy="3036067"/>
          </a:xfrm>
        </p:spPr>
        <p:txBody>
          <a:bodyPr/>
          <a:lstStyle>
            <a:lvl1pPr>
              <a:lnSpc>
                <a:spcPct val="100000"/>
              </a:lnSpc>
              <a:defRPr>
                <a:solidFill>
                  <a:srgbClr val="494948"/>
                </a:solidFill>
              </a:defRPr>
            </a:lvl1pPr>
            <a:lvl2pPr>
              <a:lnSpc>
                <a:spcPct val="100000"/>
              </a:lnSpc>
              <a:defRPr>
                <a:solidFill>
                  <a:srgbClr val="494948"/>
                </a:solidFill>
              </a:defRPr>
            </a:lvl2pPr>
            <a:lvl3pPr>
              <a:lnSpc>
                <a:spcPct val="100000"/>
              </a:lnSpc>
              <a:defRPr>
                <a:solidFill>
                  <a:srgbClr val="494948"/>
                </a:solidFill>
              </a:defRPr>
            </a:lvl3pPr>
            <a:lvl4pPr>
              <a:lnSpc>
                <a:spcPct val="100000"/>
              </a:lnSpc>
              <a:defRPr>
                <a:solidFill>
                  <a:srgbClr val="494948"/>
                </a:solidFill>
              </a:defRPr>
            </a:lvl4pPr>
            <a:lvl5pPr>
              <a:lnSpc>
                <a:spcPct val="100000"/>
              </a:lnSpc>
              <a:defRPr>
                <a:solidFill>
                  <a:srgbClr val="4949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785648" y="906866"/>
            <a:ext cx="144517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p:cNvSpPr>
            <a:spLocks noGrp="1"/>
          </p:cNvSpPr>
          <p:nvPr>
            <p:ph type="body" sz="quarter" idx="10" hasCustomPrompt="1"/>
          </p:nvPr>
        </p:nvSpPr>
        <p:spPr>
          <a:xfrm>
            <a:off x="693684" y="577851"/>
            <a:ext cx="1702676" cy="329015"/>
          </a:xfrm>
          <a:ln>
            <a:noFill/>
          </a:ln>
        </p:spPr>
        <p:txBody>
          <a:bodyPr>
            <a:normAutofit/>
          </a:bodyPr>
          <a:lstStyle>
            <a:lvl1pPr marL="0" indent="0" algn="ctr">
              <a:buNone/>
              <a:defRPr sz="1400" b="1">
                <a:solidFill>
                  <a:srgbClr val="00638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DATA PROTECTION</a:t>
            </a:r>
          </a:p>
        </p:txBody>
      </p:sp>
    </p:spTree>
    <p:extLst>
      <p:ext uri="{BB962C8B-B14F-4D97-AF65-F5344CB8AC3E}">
        <p14:creationId xmlns:p14="http://schemas.microsoft.com/office/powerpoint/2010/main" val="207869018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92165"/>
            <a:ext cx="10515600" cy="734247"/>
          </a:xfrm>
        </p:spPr>
        <p:txBody>
          <a:bodyPr>
            <a:normAutofit/>
          </a:bodyPr>
          <a:lstStyle>
            <a:lvl1pPr>
              <a:defRPr sz="4000" b="1">
                <a:solidFill>
                  <a:schemeClr val="bg1"/>
                </a:solidFill>
              </a:defRPr>
            </a:lvl1pPr>
          </a:lstStyle>
          <a:p>
            <a:r>
              <a:rPr lang="en-US" dirty="0"/>
              <a:t>Click to edit Master title style</a:t>
            </a:r>
          </a:p>
        </p:txBody>
      </p:sp>
      <p:cxnSp>
        <p:nvCxnSpPr>
          <p:cNvPr id="6" name="Straight Connector 5"/>
          <p:cNvCxnSpPr/>
          <p:nvPr userDrawn="1"/>
        </p:nvCxnSpPr>
        <p:spPr>
          <a:xfrm>
            <a:off x="785648" y="906866"/>
            <a:ext cx="144517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14"/>
          <p:cNvSpPr>
            <a:spLocks noGrp="1"/>
          </p:cNvSpPr>
          <p:nvPr>
            <p:ph type="body" sz="quarter" idx="10" hasCustomPrompt="1"/>
          </p:nvPr>
        </p:nvSpPr>
        <p:spPr>
          <a:xfrm>
            <a:off x="693684" y="577851"/>
            <a:ext cx="1702676" cy="329015"/>
          </a:xfrm>
          <a:ln>
            <a:noFill/>
          </a:ln>
        </p:spPr>
        <p:txBody>
          <a:bodyPr>
            <a:norm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DATA PROTECTION</a:t>
            </a:r>
          </a:p>
        </p:txBody>
      </p:sp>
      <p:sp>
        <p:nvSpPr>
          <p:cNvPr id="11" name="Text Placeholder 10"/>
          <p:cNvSpPr>
            <a:spLocks noGrp="1"/>
          </p:cNvSpPr>
          <p:nvPr>
            <p:ph type="body" sz="quarter" idx="11"/>
          </p:nvPr>
        </p:nvSpPr>
        <p:spPr>
          <a:xfrm>
            <a:off x="838200" y="2816225"/>
            <a:ext cx="9072563" cy="2617788"/>
          </a:xfrm>
        </p:spPr>
        <p:txBody>
          <a:bodyPr/>
          <a:lstStyle>
            <a:lvl1pPr marL="0" indent="0">
              <a:buNone/>
              <a:defRPr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049085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4379" y="1702676"/>
            <a:ext cx="9183414" cy="818329"/>
          </a:xfrm>
        </p:spPr>
        <p:txBody>
          <a:bodyPr>
            <a:normAutofit/>
          </a:bodyPr>
          <a:lstStyle>
            <a:lvl1pPr>
              <a:defRPr sz="3800" b="1">
                <a:solidFill>
                  <a:srgbClr val="00638E"/>
                </a:solidFill>
              </a:defRPr>
            </a:lvl1pPr>
          </a:lstStyle>
          <a:p>
            <a:r>
              <a:rPr lang="en-US" dirty="0"/>
              <a:t>Click to edit Master </a:t>
            </a:r>
            <a:r>
              <a:rPr lang="en-US"/>
              <a:t>title style</a:t>
            </a:r>
            <a:endParaRPr lang="en-US" dirty="0"/>
          </a:p>
        </p:txBody>
      </p:sp>
      <p:sp>
        <p:nvSpPr>
          <p:cNvPr id="3" name="Content Placeholder 2"/>
          <p:cNvSpPr>
            <a:spLocks noGrp="1"/>
          </p:cNvSpPr>
          <p:nvPr>
            <p:ph idx="1"/>
          </p:nvPr>
        </p:nvSpPr>
        <p:spPr>
          <a:xfrm>
            <a:off x="1274379" y="2597477"/>
            <a:ext cx="9183414" cy="3036067"/>
          </a:xfrm>
        </p:spPr>
        <p:txBody>
          <a:bodyPr/>
          <a:lstStyle>
            <a:lvl1pPr>
              <a:lnSpc>
                <a:spcPct val="100000"/>
              </a:lnSpc>
              <a:defRPr>
                <a:solidFill>
                  <a:srgbClr val="494948"/>
                </a:solidFill>
              </a:defRPr>
            </a:lvl1pPr>
            <a:lvl2pPr>
              <a:lnSpc>
                <a:spcPct val="100000"/>
              </a:lnSpc>
              <a:defRPr>
                <a:solidFill>
                  <a:srgbClr val="494948"/>
                </a:solidFill>
              </a:defRPr>
            </a:lvl2pPr>
            <a:lvl3pPr>
              <a:lnSpc>
                <a:spcPct val="100000"/>
              </a:lnSpc>
              <a:defRPr>
                <a:solidFill>
                  <a:srgbClr val="494948"/>
                </a:solidFill>
              </a:defRPr>
            </a:lvl3pPr>
            <a:lvl4pPr>
              <a:lnSpc>
                <a:spcPct val="100000"/>
              </a:lnSpc>
              <a:defRPr>
                <a:solidFill>
                  <a:srgbClr val="494948"/>
                </a:solidFill>
              </a:defRPr>
            </a:lvl4pPr>
            <a:lvl5pPr>
              <a:lnSpc>
                <a:spcPct val="100000"/>
              </a:lnSpc>
              <a:defRPr>
                <a:solidFill>
                  <a:srgbClr val="4949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785648" y="906866"/>
            <a:ext cx="144517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p:cNvSpPr>
            <a:spLocks noGrp="1"/>
          </p:cNvSpPr>
          <p:nvPr>
            <p:ph type="body" sz="quarter" idx="10" hasCustomPrompt="1"/>
          </p:nvPr>
        </p:nvSpPr>
        <p:spPr>
          <a:xfrm>
            <a:off x="693684" y="577851"/>
            <a:ext cx="1702676" cy="329015"/>
          </a:xfrm>
          <a:ln>
            <a:noFill/>
          </a:ln>
        </p:spPr>
        <p:txBody>
          <a:bodyPr>
            <a:normAutofit/>
          </a:bodyPr>
          <a:lstStyle>
            <a:lvl1pPr marL="0" indent="0" algn="ctr">
              <a:buNone/>
              <a:defRPr sz="1400" b="1">
                <a:solidFill>
                  <a:srgbClr val="00638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DATA PROTECTION</a:t>
            </a:r>
          </a:p>
        </p:txBody>
      </p:sp>
    </p:spTree>
    <p:extLst>
      <p:ext uri="{BB962C8B-B14F-4D97-AF65-F5344CB8AC3E}">
        <p14:creationId xmlns:p14="http://schemas.microsoft.com/office/powerpoint/2010/main" val="1302630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92165"/>
            <a:ext cx="10515600" cy="734247"/>
          </a:xfrm>
        </p:spPr>
        <p:txBody>
          <a:bodyPr>
            <a:normAutofit/>
          </a:bodyPr>
          <a:lstStyle>
            <a:lvl1pPr>
              <a:defRPr sz="4000" b="1">
                <a:solidFill>
                  <a:schemeClr val="bg1"/>
                </a:solidFill>
              </a:defRPr>
            </a:lvl1pPr>
          </a:lstStyle>
          <a:p>
            <a:r>
              <a:rPr lang="en-US" dirty="0"/>
              <a:t>Click to edit Master title style</a:t>
            </a:r>
          </a:p>
        </p:txBody>
      </p:sp>
      <p:cxnSp>
        <p:nvCxnSpPr>
          <p:cNvPr id="6" name="Straight Connector 5"/>
          <p:cNvCxnSpPr/>
          <p:nvPr userDrawn="1"/>
        </p:nvCxnSpPr>
        <p:spPr>
          <a:xfrm>
            <a:off x="785648" y="906866"/>
            <a:ext cx="144517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14"/>
          <p:cNvSpPr>
            <a:spLocks noGrp="1"/>
          </p:cNvSpPr>
          <p:nvPr>
            <p:ph type="body" sz="quarter" idx="10" hasCustomPrompt="1"/>
          </p:nvPr>
        </p:nvSpPr>
        <p:spPr>
          <a:xfrm>
            <a:off x="693684" y="577851"/>
            <a:ext cx="1702676" cy="329015"/>
          </a:xfrm>
          <a:ln>
            <a:noFill/>
          </a:ln>
        </p:spPr>
        <p:txBody>
          <a:bodyPr>
            <a:norm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DATA PROTECTION</a:t>
            </a:r>
          </a:p>
        </p:txBody>
      </p:sp>
      <p:sp>
        <p:nvSpPr>
          <p:cNvPr id="11" name="Text Placeholder 10"/>
          <p:cNvSpPr>
            <a:spLocks noGrp="1"/>
          </p:cNvSpPr>
          <p:nvPr>
            <p:ph type="body" sz="quarter" idx="11"/>
          </p:nvPr>
        </p:nvSpPr>
        <p:spPr>
          <a:xfrm>
            <a:off x="838200" y="2816225"/>
            <a:ext cx="9072563" cy="2617788"/>
          </a:xfrm>
        </p:spPr>
        <p:txBody>
          <a:bodyPr/>
          <a:lstStyle>
            <a:lvl1pPr marL="0" indent="0">
              <a:buNone/>
              <a:defRPr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5121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3">
    <p:bg>
      <p:bgPr>
        <a:solidFill>
          <a:srgbClr val="F0E9D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301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3">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oco" charset="0"/>
                <a:ea typeface="Foco" charset="0"/>
                <a:cs typeface="Foco" charset="0"/>
              </a:defRPr>
            </a:lvl1pPr>
          </a:lstStyle>
          <a:p>
            <a:fld id="{DA1F576C-4999-F944-9DC5-BA3CBB77C6D3}" type="datetimeFigureOut">
              <a:rPr lang="en-US" smtClean="0"/>
              <a:pPr/>
              <a:t>6/16/2020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oco" charset="0"/>
                <a:ea typeface="Foco" charset="0"/>
                <a:cs typeface="Foco"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oco" charset="0"/>
                <a:ea typeface="Foco" charset="0"/>
                <a:cs typeface="Foco" charset="0"/>
              </a:defRPr>
            </a:lvl1pPr>
          </a:lstStyle>
          <a:p>
            <a:fld id="{2BDCE43B-E93F-6B4D-AA1C-74957C23DA62}" type="slidenum">
              <a:rPr lang="en-US" smtClean="0"/>
              <a:pPr/>
              <a:t>‹#›</a:t>
            </a:fld>
            <a:endParaRPr lang="en-US" dirty="0"/>
          </a:p>
        </p:txBody>
      </p:sp>
    </p:spTree>
    <p:extLst>
      <p:ext uri="{BB962C8B-B14F-4D97-AF65-F5344CB8AC3E}">
        <p14:creationId xmlns:p14="http://schemas.microsoft.com/office/powerpoint/2010/main" val="1175306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61" r:id="rId5"/>
    <p:sldLayoutId id="2147483662" r:id="rId6"/>
    <p:sldLayoutId id="2147483663" r:id="rId7"/>
  </p:sldLayoutIdLst>
  <p:txStyles>
    <p:titleStyle>
      <a:lvl1pPr algn="l" defTabSz="914400" rtl="0" eaLnBrk="1" latinLnBrk="0" hangingPunct="1">
        <a:lnSpc>
          <a:spcPct val="90000"/>
        </a:lnSpc>
        <a:spcBef>
          <a:spcPct val="0"/>
        </a:spcBef>
        <a:buNone/>
        <a:defRPr sz="4400" kern="1200">
          <a:solidFill>
            <a:schemeClr val="tx1"/>
          </a:solidFill>
          <a:latin typeface="Foco" charset="0"/>
          <a:ea typeface="Foco" charset="0"/>
          <a:cs typeface="Foc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Foco" charset="0"/>
          <a:ea typeface="Foco" charset="0"/>
          <a:cs typeface="Foc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Foco" charset="0"/>
          <a:ea typeface="Foco" charset="0"/>
          <a:cs typeface="Foc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Foco" charset="0"/>
          <a:ea typeface="Foco" charset="0"/>
          <a:cs typeface="Foc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Foco" charset="0"/>
          <a:ea typeface="Foco" charset="0"/>
          <a:cs typeface="Foc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Foco" charset="0"/>
          <a:ea typeface="Foco" charset="0"/>
          <a:cs typeface="Foc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mailto:dataprotection@lgfa.ie" TargetMode="External"/><Relationship Id="rId2" Type="http://schemas.openxmlformats.org/officeDocument/2006/relationships/hyperlink" Target="mailto:dataprotection@gaa.ie"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dataprotection.ie/en/news-media/blogs/data-protection-and-covid-19" TargetMode="External"/><Relationship Id="rId4" Type="http://schemas.openxmlformats.org/officeDocument/2006/relationships/hyperlink" Target="mailto:dataprotection@camogie.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40468" y="1313792"/>
            <a:ext cx="3111062" cy="966952"/>
          </a:xfrm>
          <a:prstGeom prst="rect">
            <a:avLst/>
          </a:prstGeom>
          <a:solidFill>
            <a:srgbClr val="98D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11669" y="2406869"/>
            <a:ext cx="6716110" cy="840827"/>
          </a:xfrm>
          <a:prstGeom prst="rect">
            <a:avLst/>
          </a:prstGeom>
          <a:solidFill>
            <a:srgbClr val="98D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0539" y="1492757"/>
            <a:ext cx="10270921" cy="1754939"/>
          </a:xfrm>
        </p:spPr>
        <p:txBody>
          <a:bodyPr>
            <a:noAutofit/>
          </a:bodyPr>
          <a:lstStyle/>
          <a:p>
            <a:pPr>
              <a:lnSpc>
                <a:spcPts val="7800"/>
              </a:lnSpc>
            </a:pPr>
            <a:r>
              <a:rPr lang="en-US" sz="10000" dirty="0"/>
              <a:t>Data </a:t>
            </a:r>
            <a:br>
              <a:rPr lang="en-US" sz="10000" dirty="0"/>
            </a:br>
            <a:r>
              <a:rPr lang="en-US" sz="10000" dirty="0"/>
              <a:t>Protection</a:t>
            </a:r>
          </a:p>
        </p:txBody>
      </p:sp>
      <p:sp>
        <p:nvSpPr>
          <p:cNvPr id="9" name="Subtitle 2"/>
          <p:cNvSpPr txBox="1">
            <a:spLocks/>
          </p:cNvSpPr>
          <p:nvPr/>
        </p:nvSpPr>
        <p:spPr>
          <a:xfrm>
            <a:off x="3857297" y="622405"/>
            <a:ext cx="4477404" cy="47917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2400" b="1" kern="1200">
                <a:solidFill>
                  <a:srgbClr val="494948"/>
                </a:solidFill>
                <a:latin typeface="Foco" charset="0"/>
                <a:ea typeface="Foco" charset="0"/>
                <a:cs typeface="Foco"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Foco" charset="0"/>
                <a:ea typeface="Foco" charset="0"/>
                <a:cs typeface="Foco"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Foco" charset="0"/>
                <a:ea typeface="Foco" charset="0"/>
                <a:cs typeface="Foco"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Foco" charset="0"/>
                <a:ea typeface="Foco" charset="0"/>
                <a:cs typeface="Foco"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Foco" charset="0"/>
                <a:ea typeface="Foco" charset="0"/>
                <a:cs typeface="Foc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endParaRPr lang="en-US" sz="2600" b="0" dirty="0"/>
          </a:p>
        </p:txBody>
      </p:sp>
      <p:sp>
        <p:nvSpPr>
          <p:cNvPr id="5" name="Subtitle 4">
            <a:extLst>
              <a:ext uri="{FF2B5EF4-FFF2-40B4-BE49-F238E27FC236}">
                <a16:creationId xmlns:a16="http://schemas.microsoft.com/office/drawing/2014/main" id="{1AF03807-6EB2-4000-875B-1B7E08B7093B}"/>
              </a:ext>
            </a:extLst>
          </p:cNvPr>
          <p:cNvSpPr>
            <a:spLocks noGrp="1"/>
          </p:cNvSpPr>
          <p:nvPr>
            <p:ph type="subTitle" idx="1"/>
          </p:nvPr>
        </p:nvSpPr>
        <p:spPr/>
        <p:txBody>
          <a:bodyPr>
            <a:normAutofit/>
          </a:bodyPr>
          <a:lstStyle/>
          <a:p>
            <a:endParaRPr lang="en-IE" sz="4000" dirty="0">
              <a:solidFill>
                <a:schemeClr val="accent1">
                  <a:lumMod val="50000"/>
                </a:schemeClr>
              </a:solidFill>
            </a:endParaRPr>
          </a:p>
          <a:p>
            <a:r>
              <a:rPr lang="en-IE" sz="4000" dirty="0">
                <a:solidFill>
                  <a:schemeClr val="accent1">
                    <a:lumMod val="50000"/>
                  </a:schemeClr>
                </a:solidFill>
              </a:rPr>
              <a:t>in your Club during COVID-19</a:t>
            </a:r>
          </a:p>
        </p:txBody>
      </p:sp>
      <p:pic>
        <p:nvPicPr>
          <p:cNvPr id="19" name="Picture 18" descr="A picture containing drawing&#10;&#10;Description automatically generated">
            <a:extLst>
              <a:ext uri="{FF2B5EF4-FFF2-40B4-BE49-F238E27FC236}">
                <a16:creationId xmlns:a16="http://schemas.microsoft.com/office/drawing/2014/main" id="{4AA15BEB-3B5A-4AAE-97A1-9CDC2C2AAAC7}"/>
              </a:ext>
            </a:extLst>
          </p:cNvPr>
          <p:cNvPicPr>
            <a:picLocks noChangeAspect="1"/>
          </p:cNvPicPr>
          <p:nvPr/>
        </p:nvPicPr>
        <p:blipFill>
          <a:blip r:embed="rId2"/>
          <a:stretch>
            <a:fillRect/>
          </a:stretch>
        </p:blipFill>
        <p:spPr>
          <a:xfrm>
            <a:off x="8965036" y="225457"/>
            <a:ext cx="3022360" cy="818329"/>
          </a:xfrm>
          <a:prstGeom prst="rect">
            <a:avLst/>
          </a:prstGeom>
        </p:spPr>
      </p:pic>
    </p:spTree>
    <p:extLst>
      <p:ext uri="{BB962C8B-B14F-4D97-AF65-F5344CB8AC3E}">
        <p14:creationId xmlns:p14="http://schemas.microsoft.com/office/powerpoint/2010/main" val="897294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684" y="942819"/>
            <a:ext cx="9183414" cy="818329"/>
          </a:xfrm>
        </p:spPr>
        <p:txBody>
          <a:bodyPr>
            <a:normAutofit/>
          </a:bodyPr>
          <a:lstStyle/>
          <a:p>
            <a:r>
              <a:rPr lang="en-US" dirty="0"/>
              <a:t>What Should Clubs do to Stay Compliant?</a:t>
            </a:r>
          </a:p>
        </p:txBody>
      </p:sp>
      <p:sp>
        <p:nvSpPr>
          <p:cNvPr id="3" name="Content Placeholder 2"/>
          <p:cNvSpPr>
            <a:spLocks noGrp="1"/>
          </p:cNvSpPr>
          <p:nvPr>
            <p:ph idx="1"/>
          </p:nvPr>
        </p:nvSpPr>
        <p:spPr>
          <a:xfrm>
            <a:off x="866415" y="1708921"/>
            <a:ext cx="11062987" cy="4832556"/>
          </a:xfrm>
        </p:spPr>
        <p:txBody>
          <a:bodyPr>
            <a:normAutofit/>
          </a:bodyPr>
          <a:lstStyle/>
          <a:p>
            <a:pPr marL="0" indent="0">
              <a:buNone/>
            </a:pPr>
            <a:endParaRPr lang="en-US" b="1" dirty="0">
              <a:solidFill>
                <a:schemeClr val="accent1">
                  <a:lumMod val="50000"/>
                </a:schemeClr>
              </a:solidFill>
            </a:endParaRPr>
          </a:p>
          <a:p>
            <a:pPr marL="514350" indent="-514350">
              <a:buFont typeface="+mj-lt"/>
              <a:buAutoNum type="arabicPeriod"/>
            </a:pPr>
            <a:r>
              <a:rPr lang="en-US" b="1" dirty="0">
                <a:solidFill>
                  <a:schemeClr val="accent1">
                    <a:lumMod val="50000"/>
                  </a:schemeClr>
                </a:solidFill>
              </a:rPr>
              <a:t>Process Personal Data in Compliance with Data Protection Legislation</a:t>
            </a:r>
          </a:p>
          <a:p>
            <a:pPr marL="514350" indent="-514350">
              <a:buFont typeface="+mj-lt"/>
              <a:buAutoNum type="arabicPeriod"/>
            </a:pPr>
            <a:endParaRPr lang="en-US" b="1" dirty="0">
              <a:solidFill>
                <a:schemeClr val="accent1">
                  <a:lumMod val="50000"/>
                </a:schemeClr>
              </a:solidFill>
            </a:endParaRPr>
          </a:p>
          <a:p>
            <a:pPr marL="514350" indent="-514350">
              <a:buFont typeface="+mj-lt"/>
              <a:buAutoNum type="arabicPeriod"/>
            </a:pPr>
            <a:r>
              <a:rPr lang="en-US" b="1" dirty="0">
                <a:solidFill>
                  <a:schemeClr val="accent1">
                    <a:lumMod val="50000"/>
                  </a:schemeClr>
                </a:solidFill>
              </a:rPr>
              <a:t>Ensure Confidentiality of all Sensitive Health Data</a:t>
            </a:r>
          </a:p>
          <a:p>
            <a:pPr marL="514350" indent="-514350">
              <a:buFont typeface="+mj-lt"/>
              <a:buAutoNum type="arabicPeriod"/>
            </a:pPr>
            <a:endParaRPr lang="en-US" b="1" dirty="0">
              <a:solidFill>
                <a:schemeClr val="accent1">
                  <a:lumMod val="50000"/>
                </a:schemeClr>
              </a:solidFill>
            </a:endParaRPr>
          </a:p>
          <a:p>
            <a:pPr marL="514350" indent="-514350">
              <a:buFont typeface="+mj-lt"/>
              <a:buAutoNum type="arabicPeriod"/>
            </a:pPr>
            <a:r>
              <a:rPr lang="en-US" b="1" dirty="0">
                <a:solidFill>
                  <a:schemeClr val="accent1">
                    <a:lumMod val="50000"/>
                  </a:schemeClr>
                </a:solidFill>
              </a:rPr>
              <a:t>Follow the Designated Process to Collect Sensitive Data</a:t>
            </a:r>
          </a:p>
        </p:txBody>
      </p:sp>
      <p:sp>
        <p:nvSpPr>
          <p:cNvPr id="4" name="Text Placeholder 3"/>
          <p:cNvSpPr>
            <a:spLocks noGrp="1"/>
          </p:cNvSpPr>
          <p:nvPr>
            <p:ph type="body" sz="quarter" idx="10"/>
          </p:nvPr>
        </p:nvSpPr>
        <p:spPr>
          <a:xfrm>
            <a:off x="693684" y="577851"/>
            <a:ext cx="1702676" cy="336549"/>
          </a:xfrm>
        </p:spPr>
        <p:txBody>
          <a:bodyPr>
            <a:normAutofit/>
          </a:bodyPr>
          <a:lstStyle/>
          <a:p>
            <a:r>
              <a:rPr lang="en-US" dirty="0"/>
              <a:t>DATA PROTECTION</a:t>
            </a:r>
          </a:p>
        </p:txBody>
      </p:sp>
      <p:pic>
        <p:nvPicPr>
          <p:cNvPr id="5" name="Picture 4" descr="A picture containing drawing&#10;&#10;Description automatically generated">
            <a:extLst>
              <a:ext uri="{FF2B5EF4-FFF2-40B4-BE49-F238E27FC236}">
                <a16:creationId xmlns:a16="http://schemas.microsoft.com/office/drawing/2014/main" id="{CF35EE5D-A089-428B-8918-4998CC3865BA}"/>
              </a:ext>
            </a:extLst>
          </p:cNvPr>
          <p:cNvPicPr>
            <a:picLocks noChangeAspect="1"/>
          </p:cNvPicPr>
          <p:nvPr/>
        </p:nvPicPr>
        <p:blipFill>
          <a:blip r:embed="rId2"/>
          <a:stretch>
            <a:fillRect/>
          </a:stretch>
        </p:blipFill>
        <p:spPr>
          <a:xfrm>
            <a:off x="8965036" y="225457"/>
            <a:ext cx="3022360" cy="818329"/>
          </a:xfrm>
          <a:prstGeom prst="rect">
            <a:avLst/>
          </a:prstGeom>
        </p:spPr>
      </p:pic>
    </p:spTree>
    <p:extLst>
      <p:ext uri="{BB962C8B-B14F-4D97-AF65-F5344CB8AC3E}">
        <p14:creationId xmlns:p14="http://schemas.microsoft.com/office/powerpoint/2010/main" val="27573859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684" y="1015434"/>
            <a:ext cx="9183414" cy="982178"/>
          </a:xfrm>
        </p:spPr>
        <p:txBody>
          <a:bodyPr>
            <a:normAutofit fontScale="90000"/>
          </a:bodyPr>
          <a:lstStyle/>
          <a:p>
            <a:r>
              <a:rPr lang="en-US" dirty="0"/>
              <a:t>Process Personal Data in Compliance with Data Protection Legislation</a:t>
            </a:r>
          </a:p>
        </p:txBody>
      </p:sp>
      <p:sp>
        <p:nvSpPr>
          <p:cNvPr id="3" name="Content Placeholder 2"/>
          <p:cNvSpPr>
            <a:spLocks noGrp="1"/>
          </p:cNvSpPr>
          <p:nvPr>
            <p:ph idx="1"/>
          </p:nvPr>
        </p:nvSpPr>
        <p:spPr>
          <a:xfrm>
            <a:off x="693684" y="2098646"/>
            <a:ext cx="11062987" cy="4245882"/>
          </a:xfrm>
        </p:spPr>
        <p:txBody>
          <a:bodyPr>
            <a:normAutofit/>
          </a:bodyPr>
          <a:lstStyle/>
          <a:p>
            <a:r>
              <a:rPr lang="en-US" dirty="0"/>
              <a:t>Data concerning health is a designated ‘special category’ of personal data as outlined in the General Data Protection Regulation (GDPR).</a:t>
            </a:r>
          </a:p>
          <a:p>
            <a:r>
              <a:rPr lang="en-US" dirty="0"/>
              <a:t>It is essential that </a:t>
            </a:r>
            <a:r>
              <a:rPr lang="en-IE" dirty="0"/>
              <a:t>data processing in the context of preventing the spread of COVID-19 must be carried out in a manner that ensures security of the data, in particular where health data is concerned.</a:t>
            </a:r>
          </a:p>
          <a:p>
            <a:r>
              <a:rPr lang="en-IE" dirty="0"/>
              <a:t>All previous advice relating to Data Protection in your Club is relevant, with additional safeguards required for the sensitive data recorded on the Return to Play Health Questionnaires.</a:t>
            </a:r>
          </a:p>
          <a:p>
            <a:pPr marL="0" indent="0">
              <a:buNone/>
            </a:pPr>
            <a:endParaRPr lang="en-US" dirty="0"/>
          </a:p>
        </p:txBody>
      </p:sp>
      <p:sp>
        <p:nvSpPr>
          <p:cNvPr id="4" name="Text Placeholder 3"/>
          <p:cNvSpPr>
            <a:spLocks noGrp="1"/>
          </p:cNvSpPr>
          <p:nvPr>
            <p:ph type="body" sz="quarter" idx="10"/>
          </p:nvPr>
        </p:nvSpPr>
        <p:spPr>
          <a:xfrm>
            <a:off x="693684" y="577851"/>
            <a:ext cx="1702676" cy="336549"/>
          </a:xfrm>
        </p:spPr>
        <p:txBody>
          <a:bodyPr>
            <a:normAutofit/>
          </a:bodyPr>
          <a:lstStyle/>
          <a:p>
            <a:r>
              <a:rPr lang="en-US" dirty="0"/>
              <a:t>DATA PROTECTION</a:t>
            </a:r>
          </a:p>
        </p:txBody>
      </p:sp>
      <p:pic>
        <p:nvPicPr>
          <p:cNvPr id="5" name="Picture 4" descr="A picture containing drawing&#10;&#10;Description automatically generated">
            <a:extLst>
              <a:ext uri="{FF2B5EF4-FFF2-40B4-BE49-F238E27FC236}">
                <a16:creationId xmlns:a16="http://schemas.microsoft.com/office/drawing/2014/main" id="{3668CFC2-2F8D-4881-B96F-F1DAE08B5754}"/>
              </a:ext>
            </a:extLst>
          </p:cNvPr>
          <p:cNvPicPr>
            <a:picLocks noChangeAspect="1"/>
          </p:cNvPicPr>
          <p:nvPr/>
        </p:nvPicPr>
        <p:blipFill>
          <a:blip r:embed="rId2"/>
          <a:stretch>
            <a:fillRect/>
          </a:stretch>
        </p:blipFill>
        <p:spPr>
          <a:xfrm>
            <a:off x="8965036" y="225457"/>
            <a:ext cx="3022360" cy="818329"/>
          </a:xfrm>
          <a:prstGeom prst="rect">
            <a:avLst/>
          </a:prstGeom>
        </p:spPr>
      </p:pic>
    </p:spTree>
    <p:extLst>
      <p:ext uri="{BB962C8B-B14F-4D97-AF65-F5344CB8AC3E}">
        <p14:creationId xmlns:p14="http://schemas.microsoft.com/office/powerpoint/2010/main" val="41999859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684" y="746125"/>
            <a:ext cx="9183414" cy="982178"/>
          </a:xfrm>
        </p:spPr>
        <p:txBody>
          <a:bodyPr>
            <a:normAutofit fontScale="90000"/>
          </a:bodyPr>
          <a:lstStyle/>
          <a:p>
            <a:r>
              <a:rPr lang="en-US" dirty="0"/>
              <a:t>Ensure Confidentiality of Sensitive Health Data</a:t>
            </a:r>
          </a:p>
        </p:txBody>
      </p:sp>
      <p:sp>
        <p:nvSpPr>
          <p:cNvPr id="3" name="Content Placeholder 2"/>
          <p:cNvSpPr>
            <a:spLocks noGrp="1"/>
          </p:cNvSpPr>
          <p:nvPr>
            <p:ph idx="1"/>
          </p:nvPr>
        </p:nvSpPr>
        <p:spPr>
          <a:xfrm>
            <a:off x="693684" y="1603717"/>
            <a:ext cx="11062987" cy="5106572"/>
          </a:xfrm>
        </p:spPr>
        <p:txBody>
          <a:bodyPr>
            <a:normAutofit fontScale="62500" lnSpcReduction="20000"/>
          </a:bodyPr>
          <a:lstStyle/>
          <a:p>
            <a:r>
              <a:rPr lang="en-US" sz="4200" dirty="0"/>
              <a:t>Confidentiality is paramount. It is essential that Clubs have appropriate controls in place to ensure confidentiality of personal data, particularly sensitive health data. </a:t>
            </a:r>
          </a:p>
          <a:p>
            <a:r>
              <a:rPr lang="en-US" sz="4200" dirty="0"/>
              <a:t>Club COVID Supervisors must be made aware of the importance of confidentiality when managing Return to Play Health Questionnaires and access to the Return to Play Health Questionnaires must be strictly limited to the COVID Supervisors in the Club. </a:t>
            </a:r>
          </a:p>
          <a:p>
            <a:r>
              <a:rPr lang="en-US" sz="4200" dirty="0"/>
              <a:t>Training will be provided to all COVID Supervisors on the above.</a:t>
            </a:r>
          </a:p>
          <a:p>
            <a:r>
              <a:rPr lang="en-US" sz="4200" dirty="0"/>
              <a:t>If a case or suspected case of COVID 19 is identified in the Club, the </a:t>
            </a:r>
            <a:r>
              <a:rPr lang="en-IE" sz="4200" dirty="0"/>
              <a:t>identity of affected individuals </a:t>
            </a:r>
            <a:r>
              <a:rPr lang="en-IE" sz="4200" b="1" dirty="0"/>
              <a:t>should not be disclosed</a:t>
            </a:r>
            <a:r>
              <a:rPr lang="en-IE" sz="4200" dirty="0"/>
              <a:t> to any third parties or to fellow members without a clear justification. </a:t>
            </a:r>
          </a:p>
          <a:p>
            <a:r>
              <a:rPr lang="en-IE" sz="4200" dirty="0"/>
              <a:t>A Club would be justified in informing Club members that there has been a case, or suspected case, of COVID-19 in the Club, however this communication should not name the affected individual.</a:t>
            </a:r>
            <a:endParaRPr lang="en-US" sz="4200" dirty="0"/>
          </a:p>
          <a:p>
            <a:endParaRPr lang="en-US" dirty="0"/>
          </a:p>
        </p:txBody>
      </p:sp>
      <p:sp>
        <p:nvSpPr>
          <p:cNvPr id="4" name="Text Placeholder 3"/>
          <p:cNvSpPr>
            <a:spLocks noGrp="1"/>
          </p:cNvSpPr>
          <p:nvPr>
            <p:ph type="body" sz="quarter" idx="10"/>
          </p:nvPr>
        </p:nvSpPr>
        <p:spPr>
          <a:xfrm>
            <a:off x="693684" y="577851"/>
            <a:ext cx="1702676" cy="336549"/>
          </a:xfrm>
        </p:spPr>
        <p:txBody>
          <a:bodyPr>
            <a:normAutofit/>
          </a:bodyPr>
          <a:lstStyle/>
          <a:p>
            <a:r>
              <a:rPr lang="en-US" dirty="0"/>
              <a:t>DATA PROTECTION</a:t>
            </a:r>
          </a:p>
        </p:txBody>
      </p:sp>
      <p:pic>
        <p:nvPicPr>
          <p:cNvPr id="5" name="Picture 4" descr="A picture containing drawing&#10;&#10;Description automatically generated">
            <a:extLst>
              <a:ext uri="{FF2B5EF4-FFF2-40B4-BE49-F238E27FC236}">
                <a16:creationId xmlns:a16="http://schemas.microsoft.com/office/drawing/2014/main" id="{513F7C0B-8B0A-493F-A15F-CC01BEA0868F}"/>
              </a:ext>
            </a:extLst>
          </p:cNvPr>
          <p:cNvPicPr>
            <a:picLocks noChangeAspect="1"/>
          </p:cNvPicPr>
          <p:nvPr/>
        </p:nvPicPr>
        <p:blipFill>
          <a:blip r:embed="rId2"/>
          <a:stretch>
            <a:fillRect/>
          </a:stretch>
        </p:blipFill>
        <p:spPr>
          <a:xfrm>
            <a:off x="8965036" y="225457"/>
            <a:ext cx="3022360" cy="818329"/>
          </a:xfrm>
          <a:prstGeom prst="rect">
            <a:avLst/>
          </a:prstGeom>
        </p:spPr>
      </p:pic>
    </p:spTree>
    <p:extLst>
      <p:ext uri="{BB962C8B-B14F-4D97-AF65-F5344CB8AC3E}">
        <p14:creationId xmlns:p14="http://schemas.microsoft.com/office/powerpoint/2010/main" val="25346663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684" y="1183045"/>
            <a:ext cx="9183414" cy="818329"/>
          </a:xfrm>
        </p:spPr>
        <p:txBody>
          <a:bodyPr>
            <a:normAutofit fontScale="90000"/>
          </a:bodyPr>
          <a:lstStyle/>
          <a:p>
            <a:r>
              <a:rPr lang="en-US" dirty="0"/>
              <a:t>Follow the Designated Process to Collect Sensitive Data</a:t>
            </a:r>
          </a:p>
        </p:txBody>
      </p:sp>
      <p:sp>
        <p:nvSpPr>
          <p:cNvPr id="3" name="Content Placeholder 2"/>
          <p:cNvSpPr>
            <a:spLocks noGrp="1"/>
          </p:cNvSpPr>
          <p:nvPr>
            <p:ph idx="1"/>
          </p:nvPr>
        </p:nvSpPr>
        <p:spPr>
          <a:xfrm>
            <a:off x="866415" y="2208627"/>
            <a:ext cx="11062987" cy="4529797"/>
          </a:xfrm>
        </p:spPr>
        <p:txBody>
          <a:bodyPr>
            <a:normAutofit/>
          </a:bodyPr>
          <a:lstStyle/>
          <a:p>
            <a:r>
              <a:rPr lang="en-IE" dirty="0"/>
              <a:t>In order to ensure the above, the GAA, LGFA &amp; Camogie official Return to Play Health Questionnaire should be the only online version of the Questionnaire used by Clubs.</a:t>
            </a:r>
          </a:p>
          <a:p>
            <a:r>
              <a:rPr lang="en-IE" dirty="0"/>
              <a:t>Clubs are advised not to use any third-party providers to collect the information required on the Return to Play Health Questionnaire.</a:t>
            </a:r>
          </a:p>
          <a:p>
            <a:r>
              <a:rPr lang="en-IE" dirty="0"/>
              <a:t>Training and guidance in relation to the online Return to Play Health Questionnaire will be provided to all Clubs.</a:t>
            </a:r>
          </a:p>
          <a:p>
            <a:endParaRPr lang="en-IE" dirty="0"/>
          </a:p>
        </p:txBody>
      </p:sp>
      <p:sp>
        <p:nvSpPr>
          <p:cNvPr id="4" name="Text Placeholder 3"/>
          <p:cNvSpPr>
            <a:spLocks noGrp="1"/>
          </p:cNvSpPr>
          <p:nvPr>
            <p:ph type="body" sz="quarter" idx="10"/>
          </p:nvPr>
        </p:nvSpPr>
        <p:spPr>
          <a:xfrm>
            <a:off x="693684" y="577851"/>
            <a:ext cx="1702676" cy="336549"/>
          </a:xfrm>
        </p:spPr>
        <p:txBody>
          <a:bodyPr>
            <a:normAutofit/>
          </a:bodyPr>
          <a:lstStyle/>
          <a:p>
            <a:r>
              <a:rPr lang="en-US" dirty="0"/>
              <a:t>DATA PROTECTION</a:t>
            </a:r>
          </a:p>
        </p:txBody>
      </p:sp>
      <p:pic>
        <p:nvPicPr>
          <p:cNvPr id="5" name="Picture 4" descr="A picture containing drawing&#10;&#10;Description automatically generated">
            <a:extLst>
              <a:ext uri="{FF2B5EF4-FFF2-40B4-BE49-F238E27FC236}">
                <a16:creationId xmlns:a16="http://schemas.microsoft.com/office/drawing/2014/main" id="{F2876726-D7A9-451C-A4D1-E50B34BEDD62}"/>
              </a:ext>
            </a:extLst>
          </p:cNvPr>
          <p:cNvPicPr>
            <a:picLocks noChangeAspect="1"/>
          </p:cNvPicPr>
          <p:nvPr/>
        </p:nvPicPr>
        <p:blipFill>
          <a:blip r:embed="rId2"/>
          <a:stretch>
            <a:fillRect/>
          </a:stretch>
        </p:blipFill>
        <p:spPr>
          <a:xfrm>
            <a:off x="8965036" y="225457"/>
            <a:ext cx="3022360" cy="818329"/>
          </a:xfrm>
          <a:prstGeom prst="rect">
            <a:avLst/>
          </a:prstGeom>
        </p:spPr>
      </p:pic>
    </p:spTree>
    <p:extLst>
      <p:ext uri="{BB962C8B-B14F-4D97-AF65-F5344CB8AC3E}">
        <p14:creationId xmlns:p14="http://schemas.microsoft.com/office/powerpoint/2010/main" val="3191571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684" y="1098130"/>
            <a:ext cx="9183414" cy="818329"/>
          </a:xfrm>
        </p:spPr>
        <p:txBody>
          <a:bodyPr>
            <a:normAutofit/>
          </a:bodyPr>
          <a:lstStyle/>
          <a:p>
            <a:r>
              <a:rPr lang="en-US" dirty="0"/>
              <a:t>Return to Play Online Health Questionnaire</a:t>
            </a:r>
          </a:p>
        </p:txBody>
      </p:sp>
      <p:sp>
        <p:nvSpPr>
          <p:cNvPr id="3" name="Content Placeholder 2"/>
          <p:cNvSpPr>
            <a:spLocks noGrp="1"/>
          </p:cNvSpPr>
          <p:nvPr>
            <p:ph idx="1"/>
          </p:nvPr>
        </p:nvSpPr>
        <p:spPr>
          <a:xfrm>
            <a:off x="866416" y="1916459"/>
            <a:ext cx="10631900" cy="4363690"/>
          </a:xfrm>
        </p:spPr>
        <p:txBody>
          <a:bodyPr>
            <a:normAutofit/>
          </a:bodyPr>
          <a:lstStyle/>
          <a:p>
            <a:r>
              <a:rPr lang="en-US" sz="2600" dirty="0"/>
              <a:t>The Health Questionnaire will be submitted and stored on the Games Management System (GMS).</a:t>
            </a:r>
          </a:p>
          <a:p>
            <a:r>
              <a:rPr lang="en-IE" sz="2600" dirty="0"/>
              <a:t>The Health Questionnaire Data will be processed in the same manner as registration information on the GMS.</a:t>
            </a:r>
            <a:endParaRPr lang="en-US" sz="2600" dirty="0"/>
          </a:p>
          <a:p>
            <a:r>
              <a:rPr lang="en-US" sz="2600" dirty="0"/>
              <a:t>A retention period will be set for the Health Questionnaire – the deletion will be automatic and removes this administrative burden from Clubs.</a:t>
            </a:r>
          </a:p>
          <a:p>
            <a:r>
              <a:rPr lang="en-US" sz="2600" dirty="0"/>
              <a:t>All data collected from the online Health Questionnaire will be stored centrally and will be subject to a Data Processing Agreement ensuring the security of the data.</a:t>
            </a:r>
          </a:p>
        </p:txBody>
      </p:sp>
      <p:sp>
        <p:nvSpPr>
          <p:cNvPr id="4" name="Text Placeholder 3"/>
          <p:cNvSpPr>
            <a:spLocks noGrp="1"/>
          </p:cNvSpPr>
          <p:nvPr>
            <p:ph type="body" sz="quarter" idx="10"/>
          </p:nvPr>
        </p:nvSpPr>
        <p:spPr>
          <a:xfrm>
            <a:off x="693684" y="577851"/>
            <a:ext cx="1702676" cy="336549"/>
          </a:xfrm>
        </p:spPr>
        <p:txBody>
          <a:bodyPr>
            <a:normAutofit/>
          </a:bodyPr>
          <a:lstStyle/>
          <a:p>
            <a:r>
              <a:rPr lang="en-US" dirty="0"/>
              <a:t>DATA PROTECTION</a:t>
            </a:r>
          </a:p>
        </p:txBody>
      </p:sp>
      <p:pic>
        <p:nvPicPr>
          <p:cNvPr id="5" name="Picture 4" descr="A picture containing drawing&#10;&#10;Description automatically generated">
            <a:extLst>
              <a:ext uri="{FF2B5EF4-FFF2-40B4-BE49-F238E27FC236}">
                <a16:creationId xmlns:a16="http://schemas.microsoft.com/office/drawing/2014/main" id="{ED7494AC-726E-4133-B5EC-F948428645C6}"/>
              </a:ext>
            </a:extLst>
          </p:cNvPr>
          <p:cNvPicPr>
            <a:picLocks noChangeAspect="1"/>
          </p:cNvPicPr>
          <p:nvPr/>
        </p:nvPicPr>
        <p:blipFill>
          <a:blip r:embed="rId2"/>
          <a:stretch>
            <a:fillRect/>
          </a:stretch>
        </p:blipFill>
        <p:spPr>
          <a:xfrm>
            <a:off x="8965036" y="225457"/>
            <a:ext cx="3022360" cy="818329"/>
          </a:xfrm>
          <a:prstGeom prst="rect">
            <a:avLst/>
          </a:prstGeom>
        </p:spPr>
      </p:pic>
    </p:spTree>
    <p:extLst>
      <p:ext uri="{BB962C8B-B14F-4D97-AF65-F5344CB8AC3E}">
        <p14:creationId xmlns:p14="http://schemas.microsoft.com/office/powerpoint/2010/main" val="33290363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36" y="990600"/>
            <a:ext cx="7041930" cy="818329"/>
          </a:xfrm>
        </p:spPr>
        <p:txBody>
          <a:bodyPr>
            <a:normAutofit/>
          </a:bodyPr>
          <a:lstStyle/>
          <a:p>
            <a:r>
              <a:rPr lang="en-US" sz="4600" dirty="0"/>
              <a:t>Further Information</a:t>
            </a:r>
          </a:p>
        </p:txBody>
      </p:sp>
      <p:sp>
        <p:nvSpPr>
          <p:cNvPr id="3" name="Content Placeholder 2"/>
          <p:cNvSpPr>
            <a:spLocks noGrp="1"/>
          </p:cNvSpPr>
          <p:nvPr>
            <p:ph idx="1"/>
          </p:nvPr>
        </p:nvSpPr>
        <p:spPr>
          <a:xfrm>
            <a:off x="729136" y="1659988"/>
            <a:ext cx="10792304" cy="4867421"/>
          </a:xfrm>
        </p:spPr>
        <p:txBody>
          <a:bodyPr>
            <a:normAutofit lnSpcReduction="10000"/>
          </a:bodyPr>
          <a:lstStyle/>
          <a:p>
            <a:r>
              <a:rPr lang="en-US" dirty="0"/>
              <a:t>Training on the relevant processes and systems will be provided to your Club by the GAA, LGFA and Camogie.</a:t>
            </a:r>
          </a:p>
          <a:p>
            <a:pPr marL="0" indent="0">
              <a:buNone/>
            </a:pPr>
            <a:endParaRPr lang="en-US" dirty="0"/>
          </a:p>
          <a:p>
            <a:r>
              <a:rPr lang="en-US" dirty="0"/>
              <a:t>If you have any questions or queries, you can contact the relevant Data Protection Officer at the following:</a:t>
            </a:r>
          </a:p>
          <a:p>
            <a:pPr lvl="1">
              <a:buFont typeface="Courier New" panose="02070309020205020404" pitchFamily="49" charset="0"/>
              <a:buChar char="o"/>
            </a:pPr>
            <a:r>
              <a:rPr lang="en-US" dirty="0"/>
              <a:t>GAA DPO - </a:t>
            </a:r>
            <a:r>
              <a:rPr lang="en-US" dirty="0">
                <a:hlinkClick r:id="rId2"/>
              </a:rPr>
              <a:t>dataprotection@gaa.ie</a:t>
            </a:r>
            <a:r>
              <a:rPr lang="en-US" dirty="0"/>
              <a:t> or 01 865 8637</a:t>
            </a:r>
          </a:p>
          <a:p>
            <a:pPr lvl="1">
              <a:buFont typeface="Courier New" panose="02070309020205020404" pitchFamily="49" charset="0"/>
              <a:buChar char="o"/>
            </a:pPr>
            <a:r>
              <a:rPr lang="en-US" dirty="0"/>
              <a:t>LGFA DPO – </a:t>
            </a:r>
            <a:r>
              <a:rPr lang="en-US" dirty="0">
                <a:hlinkClick r:id="rId3"/>
              </a:rPr>
              <a:t>dataprotection@lgfa.ie</a:t>
            </a:r>
            <a:r>
              <a:rPr lang="en-US" dirty="0"/>
              <a:t> or 01 836 3156</a:t>
            </a:r>
          </a:p>
          <a:p>
            <a:pPr lvl="1">
              <a:buFont typeface="Courier New" panose="02070309020205020404" pitchFamily="49" charset="0"/>
              <a:buChar char="o"/>
            </a:pPr>
            <a:r>
              <a:rPr lang="en-US" dirty="0"/>
              <a:t>Camogie DPO – </a:t>
            </a:r>
            <a:r>
              <a:rPr lang="en-US" dirty="0">
                <a:hlinkClick r:id="rId4"/>
              </a:rPr>
              <a:t>dataprotection@camogie.ie</a:t>
            </a:r>
            <a:r>
              <a:rPr lang="en-US" dirty="0"/>
              <a:t> or 01 865 8651</a:t>
            </a:r>
          </a:p>
          <a:p>
            <a:r>
              <a:rPr lang="en-US" dirty="0"/>
              <a:t>Further information regarding Data Protection during COVID 19 is available on the Data Protection Commission’s website at </a:t>
            </a:r>
            <a:r>
              <a:rPr lang="en-IE" u="sng" dirty="0">
                <a:solidFill>
                  <a:srgbClr val="0563C1"/>
                </a:solidFill>
                <a:hlinkClick r:id="rId5">
                  <a:extLst>
                    <a:ext uri="{A12FA001-AC4F-418D-AE19-62706E023703}">
                      <ahyp:hlinkClr xmlns:ahyp="http://schemas.microsoft.com/office/drawing/2018/hyperlinkcolor" val="tx"/>
                    </a:ext>
                  </a:extLst>
                </a:hlinkClick>
              </a:rPr>
              <a:t>Data Protection and COVID-19</a:t>
            </a:r>
            <a:r>
              <a:rPr lang="en-IE" u="sng" dirty="0">
                <a:solidFill>
                  <a:srgbClr val="0563C1"/>
                </a:solidFill>
              </a:rPr>
              <a:t>.</a:t>
            </a:r>
            <a:endParaRPr lang="en-IE" dirty="0"/>
          </a:p>
          <a:p>
            <a:endParaRPr lang="en-US" dirty="0"/>
          </a:p>
        </p:txBody>
      </p:sp>
      <p:sp>
        <p:nvSpPr>
          <p:cNvPr id="4" name="Text Placeholder 3"/>
          <p:cNvSpPr>
            <a:spLocks noGrp="1"/>
          </p:cNvSpPr>
          <p:nvPr>
            <p:ph type="body" sz="quarter" idx="10"/>
          </p:nvPr>
        </p:nvSpPr>
        <p:spPr>
          <a:xfrm>
            <a:off x="620110" y="577851"/>
            <a:ext cx="1673776" cy="273487"/>
          </a:xfrm>
        </p:spPr>
        <p:txBody>
          <a:bodyPr>
            <a:normAutofit lnSpcReduction="10000"/>
          </a:bodyPr>
          <a:lstStyle/>
          <a:p>
            <a:pPr algn="ctr"/>
            <a:r>
              <a:rPr lang="en-US" dirty="0"/>
              <a:t>DATA PROTECTION</a:t>
            </a:r>
          </a:p>
        </p:txBody>
      </p:sp>
      <p:pic>
        <p:nvPicPr>
          <p:cNvPr id="5" name="Picture 4" descr="A picture containing drawing&#10;&#10;Description automatically generated">
            <a:extLst>
              <a:ext uri="{FF2B5EF4-FFF2-40B4-BE49-F238E27FC236}">
                <a16:creationId xmlns:a16="http://schemas.microsoft.com/office/drawing/2014/main" id="{6A0BCEFE-0A36-4A5A-B845-4E178E580DD7}"/>
              </a:ext>
            </a:extLst>
          </p:cNvPr>
          <p:cNvPicPr>
            <a:picLocks noChangeAspect="1"/>
          </p:cNvPicPr>
          <p:nvPr/>
        </p:nvPicPr>
        <p:blipFill>
          <a:blip r:embed="rId6"/>
          <a:stretch>
            <a:fillRect/>
          </a:stretch>
        </p:blipFill>
        <p:spPr>
          <a:xfrm>
            <a:off x="8965036" y="225457"/>
            <a:ext cx="3022360" cy="818329"/>
          </a:xfrm>
          <a:prstGeom prst="rect">
            <a:avLst/>
          </a:prstGeom>
        </p:spPr>
      </p:pic>
    </p:spTree>
    <p:extLst>
      <p:ext uri="{BB962C8B-B14F-4D97-AF65-F5344CB8AC3E}">
        <p14:creationId xmlns:p14="http://schemas.microsoft.com/office/powerpoint/2010/main" val="9635353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1266</TotalTime>
  <Words>584</Words>
  <Application>Microsoft Office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Courier New</vt:lpstr>
      <vt:lpstr>Foco</vt:lpstr>
      <vt:lpstr>Franklin Gothic Book</vt:lpstr>
      <vt:lpstr>Office Theme</vt:lpstr>
      <vt:lpstr>Data  Protection</vt:lpstr>
      <vt:lpstr>What Should Clubs do to Stay Compliant?</vt:lpstr>
      <vt:lpstr>Process Personal Data in Compliance with Data Protection Legislation</vt:lpstr>
      <vt:lpstr>Ensure Confidentiality of Sensitive Health Data</vt:lpstr>
      <vt:lpstr>Follow the Designated Process to Collect Sensitive Data</vt:lpstr>
      <vt:lpstr>Return to Play Online Health Questionnaire</vt:lpstr>
      <vt:lpstr>Further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Colhoun</dc:creator>
  <cp:lastModifiedBy>Jack McCarney</cp:lastModifiedBy>
  <cp:revision>29</cp:revision>
  <dcterms:created xsi:type="dcterms:W3CDTF">2018-09-05T15:26:28Z</dcterms:created>
  <dcterms:modified xsi:type="dcterms:W3CDTF">2020-06-16T14:55:15Z</dcterms:modified>
</cp:coreProperties>
</file>